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0" r:id="rId4"/>
    <p:sldId id="262" r:id="rId5"/>
    <p:sldId id="280" r:id="rId6"/>
    <p:sldId id="261" r:id="rId7"/>
    <p:sldId id="263" r:id="rId8"/>
    <p:sldId id="264" r:id="rId9"/>
    <p:sldId id="266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4301-ADEE-4A3D-82BD-3D2872510AD6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7E67D-C974-4BB7-B066-45763241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4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B2B454A-1855-4429-861B-425A4B2244A4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10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262" tIns="42131" rIns="84262" bIns="42131" anchor="ctr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63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1800">
              <a:latin typeface="Verdana" panose="020B0604030504040204" pitchFamily="34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8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7CD56E72-63A2-4C97-8107-5D0E43B4DC7C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12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262" tIns="42131" rIns="84262" bIns="42131" anchor="ctr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63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1800">
              <a:latin typeface="Verdana" panose="020B0604030504040204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09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8435" name="Text Box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6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89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3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1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8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1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2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7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4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8FF6-8AC1-4F9C-B12D-BD39AAFD420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939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79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nford.edu/~pgbovine/what-is-computer-scienc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489318"/>
            <a:ext cx="9144000" cy="937549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406777"/>
            <a:ext cx="9144000" cy="62299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1: Introduction; Basic Python Programs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b="1" dirty="0" smtClean="0"/>
          </a:p>
        </p:txBody>
      </p:sp>
      <p:pic>
        <p:nvPicPr>
          <p:cNvPr id="1026" name="Picture 2" descr="Tas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387" y="1850318"/>
            <a:ext cx="2889669" cy="484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6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901961"/>
            <a:ext cx="8229600" cy="703262"/>
          </a:xfrm>
        </p:spPr>
        <p:txBody>
          <a:bodyPr/>
          <a:lstStyle/>
          <a:p>
            <a:pPr eaLnBrk="1" hangingPunct="1"/>
            <a:r>
              <a:rPr lang="en-GB" sz="4000" dirty="0" smtClean="0">
                <a:latin typeface="Courier New" panose="02070309020205020404" pitchFamily="49" charset="0"/>
              </a:rPr>
              <a:t>print</a:t>
            </a:r>
            <a:endParaRPr lang="en-US" sz="4000" dirty="0">
              <a:latin typeface="Courier New" panose="02070309020205020404" pitchFamily="49" charset="0"/>
            </a:endParaRP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GB" dirty="0" smtClean="0"/>
              <a:t>A statement that prints a line of output on the console.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sz="2000" dirty="0"/>
          </a:p>
          <a:p>
            <a:pPr eaLnBrk="1" hangingPunct="1">
              <a:lnSpc>
                <a:spcPct val="110000"/>
              </a:lnSpc>
            </a:pPr>
            <a:r>
              <a:rPr lang="en-GB" dirty="0" smtClean="0"/>
              <a:t>Two ways to use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:</a:t>
            </a: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endParaRPr lang="en-GB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dirty="0" smtClean="0">
                <a:latin typeface="Courier New" panose="02070309020205020404" pitchFamily="49" charset="0"/>
              </a:rPr>
              <a:t>print("</a:t>
            </a:r>
            <a:r>
              <a:rPr lang="en-GB" b="1" dirty="0" smtClean="0"/>
              <a:t>text</a:t>
            </a:r>
            <a:r>
              <a:rPr lang="en-GB" dirty="0" smtClean="0"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GB" dirty="0" smtClean="0"/>
              <a:t>	Prints the given message as output.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dirty="0" smtClean="0"/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dirty="0" smtClean="0">
                <a:latin typeface="Courier New" panose="02070309020205020404" pitchFamily="49" charset="0"/>
              </a:rPr>
              <a:t>print()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GB" dirty="0" smtClean="0"/>
              <a:t>	Prints a blank line of output.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78325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>
                <a:solidFill>
                  <a:schemeClr val="tx2"/>
                </a:solidFill>
              </a:rPr>
              <a:t>Strings and escape sequences</a:t>
            </a:r>
          </a:p>
        </p:txBody>
      </p:sp>
    </p:spTree>
    <p:extLst>
      <p:ext uri="{BB962C8B-B14F-4D97-AF65-F5344CB8AC3E}">
        <p14:creationId xmlns:p14="http://schemas.microsoft.com/office/powerpoint/2010/main" val="2065217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GB" sz="4000"/>
              <a:t>Strings</a:t>
            </a:r>
            <a:endParaRPr lang="en-US" sz="4000"/>
          </a:p>
        </p:txBody>
      </p:sp>
      <p:sp>
        <p:nvSpPr>
          <p:cNvPr id="355331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838200" y="1337912"/>
            <a:ext cx="10515600" cy="483905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GB" b="1" dirty="0" smtClean="0"/>
              <a:t>string</a:t>
            </a:r>
            <a:r>
              <a:rPr lang="en-GB" dirty="0" smtClean="0"/>
              <a:t>: A sequence of characters to be printed.</a:t>
            </a:r>
          </a:p>
          <a:p>
            <a:pPr lvl="1" eaLnBrk="1" hangingPunct="1"/>
            <a:r>
              <a:rPr lang="en-GB" dirty="0" smtClean="0"/>
              <a:t>Starts and ends with a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quote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character or a ' quote ' character.</a:t>
            </a:r>
          </a:p>
          <a:p>
            <a:pPr lvl="2"/>
            <a:r>
              <a:rPr lang="en-GB" dirty="0" smtClean="0"/>
              <a:t>The quotes do not appear in the output.</a:t>
            </a:r>
          </a:p>
          <a:p>
            <a:pPr lvl="1" eaLnBrk="1" hangingPunct="1"/>
            <a:endParaRPr lang="en-GB" sz="800" dirty="0"/>
          </a:p>
          <a:p>
            <a:pPr lvl="1" eaLnBrk="1" hangingPunct="1"/>
            <a:r>
              <a:rPr lang="en-GB" dirty="0" smtClean="0"/>
              <a:t>Examples:</a:t>
            </a:r>
            <a:br>
              <a:rPr lang="en-GB" dirty="0" smtClean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dirty="0" smtClean="0">
                <a:latin typeface="Courier New" panose="02070309020205020404" pitchFamily="49" charset="0"/>
              </a:rPr>
              <a:t>"hello"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"This is a string.  It's very long!"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'Here is "another" with quotes in'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"""I can span multiple lines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because I'm surrounded by 3 quotes"""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Restrictions: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Strings surrounded by " " or ' ' may not span multiple lines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</a:t>
            </a:r>
            <a:b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a legal String."</a:t>
            </a:r>
          </a:p>
          <a:p>
            <a:pPr lvl="1">
              <a:spcBef>
                <a:spcPts val="600"/>
              </a:spcBef>
              <a:buNone/>
            </a:pPr>
            <a:endParaRPr lang="en-GB" sz="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dirty="0" smtClean="0"/>
              <a:t>Strings surrounded by " " may not contain a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character.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 a "legal" String either</a:t>
            </a:r>
            <a:r>
              <a:rPr lang="en-GB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."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GB" sz="1800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dirty="0" smtClean="0"/>
              <a:t>Strings surrounded by ' ' may not contain a </a:t>
            </a:r>
            <a:r>
              <a:rPr lang="en-GB" dirty="0" smtClean="0">
                <a:latin typeface="Courier New" panose="02070309020205020404" pitchFamily="49" charset="0"/>
              </a:rPr>
              <a:t>'</a:t>
            </a:r>
            <a:r>
              <a:rPr lang="en-GB" dirty="0" smtClean="0"/>
              <a:t> character.</a:t>
            </a:r>
            <a:br>
              <a:rPr lang="en-GB" dirty="0" smtClean="0"/>
            </a:b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'This is not a 'legal' String either.'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602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US" sz="4000"/>
              <a:t>Escape sequences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b="1" dirty="0" smtClean="0"/>
              <a:t>escape sequence</a:t>
            </a:r>
            <a:r>
              <a:rPr lang="en-GB" dirty="0" smtClean="0"/>
              <a:t>: A special sequence of characters used to represent certain special characters in a string.</a:t>
            </a:r>
            <a:br>
              <a:rPr lang="en-GB" dirty="0" smtClean="0"/>
            </a:br>
            <a:endParaRPr lang="en-GB" sz="800" dirty="0"/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\t   </a:t>
            </a:r>
            <a:r>
              <a:rPr lang="en-GB" dirty="0" smtClean="0"/>
              <a:t>tab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\n   </a:t>
            </a:r>
            <a:r>
              <a:rPr lang="en-GB" dirty="0" smtClean="0"/>
              <a:t>new line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\"   </a:t>
            </a:r>
            <a:r>
              <a:rPr lang="en-GB" dirty="0" smtClean="0"/>
              <a:t>quotation mark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 \'   </a:t>
            </a:r>
            <a:r>
              <a:rPr lang="en-GB" dirty="0"/>
              <a:t>quotation mark </a:t>
            </a:r>
            <a:r>
              <a:rPr lang="en-GB" dirty="0" smtClean="0"/>
              <a:t>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\\   </a:t>
            </a:r>
            <a:r>
              <a:rPr lang="en-GB" dirty="0" smtClean="0"/>
              <a:t>backslash character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b="1" dirty="0" smtClean="0">
                <a:latin typeface="Courier New" panose="02070309020205020404" pitchFamily="49" charset="0"/>
              </a:rPr>
              <a:t>\\</a:t>
            </a:r>
            <a:r>
              <a:rPr lang="en-GB" sz="1800" dirty="0">
                <a:latin typeface="Courier New" panose="02070309020205020404" pitchFamily="49" charset="0"/>
              </a:rPr>
              <a:t>hello</a:t>
            </a:r>
            <a:r>
              <a:rPr lang="en-GB" sz="1800" b="1" dirty="0">
                <a:latin typeface="Courier New" panose="02070309020205020404" pitchFamily="49" charset="0"/>
              </a:rPr>
              <a:t>\n</a:t>
            </a:r>
            <a:r>
              <a:rPr lang="en-GB" sz="1800" dirty="0">
                <a:latin typeface="Courier New" panose="02070309020205020404" pitchFamily="49" charset="0"/>
              </a:rPr>
              <a:t>how</a:t>
            </a:r>
            <a:r>
              <a:rPr lang="en-GB" sz="1800" b="1" dirty="0">
                <a:latin typeface="Courier New" panose="02070309020205020404" pitchFamily="49" charset="0"/>
              </a:rPr>
              <a:t>\t</a:t>
            </a:r>
            <a:r>
              <a:rPr lang="en-GB" sz="1800" dirty="0">
                <a:latin typeface="Courier New" panose="02070309020205020404" pitchFamily="49" charset="0"/>
              </a:rPr>
              <a:t>are </a:t>
            </a:r>
            <a:r>
              <a:rPr lang="en-GB" sz="1800" b="1" dirty="0">
                <a:latin typeface="Courier New" panose="02070309020205020404" pitchFamily="49" charset="0"/>
              </a:rPr>
              <a:t>\"</a:t>
            </a:r>
            <a:r>
              <a:rPr lang="en-GB" sz="1800" dirty="0">
                <a:latin typeface="Courier New" panose="02070309020205020404" pitchFamily="49" charset="0"/>
              </a:rPr>
              <a:t>you</a:t>
            </a:r>
            <a:r>
              <a:rPr lang="en-GB" sz="1800" b="1" dirty="0" smtClean="0">
                <a:latin typeface="Courier New" panose="02070309020205020404" pitchFamily="49" charset="0"/>
              </a:rPr>
              <a:t>\"</a:t>
            </a:r>
            <a:r>
              <a:rPr lang="en-GB" sz="1800" dirty="0" smtClean="0">
                <a:latin typeface="Courier New" panose="02070309020205020404" pitchFamily="49" charset="0"/>
              </a:rPr>
              <a:t>?</a:t>
            </a:r>
            <a:r>
              <a:rPr lang="en-GB" sz="1800" b="1" dirty="0" smtClean="0">
                <a:latin typeface="Courier New" panose="02070309020205020404" pitchFamily="49" charset="0"/>
              </a:rPr>
              <a:t>\\\\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r>
              <a:rPr lang="en-GB" sz="1800" dirty="0">
                <a:latin typeface="Courier New" panose="02070309020205020404" pitchFamily="49" charset="0"/>
              </a:rPr>
              <a:t/>
            </a:r>
            <a:br>
              <a:rPr lang="en-GB" sz="1800" dirty="0">
                <a:latin typeface="Courier New" panose="02070309020205020404" pitchFamily="49" charset="0"/>
              </a:rPr>
            </a:br>
            <a:endParaRPr lang="en-GB" sz="800" dirty="0">
              <a:latin typeface="Courier New" panose="02070309020205020404" pitchFamily="49" charset="0"/>
            </a:endParaRPr>
          </a:p>
          <a:p>
            <a:pPr lvl="1"/>
            <a:r>
              <a:rPr lang="en-GB" dirty="0" smtClean="0"/>
              <a:t>Output:</a:t>
            </a:r>
            <a:br>
              <a:rPr lang="en-GB" dirty="0" smtClean="0"/>
            </a:br>
            <a:r>
              <a:rPr lang="en-GB" dirty="0" smtClean="0">
                <a:latin typeface="Courier New" panose="02070309020205020404" pitchFamily="49" charset="0"/>
              </a:rPr>
              <a:t>\hello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how	are "you"?\\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56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is the output of the following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statements?</a:t>
            </a:r>
          </a:p>
          <a:p>
            <a:pPr lvl="1">
              <a:lnSpc>
                <a:spcPct val="12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print("\ta\</a:t>
            </a:r>
            <a:r>
              <a:rPr lang="en-GB" dirty="0" err="1" smtClean="0">
                <a:latin typeface="Courier New" panose="02070309020205020404" pitchFamily="49" charset="0"/>
              </a:rPr>
              <a:t>tb</a:t>
            </a:r>
            <a:r>
              <a:rPr lang="en-GB" dirty="0" smtClean="0">
                <a:latin typeface="Courier New" panose="02070309020205020404" pitchFamily="49" charset="0"/>
              </a:rPr>
              <a:t>\</a:t>
            </a:r>
            <a:r>
              <a:rPr lang="en-GB" dirty="0" err="1" smtClean="0">
                <a:latin typeface="Courier New" panose="02070309020205020404" pitchFamily="49" charset="0"/>
              </a:rPr>
              <a:t>tc</a:t>
            </a:r>
            <a:r>
              <a:rPr lang="en-GB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print("\\\\")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print("'")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print("\"\"\"")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print("C:\nin\the downward spiral")</a:t>
            </a: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Write a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this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/ \ // \\ /// \\\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21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Output of each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       a       b       c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\\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'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"""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C: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in      he downward spiral</a:t>
            </a:r>
          </a:p>
          <a:p>
            <a:pPr lvl="1">
              <a:lnSpc>
                <a:spcPct val="8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the line of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print("/ \\ // \\\\ /// \\\\\\")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73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This quote is from 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Irish poet Oscar Wilde:</a:t>
            </a:r>
          </a:p>
          <a:p>
            <a:pPr lvl="1">
              <a:lnSpc>
                <a:spcPct val="70000"/>
              </a:lnSpc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"</a:t>
            </a:r>
            <a:r>
              <a:rPr lang="en-US" sz="1800" dirty="0">
                <a:latin typeface="Courier New" panose="02070309020205020404" pitchFamily="49" charset="0"/>
              </a:rPr>
              <a:t>Music makes one feel so romantic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- at least it always gets on one's nerves –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which is the same thing nowadays.</a:t>
            </a:r>
            <a:r>
              <a:rPr lang="en-GB" sz="1800" dirty="0">
                <a:latin typeface="Courier New" panose="02070309020205020404" pitchFamily="49" charset="0"/>
              </a:rPr>
              <a:t>"</a:t>
            </a:r>
          </a:p>
          <a:p>
            <a:pPr lvl="1">
              <a:lnSpc>
                <a:spcPct val="6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What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A "quoted" String is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'much' better if you learn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the rules of "escape sequences."</a:t>
            </a:r>
          </a:p>
          <a:p>
            <a:pPr lvl="1">
              <a:lnSpc>
                <a:spcPct val="70000"/>
              </a:lnSpc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Also, "" represents an empty String.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Don't forget: use \" instead of " !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'' is not the same as "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0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to generate the output: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This quote is from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Irish poet Oscar Wilde:</a:t>
            </a:r>
            <a:r>
              <a:rPr lang="ja-JP" altLang="en-US" sz="1600" dirty="0">
                <a:latin typeface="Courier New" panose="02070309020205020404" pitchFamily="49" charset="0"/>
              </a:rPr>
              <a:t>”</a:t>
            </a:r>
            <a:r>
              <a:rPr lang="en-US" altLang="ja-JP" sz="1600" dirty="0" smtClean="0">
                <a:latin typeface="Courier New" panose="02070309020205020404" pitchFamily="49" charset="0"/>
              </a:rPr>
              <a:t>)</a:t>
            </a:r>
            <a:endParaRPr lang="en-US" altLang="ja-JP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print("\"</a:t>
            </a:r>
            <a:r>
              <a:rPr lang="en-US" sz="1600" dirty="0">
                <a:latin typeface="Courier New" panose="02070309020205020404" pitchFamily="49" charset="0"/>
              </a:rPr>
              <a:t>Music makes one feel so romantic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print("- </a:t>
            </a:r>
            <a:r>
              <a:rPr lang="en-US" sz="1600" dirty="0">
                <a:latin typeface="Courier New" panose="02070309020205020404" pitchFamily="49" charset="0"/>
              </a:rPr>
              <a:t>at least it always gets on one's nerves </a:t>
            </a:r>
            <a:r>
              <a:rPr lang="en-US" sz="1600" dirty="0" smtClean="0">
                <a:latin typeface="Courier New" panose="02070309020205020404" pitchFamily="49" charset="0"/>
              </a:rPr>
              <a:t>-")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which is the same thing nowadays</a:t>
            </a:r>
            <a:r>
              <a:rPr lang="en-US" sz="1600" dirty="0" smtClean="0">
                <a:latin typeface="Courier New" panose="02070309020205020404" pitchFamily="49" charset="0"/>
              </a:rPr>
              <a:t>.\"")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to generate the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A \"quoted\" String is</a:t>
            </a:r>
            <a:r>
              <a:rPr lang="en-GB" sz="1700" dirty="0" smtClean="0">
                <a:latin typeface="Courier New" panose="02070309020205020404" pitchFamily="49" charset="0"/>
              </a:rPr>
              <a:t>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'much' better if you learn</a:t>
            </a:r>
            <a:r>
              <a:rPr lang="en-GB" sz="1700" dirty="0" smtClean="0">
                <a:latin typeface="Courier New" panose="02070309020205020404" pitchFamily="49" charset="0"/>
              </a:rPr>
              <a:t>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the rules of \"escape sequences</a:t>
            </a:r>
            <a:r>
              <a:rPr lang="en-GB" sz="1700" dirty="0" smtClean="0">
                <a:latin typeface="Courier New" panose="02070309020205020404" pitchFamily="49" charset="0"/>
              </a:rPr>
              <a:t>.\"")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Also, \"\" represents an empty String</a:t>
            </a:r>
            <a:r>
              <a:rPr lang="en-GB" sz="1700" dirty="0" smtClean="0">
                <a:latin typeface="Courier New" panose="02070309020205020404" pitchFamily="49" charset="0"/>
              </a:rPr>
              <a:t>.")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Don't forget: use \\\" instead of \" </a:t>
            </a:r>
            <a:r>
              <a:rPr lang="en-GB" sz="1700" dirty="0" smtClean="0">
                <a:latin typeface="Courier New" panose="02070309020205020404" pitchFamily="49" charset="0"/>
              </a:rPr>
              <a:t>!")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print("'' </a:t>
            </a:r>
            <a:r>
              <a:rPr lang="en-GB" sz="1700" dirty="0">
                <a:latin typeface="Courier New" panose="02070309020205020404" pitchFamily="49" charset="0"/>
              </a:rPr>
              <a:t>is not the same as </a:t>
            </a:r>
            <a:r>
              <a:rPr lang="en-GB" sz="1700" dirty="0" smtClean="0">
                <a:latin typeface="Courier New" panose="02070309020205020404" pitchFamily="49" charset="0"/>
              </a:rPr>
              <a:t>\"")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6689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Keywords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b="1" dirty="0" smtClean="0"/>
              <a:t>keyword</a:t>
            </a:r>
            <a:r>
              <a:rPr lang="en-GB" dirty="0" smtClean="0"/>
              <a:t>: An identifier that you cannot use because it already has a reserved meaning in Python.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GB" sz="800" dirty="0"/>
          </a:p>
          <a:p>
            <a:pPr>
              <a:spcBef>
                <a:spcPts val="400"/>
              </a:spcBef>
              <a:buNone/>
            </a:pPr>
            <a:r>
              <a:rPr lang="en-GB" sz="1800" dirty="0">
                <a:latin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and 		del		from	 	not 		while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as 	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		global 	or 		with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assert 	else 		if 		pass 		yield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break 		except 	import 	print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class 		exec 		in 		raise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continue 	finally 	is 		return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		for 		lambda 	try </a:t>
            </a:r>
          </a:p>
          <a:p>
            <a:pPr>
              <a:spcBef>
                <a:spcPts val="400"/>
              </a:spcBef>
              <a:buNone/>
            </a:pPr>
            <a:endParaRPr lang="en-GB" sz="1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643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Staff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Allison </a:t>
            </a:r>
            <a:r>
              <a:rPr lang="en-US" dirty="0" err="1" smtClean="0"/>
              <a:t>Obourn</a:t>
            </a:r>
            <a:r>
              <a:rPr lang="en-US" dirty="0" smtClean="0"/>
              <a:t> (aeobourn@cs.arizona.edu)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Section Leaders</a:t>
            </a:r>
          </a:p>
          <a:p>
            <a:pPr lvl="1"/>
            <a:r>
              <a:rPr lang="en-US" dirty="0" smtClean="0"/>
              <a:t>Your primary point of contact </a:t>
            </a:r>
          </a:p>
          <a:p>
            <a:pPr lvl="1"/>
            <a:r>
              <a:rPr lang="en-US" dirty="0" smtClean="0"/>
              <a:t>Ask them about their experiences in </a:t>
            </a:r>
            <a:r>
              <a:rPr lang="en-US" dirty="0" err="1" smtClean="0"/>
              <a:t>CSc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81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Science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CS is about PROCESS – describing how to accomplish tasks</a:t>
            </a:r>
          </a:p>
          <a:p>
            <a:pPr lvl="1"/>
            <a:r>
              <a:rPr lang="en-US" smtClean="0"/>
              <a:t>"efficiently implementing automated abstractions" (</a:t>
            </a:r>
            <a:r>
              <a:rPr lang="en-US" smtClean="0">
                <a:hlinkClick r:id="rId2"/>
              </a:rPr>
              <a:t>Philip Guo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Computers are a tool</a:t>
            </a:r>
          </a:p>
          <a:p>
            <a:pPr lvl="1"/>
            <a:r>
              <a:rPr lang="en-US" smtClean="0"/>
              <a:t>Currently the best implementation platform</a:t>
            </a:r>
          </a:p>
          <a:p>
            <a:pPr lvl="1"/>
            <a:r>
              <a:rPr lang="en-US" smtClean="0"/>
              <a:t>What kinds of problems can they solve?</a:t>
            </a:r>
          </a:p>
          <a:p>
            <a:pPr lvl="1"/>
            <a:r>
              <a:rPr lang="en-US" smtClean="0"/>
              <a:t>How can they be made faster, cheaper, more efficient…?</a:t>
            </a:r>
          </a:p>
          <a:p>
            <a:endParaRPr lang="en-US" smtClean="0"/>
          </a:p>
          <a:p>
            <a:r>
              <a:rPr lang="en-US" smtClean="0"/>
              <a:t>Science?</a:t>
            </a:r>
          </a:p>
          <a:p>
            <a:pPr lvl="1"/>
            <a:r>
              <a:rPr lang="en-US" smtClean="0"/>
              <a:t>More like engineering, art, magic…</a:t>
            </a:r>
          </a:p>
          <a:p>
            <a:pPr lvl="1"/>
            <a:r>
              <a:rPr lang="en-US" smtClean="0"/>
              <a:t>Hypothesis creation, testing, refinement important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r>
              <a:rPr lang="en-US" smtClean="0"/>
              <a:t>CS is still a young field finding itself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80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take Computer Science?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… like solving tricky problems</a:t>
            </a:r>
          </a:p>
          <a:p>
            <a:endParaRPr lang="en-US" dirty="0" smtClean="0"/>
          </a:p>
          <a:p>
            <a:r>
              <a:rPr lang="en-US" dirty="0" smtClean="0"/>
              <a:t>… like building things</a:t>
            </a:r>
          </a:p>
          <a:p>
            <a:endParaRPr lang="en-US" dirty="0" smtClean="0"/>
          </a:p>
          <a:p>
            <a:r>
              <a:rPr lang="en-US" dirty="0" smtClean="0"/>
              <a:t>… (will) work with large data sets</a:t>
            </a:r>
          </a:p>
          <a:p>
            <a:endParaRPr lang="en-US" dirty="0" smtClean="0"/>
          </a:p>
          <a:p>
            <a:r>
              <a:rPr lang="en-US" dirty="0" smtClean="0"/>
              <a:t>… are curious about how Facebook, Google, </a:t>
            </a:r>
            <a:r>
              <a:rPr lang="en-US" dirty="0" err="1" smtClean="0"/>
              <a:t>etc</a:t>
            </a:r>
            <a:r>
              <a:rPr lang="en-US" dirty="0" smtClean="0"/>
              <a:t> work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 are shopping around for a major</a:t>
            </a:r>
          </a:p>
          <a:p>
            <a:pPr lvl="1"/>
            <a:r>
              <a:rPr lang="en-US" dirty="0" smtClean="0"/>
              <a:t>110 is a good predictor of who will enjoy and succeed in </a:t>
            </a:r>
            <a:r>
              <a:rPr lang="en-US" dirty="0" err="1" smtClean="0"/>
              <a:t>CSc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95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in the right class?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9168" y="3125037"/>
            <a:ext cx="2160395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CSc</a:t>
            </a:r>
            <a:r>
              <a:rPr lang="en-US" sz="2800" b="1" dirty="0" smtClean="0"/>
              <a:t> 101</a:t>
            </a:r>
          </a:p>
          <a:p>
            <a:pPr algn="ctr"/>
            <a:r>
              <a:rPr lang="en-US" dirty="0" smtClean="0"/>
              <a:t>Intro to Computer Science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15802" y="3125037"/>
            <a:ext cx="2160395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CSc</a:t>
            </a:r>
            <a:r>
              <a:rPr lang="en-US" sz="2800" b="1" dirty="0" smtClean="0"/>
              <a:t> 110</a:t>
            </a:r>
          </a:p>
          <a:p>
            <a:pPr algn="ctr"/>
            <a:r>
              <a:rPr lang="en-US" dirty="0" smtClean="0"/>
              <a:t>Intro to Computer Programming 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72436" y="3125037"/>
            <a:ext cx="2160395" cy="107721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CSc</a:t>
            </a:r>
            <a:r>
              <a:rPr lang="en-US" sz="2800" b="1" dirty="0" smtClean="0"/>
              <a:t> 120</a:t>
            </a:r>
          </a:p>
          <a:p>
            <a:pPr algn="ctr"/>
            <a:r>
              <a:rPr lang="en-US" dirty="0"/>
              <a:t>Intro to Computer Programming </a:t>
            </a:r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7176197" y="3663646"/>
            <a:ext cx="129623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19563" y="3663646"/>
            <a:ext cx="1296239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2"/>
          </p:cNvCxnSpPr>
          <p:nvPr/>
        </p:nvCxnSpPr>
        <p:spPr>
          <a:xfrm flipV="1">
            <a:off x="5345723" y="4202255"/>
            <a:ext cx="750277" cy="122385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0564" y="5405771"/>
            <a:ext cx="249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 are here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21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program</a:t>
            </a:r>
            <a:r>
              <a:rPr lang="en-GB" smtClean="0"/>
              <a:t>: A set of instructions</a:t>
            </a:r>
            <a:br>
              <a:rPr lang="en-GB" smtClean="0"/>
            </a:br>
            <a:r>
              <a:rPr lang="en-GB" smtClean="0"/>
              <a:t>to be carried out by a computer.</a:t>
            </a:r>
          </a:p>
          <a:p>
            <a:pPr eaLnBrk="1" hangingPunct="1"/>
            <a:endParaRPr lang="en-GB" b="1" smtClean="0"/>
          </a:p>
          <a:p>
            <a:pPr eaLnBrk="1" hangingPunct="1"/>
            <a:r>
              <a:rPr lang="en-GB" b="1" smtClean="0"/>
              <a:t>program execution</a:t>
            </a:r>
            <a:r>
              <a:rPr lang="en-GB" smtClean="0"/>
              <a:t>: The act of</a:t>
            </a:r>
            <a:br>
              <a:rPr lang="en-GB" smtClean="0"/>
            </a:br>
            <a:r>
              <a:rPr lang="en-GB" smtClean="0"/>
              <a:t>carrying out the instructions </a:t>
            </a:r>
            <a:br>
              <a:rPr lang="en-GB" smtClean="0"/>
            </a:br>
            <a:r>
              <a:rPr lang="en-GB" smtClean="0"/>
              <a:t>contained in a program.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smtClean="0"/>
          </a:p>
          <a:p>
            <a:pPr eaLnBrk="1" hangingPunct="1"/>
            <a:r>
              <a:rPr lang="en-GB" b="1" smtClean="0"/>
              <a:t>programming language</a:t>
            </a:r>
            <a:r>
              <a:rPr lang="en-GB" smtClean="0"/>
              <a:t>: A systematic set of rules used to describe computations in a format that is editable by humans.</a:t>
            </a:r>
          </a:p>
        </p:txBody>
      </p:sp>
      <p:pic>
        <p:nvPicPr>
          <p:cNvPr id="9220" name="Picture 5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" t="812"/>
          <a:stretch>
            <a:fillRect/>
          </a:stretch>
        </p:blipFill>
        <p:spPr bwMode="auto">
          <a:xfrm>
            <a:off x="8001000" y="1524000"/>
            <a:ext cx="21209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4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modern languages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procedural languages</a:t>
            </a:r>
            <a:r>
              <a:rPr lang="en-US" sz="2000" dirty="0"/>
              <a:t>:  programs are a series of commands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Pascal</a:t>
            </a:r>
            <a:r>
              <a:rPr lang="en-US" sz="1800" dirty="0"/>
              <a:t> (1970):	designed for education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C</a:t>
            </a:r>
            <a:r>
              <a:rPr lang="en-US" sz="1800" dirty="0"/>
              <a:t> (1972):	low-level operating systems and device drivers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sz="6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functional programming</a:t>
            </a:r>
            <a:r>
              <a:rPr lang="en-US" sz="2000" dirty="0"/>
              <a:t>:  functions map inputs to outputs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Lisp</a:t>
            </a:r>
            <a:r>
              <a:rPr lang="en-US" sz="1800" dirty="0"/>
              <a:t> (1958) / </a:t>
            </a:r>
            <a:r>
              <a:rPr lang="en-US" sz="1800" b="1" dirty="0"/>
              <a:t>Scheme</a:t>
            </a:r>
            <a:r>
              <a:rPr lang="en-US" sz="1800" dirty="0"/>
              <a:t> (1975), </a:t>
            </a:r>
            <a:r>
              <a:rPr lang="en-US" sz="1800" b="1" dirty="0"/>
              <a:t>ML</a:t>
            </a:r>
            <a:r>
              <a:rPr lang="en-US" sz="1800" dirty="0"/>
              <a:t> (1973), </a:t>
            </a:r>
            <a:r>
              <a:rPr lang="en-US" sz="1800" b="1" dirty="0"/>
              <a:t>Haskell</a:t>
            </a:r>
            <a:r>
              <a:rPr lang="en-US" sz="1800" dirty="0"/>
              <a:t> (1990)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sz="6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object-oriented languages</a:t>
            </a:r>
            <a:r>
              <a:rPr lang="en-US" sz="2000" dirty="0"/>
              <a:t>:  programs use interacting "objects"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Smalltalk</a:t>
            </a:r>
            <a:r>
              <a:rPr lang="en-US" sz="1800" dirty="0"/>
              <a:t> (1980): first major object-oriented language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C++</a:t>
            </a:r>
            <a:r>
              <a:rPr lang="en-US" sz="1800" dirty="0"/>
              <a:t> (1985):	"object-oriented" improvements to C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sz="1600" dirty="0"/>
              <a:t>successful in industry; used to build major </a:t>
            </a:r>
            <a:r>
              <a:rPr lang="en-US" sz="1600" dirty="0" err="1"/>
              <a:t>OSes</a:t>
            </a:r>
            <a:r>
              <a:rPr lang="en-US" sz="1600" dirty="0"/>
              <a:t> such as Windows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 smtClean="0"/>
              <a:t>Python </a:t>
            </a:r>
            <a:r>
              <a:rPr lang="en-US" sz="1800" dirty="0" smtClean="0"/>
              <a:t>(1991):</a:t>
            </a:r>
            <a:r>
              <a:rPr lang="en-US" sz="1800" dirty="0"/>
              <a:t>	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sz="1600" dirty="0" smtClean="0"/>
              <a:t>The </a:t>
            </a:r>
            <a:r>
              <a:rPr lang="en-US" sz="1600" dirty="0"/>
              <a:t>language taught in this </a:t>
            </a:r>
            <a:r>
              <a:rPr lang="en-US" sz="1600" dirty="0" smtClean="0"/>
              <a:t>course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29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Python?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Relatively simple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Pre-written software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Widely used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8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Python program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Hello, world</a:t>
            </a:r>
            <a:r>
              <a:rPr lang="en-GB" sz="2000" dirty="0" smtClean="0">
                <a:latin typeface="Courier New" panose="02070309020205020404" pitchFamily="49" charset="0"/>
              </a:rPr>
              <a:t>!")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This program produces</a:t>
            </a:r>
            <a:r>
              <a:rPr lang="en-GB" sz="2000" dirty="0" smtClean="0">
                <a:latin typeface="Courier New" panose="02070309020205020404" pitchFamily="49" charset="0"/>
              </a:rPr>
              <a:t>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four lines of output</a:t>
            </a:r>
            <a:r>
              <a:rPr lang="en-GB" sz="2000" dirty="0" smtClean="0">
                <a:latin typeface="Courier New" panose="02070309020205020404" pitchFamily="49" charset="0"/>
              </a:rPr>
              <a:t>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endParaRPr lang="en-GB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Its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GB" sz="800" dirty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Hello, world!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This program produces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four lines of output</a:t>
            </a:r>
          </a:p>
          <a:p>
            <a:pPr eaLnBrk="1" hangingPunct="1">
              <a:lnSpc>
                <a:spcPct val="80000"/>
              </a:lnSpc>
            </a:pPr>
            <a:endParaRPr lang="en-GB" dirty="0" smtClean="0"/>
          </a:p>
          <a:p>
            <a:pPr eaLnBrk="1" hangingPunct="1">
              <a:lnSpc>
                <a:spcPct val="80000"/>
              </a:lnSpc>
            </a:pPr>
            <a:r>
              <a:rPr lang="en-GB" b="1" dirty="0" smtClean="0"/>
              <a:t>console</a:t>
            </a:r>
            <a:r>
              <a:rPr lang="en-GB" dirty="0" smtClean="0"/>
              <a:t>: Text box into which </a:t>
            </a:r>
            <a:br>
              <a:rPr lang="en-GB" dirty="0" smtClean="0"/>
            </a:br>
            <a:r>
              <a:rPr lang="en-GB" dirty="0" smtClean="0"/>
              <a:t>the program's output is printed.</a:t>
            </a:r>
            <a:endParaRPr lang="en-US" sz="2600" dirty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1975" y="3599849"/>
            <a:ext cx="3909537" cy="199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95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655</Words>
  <Application>Microsoft Office PowerPoint</Application>
  <PresentationFormat>Widescreen</PresentationFormat>
  <Paragraphs>189</Paragraphs>
  <Slides>18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2018</vt:lpstr>
      <vt:lpstr>Course Staff</vt:lpstr>
      <vt:lpstr>Computer Science</vt:lpstr>
      <vt:lpstr>Why should you take Computer Science?</vt:lpstr>
      <vt:lpstr>Are you in the right class?</vt:lpstr>
      <vt:lpstr>Programming</vt:lpstr>
      <vt:lpstr>Some modern languages</vt:lpstr>
      <vt:lpstr>Why Python?</vt:lpstr>
      <vt:lpstr>A Python program</vt:lpstr>
      <vt:lpstr>print</vt:lpstr>
      <vt:lpstr>PowerPoint Presentation</vt:lpstr>
      <vt:lpstr>Strings</vt:lpstr>
      <vt:lpstr>Escape sequences</vt:lpstr>
      <vt:lpstr>Questions</vt:lpstr>
      <vt:lpstr>Answers</vt:lpstr>
      <vt:lpstr>Questions</vt:lpstr>
      <vt:lpstr>Answers</vt:lpstr>
      <vt:lpstr>Keywords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22</cp:revision>
  <dcterms:created xsi:type="dcterms:W3CDTF">2016-08-01T21:05:20Z</dcterms:created>
  <dcterms:modified xsi:type="dcterms:W3CDTF">2018-01-10T04:04:23Z</dcterms:modified>
</cp:coreProperties>
</file>