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02" r:id="rId10"/>
    <p:sldId id="259" r:id="rId11"/>
    <p:sldId id="260" r:id="rId12"/>
    <p:sldId id="261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96" r:id="rId21"/>
    <p:sldId id="297" r:id="rId22"/>
    <p:sldId id="281" r:id="rId23"/>
    <p:sldId id="282" r:id="rId24"/>
    <p:sldId id="298" r:id="rId25"/>
    <p:sldId id="299" r:id="rId26"/>
    <p:sldId id="300" r:id="rId27"/>
    <p:sldId id="301" r:id="rId28"/>
    <p:sldId id="26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6BA9-0364-49A9-B7CC-4DE135132D5A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E853-B408-4C09-8553-FE1B655F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F7B1E88-7048-408B-8BF4-315F3A9B2F2E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6C1329-770F-4026-8511-48D4ED060B50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AF7DF9E-ACE5-4F2A-81BB-BB02BE29BE39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4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32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0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1/21/2018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21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9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424714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269604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23B2-2C33-49C6-BFF9-026DBD68224C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3451" y="405284"/>
            <a:ext cx="7772400" cy="1470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</a:t>
            </a:r>
            <a:r>
              <a:rPr lang="en-US" sz="6000" smtClean="0"/>
              <a:t>, </a:t>
            </a:r>
            <a:r>
              <a:rPr lang="en-US" sz="6000" smtClean="0"/>
              <a:t>Spring 2018</a:t>
            </a:r>
            <a:endParaRPr lang="en-US" sz="6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6" y="1533282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/>
              <a:t>5</a:t>
            </a:r>
            <a:r>
              <a:rPr lang="en-US" dirty="0" smtClean="0"/>
              <a:t>: The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 and user input</a:t>
            </a:r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Adapted from slides by Marty </a:t>
            </a:r>
            <a:r>
              <a:rPr lang="en-US" sz="1800" dirty="0" err="1" smtClean="0"/>
              <a:t>Stepp</a:t>
            </a:r>
            <a:r>
              <a:rPr lang="en-US" sz="1800" dirty="0" smtClean="0"/>
              <a:t> and Stuart </a:t>
            </a:r>
            <a:r>
              <a:rPr lang="en-US" sz="1800" dirty="0" err="1" smtClean="0"/>
              <a:t>Reges</a:t>
            </a:r>
            <a:r>
              <a:rPr lang="en-US" sz="1800" dirty="0" smtClean="0"/>
              <a:t> </a:t>
            </a:r>
          </a:p>
        </p:txBody>
      </p:sp>
      <p:pic>
        <p:nvPicPr>
          <p:cNvPr id="4" name="Picture 6" descr="2011-04-10-09945c8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54" y="2450451"/>
            <a:ext cx="9144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96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with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 far, repeating an action results in redundant code: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make_batter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Python's </a:t>
            </a:r>
            <a:r>
              <a:rPr lang="en-US" b="1" dirty="0" smtClean="0">
                <a:latin typeface="Courier New" panose="02070309020205020404" pitchFamily="49" charset="0"/>
              </a:rPr>
              <a:t>for</a:t>
            </a:r>
            <a:r>
              <a:rPr lang="en-US" b="1" dirty="0" smtClean="0"/>
              <a:t> loop</a:t>
            </a:r>
            <a:r>
              <a:rPr 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mix_batter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range(1, 6):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repeat 5 times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bake_cookies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13002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b="1" dirty="0" smtClean="0"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</a:t>
            </a:r>
            <a:r>
              <a:rPr lang="en-US" b="1" dirty="0" smtClean="0">
                <a:cs typeface="Courier New" panose="02070309020205020404" pitchFamily="49" charset="0"/>
              </a:rPr>
              <a:t>(start, stop)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the variable equal to the start value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Check if the </a:t>
            </a:r>
            <a:r>
              <a:rPr lang="en-US" b="1" dirty="0" smtClean="0"/>
              <a:t>variable </a:t>
            </a:r>
            <a:r>
              <a:rPr lang="en-US" dirty="0" smtClean="0"/>
              <a:t>is less than the stop.  If not, stop.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Execute the </a:t>
            </a:r>
            <a:r>
              <a:rPr lang="en-US" b="1" dirty="0" smtClean="0"/>
              <a:t>statement</a:t>
            </a:r>
            <a:r>
              <a:rPr lang="en-US" dirty="0" smtClean="0"/>
              <a:t>s.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Increase the variable's value by 1.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45510" y="1825625"/>
            <a:ext cx="457200" cy="1661153"/>
            <a:chOff x="4512" y="1632"/>
            <a:chExt cx="288" cy="1056"/>
          </a:xfrm>
        </p:grpSpPr>
        <p:sp>
          <p:nvSpPr>
            <p:cNvPr id="1024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body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389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Control structure</a:t>
            </a:r>
            <a:r>
              <a:rPr lang="en-US" dirty="0" smtClean="0"/>
              <a:t>: a programming construct that affects the flow of a program's execution</a:t>
            </a:r>
          </a:p>
          <a:p>
            <a:endParaRPr lang="en-US" dirty="0" smtClean="0"/>
          </a:p>
          <a:p>
            <a:r>
              <a:rPr lang="en-US" dirty="0" smtClean="0"/>
              <a:t>Controlled code may include one or more statements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an example of a looping control structure</a:t>
            </a:r>
          </a:p>
        </p:txBody>
      </p:sp>
    </p:spTree>
    <p:extLst>
      <p:ext uri="{BB962C8B-B14F-4D97-AF65-F5344CB8AC3E}">
        <p14:creationId xmlns:p14="http://schemas.microsoft.com/office/powerpoint/2010/main" val="9221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endParaRPr 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cs typeface="Courier New" panose="02070309020205020404" pitchFamily="49" charset="0"/>
              </a:rPr>
              <a:t> loop does exactly that!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7):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	  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 smtClean="0">
                <a:latin typeface="Courier New" panose="02070309020205020404" pitchFamily="49" charset="0"/>
              </a:rPr>
              <a:t>"squared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lvl="1" eaLnBrk="1" hangingPunct="1"/>
            <a:r>
              <a:rPr lang="en-US" dirty="0" smtClean="0"/>
              <a:t>"For each integer </a:t>
            </a:r>
            <a:r>
              <a:rPr lang="en-US" b="1" dirty="0" err="1" smtClean="0"/>
              <a:t>i</a:t>
            </a:r>
            <a:r>
              <a:rPr lang="en-US" dirty="0" smtClean="0"/>
              <a:t> from 1 through 6, print ..."</a:t>
            </a:r>
          </a:p>
        </p:txBody>
      </p:sp>
    </p:spTree>
    <p:extLst>
      <p:ext uri="{BB962C8B-B14F-4D97-AF65-F5344CB8AC3E}">
        <p14:creationId xmlns:p14="http://schemas.microsoft.com/office/powerpoint/2010/main" val="32974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walkthrough</a:t>
            </a:r>
          </a:p>
        </p:txBody>
      </p:sp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5):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 squared =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print("</a:t>
            </a:r>
            <a:r>
              <a:rPr lang="en-US" dirty="0" err="1" smtClean="0">
                <a:latin typeface="Courier New" panose="02070309020205020404" pitchFamily="49" charset="0"/>
              </a:rPr>
              <a:t>Whoo</a:t>
            </a:r>
            <a:r>
              <a:rPr lang="en-US" dirty="0" smtClean="0">
                <a:latin typeface="Courier New" panose="02070309020205020404" pitchFamily="49" charset="0"/>
              </a:rPr>
              <a:t>!")</a:t>
            </a:r>
            <a:endParaRPr lang="en-US" sz="900" dirty="0"/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sz="2000" dirty="0"/>
              <a:t>	Output:</a:t>
            </a:r>
            <a:br>
              <a:rPr lang="en-US" sz="2000" dirty="0"/>
            </a:br>
            <a:endParaRPr 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</a:rPr>
              <a:t>Whoo</a:t>
            </a:r>
            <a:r>
              <a:rPr lang="en-US" sz="2000" dirty="0">
                <a:latin typeface="Courier New" panose="02070309020205020404" pitchFamily="49" charset="0"/>
              </a:rPr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9300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04541" y="2317036"/>
            <a:ext cx="3079925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Multi-line loop body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4):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print("\\    /")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print("/    \\")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15582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for counter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latin typeface="Courier New" panose="02070309020205020404" pitchFamily="49" charset="0"/>
              </a:rPr>
              <a:t>range(-3, </a:t>
            </a:r>
            <a:r>
              <a:rPr lang="en-US" b="1" dirty="0" err="1" smtClean="0">
                <a:latin typeface="Courier New" panose="02070309020205020404" pitchFamily="49" charset="0"/>
              </a:rPr>
              <a:t>high_temp</a:t>
            </a:r>
            <a:r>
              <a:rPr lang="en-US" b="1" dirty="0" smtClean="0">
                <a:latin typeface="Courier New" panose="02070309020205020404" pitchFamily="49" charset="0"/>
              </a:rPr>
              <a:t> // 2 + 1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4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Rocket 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1371600"/>
            <a:ext cx="8915400" cy="129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Write a method that produces the following 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299144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(' ', end='')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6533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partial messages on the same line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range(-3, 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// 2 + 1):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dirty="0" smtClean="0"/>
              <a:t>Either concatenate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  ' </a:t>
            </a:r>
            <a:r>
              <a:rPr lang="en-US" dirty="0" smtClean="0"/>
              <a:t>to separate the numbers or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end='  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3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", 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81291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14600" algn="l"/>
              </a:tabLst>
            </a:pPr>
            <a:r>
              <a:rPr lang="en-US" b="1" dirty="0" smtClean="0"/>
              <a:t>variable</a:t>
            </a:r>
            <a:r>
              <a:rPr lang="en-US" dirty="0" smtClean="0"/>
              <a:t>: A piece of the computer's memory that is given a name and type, and can store a value.</a:t>
            </a:r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Like preset stations on a car stereo, or cell phone speed dial:</a:t>
            </a:r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Steps for using a variable: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Declare/initialize</a:t>
            </a:r>
            <a:r>
              <a:rPr lang="en-US" dirty="0" smtClean="0"/>
              <a:t> it	- state its name and type and store a value into it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Use </a:t>
            </a:r>
            <a:r>
              <a:rPr lang="en-US" dirty="0" smtClean="0"/>
              <a:t>it			- print it or use it as part of an expression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36869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238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constant</a:t>
            </a:r>
            <a:r>
              <a:rPr lang="en-US" dirty="0" smtClean="0"/>
              <a:t>: </a:t>
            </a:r>
            <a:r>
              <a:rPr lang="en-US" sz="2000" dirty="0"/>
              <a:t>A fixed value visible to the whole program.</a:t>
            </a:r>
          </a:p>
          <a:p>
            <a:pPr lvl="1" eaLnBrk="1" hangingPunct="1"/>
            <a:r>
              <a:rPr lang="en-US" dirty="0" smtClean="0"/>
              <a:t>value should only be set only at declaration;  shouldn't be reassigned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Just like declaring a normal variable: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/>
              <a:t>	</a:t>
            </a:r>
            <a:r>
              <a:rPr lang="en-US" sz="2300" dirty="0">
                <a:latin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</a:rPr>
              <a:t>    </a:t>
            </a:r>
            <a:r>
              <a:rPr lang="en-US" sz="2300" b="1" dirty="0" smtClean="0"/>
              <a:t>name</a:t>
            </a:r>
            <a:r>
              <a:rPr lang="en-US" sz="2300" dirty="0" smtClean="0">
                <a:latin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</a:rPr>
              <a:t>= </a:t>
            </a:r>
            <a:r>
              <a:rPr lang="en-US" sz="2300" b="1" dirty="0" smtClean="0"/>
              <a:t>value</a:t>
            </a:r>
            <a:endParaRPr lang="en-US" sz="25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name is usually in ALL_UPPER_CASE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DAYS_IN_WEEK = 7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INTEREST_RATE = 3.5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SSN = 658234569</a:t>
            </a:r>
          </a:p>
        </p:txBody>
      </p:sp>
    </p:spTree>
    <p:extLst>
      <p:ext uri="{BB962C8B-B14F-4D97-AF65-F5344CB8AC3E}">
        <p14:creationId xmlns:p14="http://schemas.microsoft.com/office/powerpoint/2010/main" val="23018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301012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7100" y="355601"/>
            <a:ext cx="928370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and the numbers.</a:t>
            </a:r>
          </a:p>
          <a:p>
            <a:pPr lvl="1">
              <a:defRPr/>
            </a:pPr>
            <a:r>
              <a:rPr lang="en-US" dirty="0" smtClean="0"/>
              <a:t>Each time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/>
              <a:t>goes up by 1, the number should go up by 5.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>
                <a:latin typeface="Courier New" panose="02070309020205020404" pitchFamily="49" charset="0"/>
              </a:rPr>
              <a:t>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41849"/>
              </p:ext>
            </p:extLst>
          </p:nvPr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52224"/>
              </p:ext>
            </p:extLst>
          </p:nvPr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 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44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constant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28370"/>
              </p:ext>
            </p:extLst>
          </p:nvPr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87830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SIZE+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59437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99227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67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2823100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98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</a:t>
            </a:r>
            <a:r>
              <a:rPr lang="en-US" sz="1600" dirty="0">
                <a:latin typeface="Courier New" panose="02070309020205020404" pitchFamily="49" charset="0"/>
              </a:rPr>
              <a:t>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39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773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Modify-and-assign operators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07736"/>
            <a:ext cx="10515600" cy="4569227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sz="2400" i="1" dirty="0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1600" b="1" i="1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u="sng" dirty="0" smtClean="0"/>
              <a:t>Shorthand</a:t>
            </a:r>
            <a:r>
              <a:rPr lang="en-US" b="1" i="1" dirty="0" smtClean="0"/>
              <a:t>	</a:t>
            </a:r>
            <a:r>
              <a:rPr 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b="1" dirty="0" smtClean="0"/>
              <a:t>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//= 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x += 3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x + 3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</a:rPr>
              <a:t> -= 0.5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- 0.5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number *= 2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number = number * 2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314930" y="237476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8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Declaration and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65936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 declaration and assignment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Sets aside memory for storing a value and stores a value into a variable.</a:t>
            </a:r>
          </a:p>
          <a:p>
            <a:pPr lvl="1"/>
            <a:r>
              <a:rPr lang="en-US" dirty="0" smtClean="0"/>
              <a:t>Variables must be declared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7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- 1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now y is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83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33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627985" y="2583173"/>
            <a:ext cx="5102851" cy="45097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a variable's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Use a comma to print a string and a variable's value on one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grade = (95.1 + 71.9 + 82.6) / 3.0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"Your grade was", grade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students = 11 + 17 + 4 + 19 + 14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"There are", students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       "students in the course."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Your grade was 83.2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281512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answer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 total owed, </a:t>
            </a:r>
            <a:r>
              <a:rPr lang="en-US" sz="1800" b="1" dirty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assuming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38 + 40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err="1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+ tax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rid of repetition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Functions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Variables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String Multiplication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you to print multiple occurrences of the same string without typing them all out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print("meow" * 3)	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meowmeowmeow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</a:pPr>
            <a:r>
              <a:rPr lang="en-US" dirty="0" smtClean="0"/>
              <a:t>What if you want to repeat function calls?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3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1111</Words>
  <Application>Microsoft Office PowerPoint</Application>
  <PresentationFormat>Widescreen</PresentationFormat>
  <Paragraphs>426</Paragraphs>
  <Slides>28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2018</vt:lpstr>
      <vt:lpstr>Variables</vt:lpstr>
      <vt:lpstr>Declaration and assignment</vt:lpstr>
      <vt:lpstr>Using variables</vt:lpstr>
      <vt:lpstr>Assignment and algebra</vt:lpstr>
      <vt:lpstr>Receipt question</vt:lpstr>
      <vt:lpstr>Printing a variable's value</vt:lpstr>
      <vt:lpstr>Receipt answer</vt:lpstr>
      <vt:lpstr>Getting rid of repetition</vt:lpstr>
      <vt:lpstr>Repetition with for loops</vt:lpstr>
      <vt:lpstr>for loop syntax</vt:lpstr>
      <vt:lpstr>Control structures</vt:lpstr>
      <vt:lpstr>Repetition over a range</vt:lpstr>
      <vt:lpstr>Loop walkthrough</vt:lpstr>
      <vt:lpstr>Multi-line loop body</vt:lpstr>
      <vt:lpstr>Expressions for counter</vt:lpstr>
      <vt:lpstr>Rocket Exercise</vt:lpstr>
      <vt:lpstr>print (' ', end='')</vt:lpstr>
      <vt:lpstr>Changing step size</vt:lpstr>
      <vt:lpstr>Constants</vt:lpstr>
      <vt:lpstr>Constants and figures</vt:lpstr>
      <vt:lpstr>Constant tables</vt:lpstr>
      <vt:lpstr>Constant tables question</vt:lpstr>
      <vt:lpstr>Interactive programs</vt:lpstr>
      <vt:lpstr>input</vt:lpstr>
      <vt:lpstr>input example</vt:lpstr>
      <vt:lpstr>input example</vt:lpstr>
      <vt:lpstr>Modify-and-assign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24</cp:revision>
  <dcterms:created xsi:type="dcterms:W3CDTF">2016-08-03T01:36:54Z</dcterms:created>
  <dcterms:modified xsi:type="dcterms:W3CDTF">2018-01-21T20:04:56Z</dcterms:modified>
</cp:coreProperties>
</file>