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9" r:id="rId3"/>
    <p:sldId id="270" r:id="rId4"/>
    <p:sldId id="271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61240-F858-4D23-8381-FAE2022D87FF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7764A-C68D-4741-A901-70A8E585F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58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66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06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00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Output:</a:t>
            </a:r>
          </a:p>
          <a:p>
            <a:r>
              <a:rPr lang="en-US" smtClean="0">
                <a:latin typeface="Arial" panose="020B0604020202020204" pitchFamily="34" charset="0"/>
              </a:rPr>
              <a:t>2 and 4</a:t>
            </a:r>
          </a:p>
          <a:p>
            <a:r>
              <a:rPr lang="en-US" smtClean="0">
                <a:latin typeface="Arial" panose="020B0604020202020204" pitchFamily="34" charset="0"/>
              </a:rPr>
              <a:t>9 and 3</a:t>
            </a:r>
          </a:p>
        </p:txBody>
      </p:sp>
    </p:spTree>
    <p:extLst>
      <p:ext uri="{BB962C8B-B14F-4D97-AF65-F5344CB8AC3E}">
        <p14:creationId xmlns:p14="http://schemas.microsoft.com/office/powerpoint/2010/main" val="118085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0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203713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332816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78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88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8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0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7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0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FE16-C13A-49A4-885B-128F9CB375AE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6459" y="891251"/>
            <a:ext cx="9144000" cy="97774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6459" y="1868993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/>
              <a:t>8</a:t>
            </a:r>
            <a:r>
              <a:rPr lang="en-US" dirty="0" smtClean="0"/>
              <a:t>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Parameters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redundancy  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21" y="2947333"/>
            <a:ext cx="5508277" cy="357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8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a parameter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idx="1"/>
          </p:nvPr>
        </p:nvSpPr>
        <p:spPr>
          <a:xfrm>
            <a:off x="838200" y="181557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Calling a function and specifying values for its parameters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&lt;expression&gt;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(42)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(12345)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42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12345</a:t>
            </a:r>
          </a:p>
        </p:txBody>
      </p:sp>
    </p:spTree>
    <p:extLst>
      <p:ext uri="{BB962C8B-B14F-4D97-AF65-F5344CB8AC3E}">
        <p14:creationId xmlns:p14="http://schemas.microsoft.com/office/powerpoint/2010/main" val="100659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and loops</a:t>
            </a:r>
          </a:p>
        </p:txBody>
      </p:sp>
      <p:sp>
        <p:nvSpPr>
          <p:cNvPr id="19462" name="Rectangle 6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 parameter can guide the number of repetitions of a loop.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print("Just a salad...")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</p:txBody>
      </p:sp>
    </p:spTree>
    <p:extLst>
      <p:ext uri="{BB962C8B-B14F-4D97-AF65-F5344CB8AC3E}">
        <p14:creationId xmlns:p14="http://schemas.microsoft.com/office/powerpoint/2010/main" val="1779979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parameters are passed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the function is called: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value is stored into the parameter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function's code executes using that value.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chant(7)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print("Just a salad...")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75125" y="3328988"/>
            <a:ext cx="3200400" cy="1066800"/>
            <a:chOff x="2064" y="2112"/>
            <a:chExt cx="2106" cy="624"/>
          </a:xfrm>
        </p:grpSpPr>
        <p:sp>
          <p:nvSpPr>
            <p:cNvPr id="21512" name="Line 5"/>
            <p:cNvSpPr>
              <a:spLocks noChangeShapeType="1"/>
            </p:cNvSpPr>
            <p:nvPr/>
          </p:nvSpPr>
          <p:spPr bwMode="auto">
            <a:xfrm>
              <a:off x="2064" y="2112"/>
              <a:ext cx="16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3786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3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75126" y="3657600"/>
            <a:ext cx="3209925" cy="738188"/>
            <a:chOff x="2064" y="2304"/>
            <a:chExt cx="2112" cy="432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1511" name="Line 9"/>
            <p:cNvSpPr>
              <a:spLocks noChangeShapeType="1"/>
            </p:cNvSpPr>
            <p:nvPr/>
          </p:nvSpPr>
          <p:spPr bwMode="auto">
            <a:xfrm>
              <a:off x="2064" y="2304"/>
              <a:ext cx="16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0708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errors</a:t>
            </a:r>
          </a:p>
        </p:txBody>
      </p:sp>
      <p:sp>
        <p:nvSpPr>
          <p:cNvPr id="530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If a function accepts a parameter, it is illegal to call it without passing any value for that parameter.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chant()  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# ERROR: parameter value required</a:t>
            </a:r>
          </a:p>
          <a:p>
            <a:pPr lvl="1" eaLnBrk="1" hangingPunct="1"/>
            <a:endParaRPr lang="en-US" b="1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value passed to a function must be of a type that will work.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chant(3.7)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ERROR: must be of type </a:t>
            </a:r>
            <a:r>
              <a:rPr lang="en-US" b="1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if it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           #        is used as a range bound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Exercise: Change the </a:t>
            </a:r>
            <a:r>
              <a:rPr lang="en-US" dirty="0" smtClean="0">
                <a:latin typeface="Courier New" panose="02070309020205020404" pitchFamily="49" charset="0"/>
              </a:rPr>
              <a:t>counts </a:t>
            </a:r>
            <a:r>
              <a:rPr lang="en-US" dirty="0" smtClean="0"/>
              <a:t>program to use a parameterized function for drawing lines of numbers.</a:t>
            </a: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98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752600" y="1371600"/>
            <a:ext cx="90678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 function can accept multiple parameters. (separate by 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When calling it, you must pass values for each parameter.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b="1" i="1" dirty="0"/>
              <a:t>&lt;name</a:t>
            </a:r>
            <a:r>
              <a:rPr lang="en-US" sz="1600" b="1" i="1" dirty="0" smtClean="0"/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i="1" dirty="0" smtClean="0">
                <a:solidFill>
                  <a:srgbClr val="003399"/>
                </a:solidFill>
              </a:rPr>
              <a:t>&lt;</a:t>
            </a:r>
            <a:r>
              <a:rPr lang="en-US" sz="1600" b="1" i="1" dirty="0">
                <a:solidFill>
                  <a:srgbClr val="003399"/>
                </a:solidFill>
              </a:rPr>
              <a:t>name&gt;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b="1" dirty="0" smtClean="0"/>
              <a:t>...</a:t>
            </a:r>
            <a:r>
              <a:rPr lang="en-US" sz="1600" dirty="0" smtClean="0">
                <a:latin typeface="Courier New" panose="02070309020205020404" pitchFamily="49" charset="0"/>
              </a:rPr>
              <a:t>,</a:t>
            </a: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3399"/>
                </a:solidFill>
              </a:rPr>
              <a:t>&lt;name</a:t>
            </a:r>
            <a:r>
              <a:rPr lang="en-US" sz="1600" b="1" i="1" dirty="0" smtClean="0">
                <a:solidFill>
                  <a:srgbClr val="003399"/>
                </a:solidFill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i="1" dirty="0"/>
              <a:t>&lt;statement&gt;</a:t>
            </a:r>
            <a:r>
              <a:rPr lang="en-US" sz="1600" b="1" dirty="0"/>
              <a:t>(s</a:t>
            </a:r>
            <a:r>
              <a:rPr lang="en-US" sz="1600" b="1" dirty="0" smtClean="0"/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972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 example</a:t>
            </a:r>
          </a:p>
        </p:txBody>
      </p:sp>
      <p:sp>
        <p:nvSpPr>
          <p:cNvPr id="535556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(4</a:t>
            </a:r>
            <a:r>
              <a:rPr lang="en-US" sz="1800" b="1" dirty="0">
                <a:latin typeface="Courier New" panose="02070309020205020404" pitchFamily="49" charset="0"/>
              </a:rPr>
              <a:t>, 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(17</a:t>
            </a:r>
            <a:r>
              <a:rPr lang="en-US" sz="1800" b="1" dirty="0">
                <a:latin typeface="Courier New" panose="02070309020205020404" pitchFamily="49" charset="0"/>
              </a:rPr>
              <a:t>, 6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(8</a:t>
            </a:r>
            <a:r>
              <a:rPr lang="en-US" sz="1800" b="1" dirty="0">
                <a:latin typeface="Courier New" panose="02070309020205020404" pitchFamily="49" charset="0"/>
              </a:rPr>
              <a:t>,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(0</a:t>
            </a:r>
            <a:r>
              <a:rPr lang="en-US" sz="1800" b="1" dirty="0">
                <a:latin typeface="Courier New" panose="02070309020205020404" pitchFamily="49" charset="0"/>
              </a:rPr>
              <a:t>, 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 smtClean="0">
                <a:latin typeface="Courier New" panose="02070309020205020404" pitchFamily="49" charset="0"/>
              </a:rPr>
              <a:t>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/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444444444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171717171717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00000000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97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 "Parameter Mystery" problem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body" idx="1"/>
          </p:nvPr>
        </p:nvSpPr>
        <p:spPr>
          <a:xfrm>
            <a:off x="838200" y="1859678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y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mystery(z</a:t>
            </a:r>
            <a:r>
              <a:rPr lang="en-US" sz="1800" b="1" dirty="0">
                <a:latin typeface="Courier New" panose="02070309020205020404" pitchFamily="49" charset="0"/>
              </a:rPr>
              <a:t>, y, x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mystery(y</a:t>
            </a:r>
            <a:r>
              <a:rPr lang="en-US" sz="1800" b="1" dirty="0">
                <a:latin typeface="Courier New" panose="02070309020205020404" pitchFamily="49" charset="0"/>
              </a:rPr>
              <a:t>, x, z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  <a:r>
              <a:rPr lang="en-US" sz="1800" dirty="0" smtClean="0">
                <a:latin typeface="Courier New" panose="02070309020205020404" pitchFamily="49" charset="0"/>
              </a:rPr>
              <a:t> "and", (</a:t>
            </a:r>
            <a:r>
              <a:rPr lang="en-US" sz="1800" b="1" dirty="0" smtClean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 - 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0488" y="4314825"/>
            <a:ext cx="2590800" cy="609600"/>
            <a:chOff x="3024" y="2448"/>
            <a:chExt cx="1632" cy="384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024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648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272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926222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2733817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06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0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399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figures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Consider the task of printing the following picture: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pt-BR" dirty="0" smtClean="0">
                <a:latin typeface="Courier New" panose="02070309020205020404" pitchFamily="49" charset="0"/>
              </a:rPr>
              <a:t>     </a:t>
            </a:r>
            <a:r>
              <a:rPr lang="pt-BR" dirty="0">
                <a:latin typeface="Courier New" panose="02070309020205020404" pitchFamily="49" charset="0"/>
              </a:rPr>
              <a:t>.-'';'-.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,'   &lt;_,-.`.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/)   ,--,_&gt;\_\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|'   (      \_ |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|_    `-.    / |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\`-.   ;  _(`/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`.(    \/ ,'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`-....-'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 ___  _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/= =\/')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/= = =\/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ou ou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 ___  _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/v v\/')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/v v v\/</a:t>
            </a:r>
          </a:p>
          <a:p>
            <a:pPr lvl="1">
              <a:lnSpc>
                <a:spcPct val="70000"/>
              </a:lnSpc>
              <a:buNone/>
            </a:pPr>
            <a:r>
              <a:rPr lang="pt-BR" dirty="0">
                <a:latin typeface="Courier New" panose="02070309020205020404" pitchFamily="49" charset="0"/>
              </a:rPr>
              <a:t>       ou ou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redundant solution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world()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turtle_equal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turtle_v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world():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.-'';'-.")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,'   &lt;_,-.`.")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/)   ,--,_&gt;\\_\\")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|'   (      \\_ |")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|_    `-.    / |")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\`-.   ;  _(`/")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`.(    \/ ,'")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`-....-'")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turtle_equal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 ___  _")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/= =\\/')")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/= = =\\/")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turtle_v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 ___  _")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/v v\\/')")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/v </a:t>
            </a:r>
            <a:r>
              <a:rPr lang="en-US" sz="1400" dirty="0" err="1">
                <a:latin typeface="Courier New" panose="02070309020205020404" pitchFamily="49" charset="0"/>
              </a:rPr>
              <a:t>v</a:t>
            </a:r>
            <a:r>
              <a:rPr lang="en-US" sz="1400" dirty="0">
                <a:latin typeface="Courier New" panose="02070309020205020404" pitchFamily="49" charset="0"/>
              </a:rPr>
              <a:t> v\\/")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      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ou</a:t>
            </a:r>
            <a:r>
              <a:rPr lang="en-US" sz="1400" dirty="0">
                <a:latin typeface="Courier New" panose="02070309020205020404" pitchFamily="49" charset="0"/>
              </a:rPr>
              <a:t>") </a:t>
            </a: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main()    </a:t>
            </a: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6705600" y="16002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This code is redundant.</a:t>
            </a:r>
          </a:p>
          <a:p>
            <a:pPr lvl="1" eaLnBrk="1" hangingPunct="1"/>
            <a:endParaRPr lang="en-US" sz="700"/>
          </a:p>
          <a:p>
            <a:pPr eaLnBrk="1" hangingPunct="1"/>
            <a:r>
              <a:rPr lang="en-US" sz="2000"/>
              <a:t>Would variables help?</a:t>
            </a:r>
            <a:br>
              <a:rPr lang="en-US" sz="2000"/>
            </a:br>
            <a:r>
              <a:rPr lang="en-US" sz="2000"/>
              <a:t>Would constants help?</a:t>
            </a:r>
          </a:p>
          <a:p>
            <a:pPr lvl="1" eaLnBrk="1" hangingPunct="1"/>
            <a:endParaRPr lang="en-US" sz="700"/>
          </a:p>
          <a:p>
            <a:pPr eaLnBrk="1" hangingPunct="1"/>
            <a:r>
              <a:rPr lang="en-US" sz="2000"/>
              <a:t>What is a better solution?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6477000" y="3429000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/>
            <a:r>
              <a:rPr lang="en-US" sz="1800" dirty="0" smtClean="0">
                <a:latin typeface="Courier New" panose="02070309020205020404" pitchFamily="49" charset="0"/>
              </a:rPr>
              <a:t>turtle </a:t>
            </a:r>
            <a:r>
              <a:rPr lang="en-US" sz="1800" dirty="0" smtClean="0"/>
              <a:t>- </a:t>
            </a:r>
            <a:r>
              <a:rPr lang="en-US" sz="1800" dirty="0"/>
              <a:t>A </a:t>
            </a:r>
            <a:r>
              <a:rPr lang="en-US" sz="1800" dirty="0" smtClean="0"/>
              <a:t>function to </a:t>
            </a:r>
            <a:r>
              <a:rPr lang="en-US" sz="1800" dirty="0"/>
              <a:t>draw a </a:t>
            </a:r>
            <a:r>
              <a:rPr lang="en-US" sz="1800" dirty="0" smtClean="0"/>
              <a:t>turtle of </a:t>
            </a:r>
            <a:r>
              <a:rPr lang="en-US" sz="1800" dirty="0"/>
              <a:t>any </a:t>
            </a:r>
            <a:r>
              <a:rPr lang="en-US" sz="1800" dirty="0" smtClean="0"/>
              <a:t>shell pattern.</a:t>
            </a:r>
            <a:endParaRPr lang="en-US" sz="1800" dirty="0"/>
          </a:p>
          <a:p>
            <a:pPr lvl="1"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4317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utoUpdateAnimBg="0"/>
      <p:bldP spid="5191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Parameterization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parameter</a:t>
            </a:r>
            <a:r>
              <a:rPr lang="en-US" dirty="0" smtClean="0"/>
              <a:t>: A value passed to a function by its caller.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</a:t>
            </a:r>
            <a:r>
              <a:rPr lang="en-US" dirty="0" err="1" smtClean="0">
                <a:latin typeface="Courier New" panose="02070309020205020404" pitchFamily="49" charset="0"/>
              </a:rPr>
              <a:t>turtle_equal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turtle_v</a:t>
            </a:r>
            <a:r>
              <a:rPr lang="en-US" dirty="0" smtClean="0"/>
              <a:t>, write </a:t>
            </a:r>
            <a:r>
              <a:rPr lang="en-US" dirty="0" smtClean="0">
                <a:latin typeface="Courier New" panose="02070309020205020404" pitchFamily="49" charset="0"/>
              </a:rPr>
              <a:t>turtle </a:t>
            </a:r>
            <a:r>
              <a:rPr lang="en-US" dirty="0" smtClean="0"/>
              <a:t>to draw any turtle.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declaring </a:t>
            </a:r>
            <a:r>
              <a:rPr lang="en-US" dirty="0" smtClean="0"/>
              <a:t>the function, we will state that it requires a parameter for the number of stars.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calling</a:t>
            </a:r>
            <a:r>
              <a:rPr lang="en-US" dirty="0" smtClean="0"/>
              <a:t> the function, we will specify how many stars to draw.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667000" y="4419602"/>
            <a:ext cx="6396038" cy="1857376"/>
            <a:chOff x="528" y="1968"/>
            <a:chExt cx="4029" cy="1170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528" y="2096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main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053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968" y="2092"/>
              <a:ext cx="704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turtle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496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277" y="2008"/>
              <a:ext cx="128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/= =\/')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/= </a:t>
              </a:r>
              <a:r>
                <a:rPr lang="pt-BR" dirty="0">
                  <a:latin typeface="Courier New" panose="02070309020205020404" pitchFamily="49" charset="0"/>
                </a:rPr>
                <a:t>= </a:t>
              </a:r>
              <a:r>
                <a:rPr lang="pt-BR" dirty="0" smtClean="0">
                  <a:latin typeface="Courier New" panose="02070309020205020404" pitchFamily="49" charset="0"/>
                </a:rPr>
                <a:t>=\/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</a:t>
              </a:r>
              <a:r>
                <a:rPr lang="pt-BR" dirty="0">
                  <a:latin typeface="Courier New" panose="02070309020205020404" pitchFamily="49" charset="0"/>
                </a:rPr>
                <a:t>ou </a:t>
              </a:r>
              <a:r>
                <a:rPr lang="pt-BR" dirty="0" smtClean="0">
                  <a:latin typeface="Courier New" panose="02070309020205020404" pitchFamily="49" charset="0"/>
                </a:rPr>
                <a:t>ou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363" y="1968"/>
              <a:ext cx="4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"="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036" y="2347"/>
              <a:ext cx="92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968" y="2534"/>
              <a:ext cx="704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turtle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2496" y="2660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200" y="2595"/>
              <a:ext cx="128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lnSpc>
                  <a:spcPct val="70000"/>
                </a:lnSpc>
                <a:buNone/>
              </a:pPr>
              <a:r>
                <a:rPr lang="pt-BR" dirty="0">
                  <a:latin typeface="Courier New" panose="02070309020205020404" pitchFamily="49" charset="0"/>
                </a:rPr>
                <a:t> </a:t>
              </a:r>
              <a:r>
                <a:rPr lang="pt-BR" dirty="0" smtClean="0">
                  <a:latin typeface="Courier New" panose="02070309020205020404" pitchFamily="49" charset="0"/>
                </a:rPr>
                <a:t>/v v\/')</a:t>
              </a: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/v v v\/</a:t>
              </a:r>
              <a:endParaRPr lang="pt-BR" dirty="0">
                <a:latin typeface="Courier New" panose="02070309020205020404" pitchFamily="49" charset="0"/>
              </a:endParaRPr>
            </a:p>
            <a:p>
              <a:pPr lvl="1">
                <a:lnSpc>
                  <a:spcPct val="70000"/>
                </a:lnSpc>
                <a:buNone/>
              </a:pPr>
              <a:r>
                <a:rPr lang="pt-BR" dirty="0" smtClean="0">
                  <a:latin typeface="Courier New" panose="02070309020205020404" pitchFamily="49" charset="0"/>
                </a:rPr>
                <a:t> </a:t>
              </a:r>
              <a:r>
                <a:rPr lang="pt-BR" dirty="0">
                  <a:latin typeface="Courier New" panose="02070309020205020404" pitchFamily="49" charset="0"/>
                </a:rPr>
                <a:t>ou ou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32" y="2484"/>
              <a:ext cx="4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</a:rPr>
                <a:t>"v"</a:t>
              </a:r>
              <a:endParaRPr lang="en-US" sz="2000" dirty="0">
                <a:latin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5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 parameter</a:t>
            </a:r>
          </a:p>
        </p:txBody>
      </p:sp>
      <p:sp>
        <p:nvSpPr>
          <p:cNvPr id="15365" name="Rectangle 5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Stating that a function requires a parameter in order to run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i="1" dirty="0" smtClean="0"/>
              <a:t>&lt;name&gt;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i="1" dirty="0" smtClean="0"/>
              <a:t>&lt;statement&gt;</a:t>
            </a:r>
            <a:r>
              <a:rPr lang="en-US" b="1" dirty="0" smtClean="0"/>
              <a:t>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print("The password is:", 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When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/>
              <a:t> is called, the caller must specify the code to print.</a:t>
            </a:r>
          </a:p>
        </p:txBody>
      </p:sp>
    </p:spTree>
    <p:extLst>
      <p:ext uri="{BB962C8B-B14F-4D97-AF65-F5344CB8AC3E}">
        <p14:creationId xmlns:p14="http://schemas.microsoft.com/office/powerpoint/2010/main" val="3200094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952</Words>
  <Application>Microsoft Office PowerPoint</Application>
  <PresentationFormat>Widescreen</PresentationFormat>
  <Paragraphs>252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Spring 2018</vt:lpstr>
      <vt:lpstr>Interactive programs</vt:lpstr>
      <vt:lpstr>input</vt:lpstr>
      <vt:lpstr>input example</vt:lpstr>
      <vt:lpstr>input example</vt:lpstr>
      <vt:lpstr>Redundant figures</vt:lpstr>
      <vt:lpstr>A redundant solution</vt:lpstr>
      <vt:lpstr>Parameterization</vt:lpstr>
      <vt:lpstr>Declaring a parameter</vt:lpstr>
      <vt:lpstr>Passing a parameter</vt:lpstr>
      <vt:lpstr>Parameters and loops</vt:lpstr>
      <vt:lpstr>How parameters are passed</vt:lpstr>
      <vt:lpstr>Common errors</vt:lpstr>
      <vt:lpstr>Multiple parameters</vt:lpstr>
      <vt:lpstr>Multiple parameters example</vt:lpstr>
      <vt:lpstr>A "Parameter Mystery"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25</cp:revision>
  <dcterms:created xsi:type="dcterms:W3CDTF">2016-08-03T04:00:44Z</dcterms:created>
  <dcterms:modified xsi:type="dcterms:W3CDTF">2018-01-29T16:59:47Z</dcterms:modified>
</cp:coreProperties>
</file>