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98" r:id="rId3"/>
    <p:sldId id="299" r:id="rId4"/>
    <p:sldId id="300" r:id="rId5"/>
    <p:sldId id="301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59" r:id="rId16"/>
    <p:sldId id="261" r:id="rId17"/>
    <p:sldId id="287" r:id="rId18"/>
    <p:sldId id="285" r:id="rId19"/>
    <p:sldId id="262" r:id="rId20"/>
    <p:sldId id="263" r:id="rId21"/>
    <p:sldId id="264" r:id="rId22"/>
    <p:sldId id="266" r:id="rId23"/>
    <p:sldId id="284" r:id="rId24"/>
    <p:sldId id="288" r:id="rId25"/>
    <p:sldId id="269" r:id="rId26"/>
    <p:sldId id="275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7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8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33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0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2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0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666541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</a:t>
            </a:r>
            <a:r>
              <a:rPr lang="en-US" sz="4800" dirty="0" smtClean="0"/>
              <a:t>Spring</a:t>
            </a:r>
            <a:r>
              <a:rPr lang="en-US" sz="4800" dirty="0" smtClean="0"/>
              <a:t> 2018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857377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14: </a:t>
            </a:r>
            <a:r>
              <a:rPr lang="en-US" dirty="0" smtClean="0"/>
              <a:t>Booleans and Strings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4" name="Picture 1" descr="escape_art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06" y="3085403"/>
            <a:ext cx="91440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 template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if </a:t>
            </a:r>
            <a:r>
              <a:rPr lang="en-US" sz="1800" b="1" i="1" dirty="0" smtClean="0">
                <a:solidFill>
                  <a:srgbClr val="800000"/>
                </a:solidFill>
              </a:rPr>
              <a:t>test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with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sz="1800" b="1" i="1" dirty="0" smtClean="0">
                <a:solidFill>
                  <a:srgbClr val="003399"/>
                </a:solidFill>
              </a:rPr>
              <a:t>test</a:t>
            </a:r>
            <a:endParaRPr lang="en-US" sz="1800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39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the </a:t>
            </a:r>
            <a:r>
              <a:rPr lang="en-US" dirty="0" err="1" smtClean="0">
                <a:latin typeface="Courier New" panose="02070309020205020404" pitchFamily="49" charset="0"/>
              </a:rPr>
              <a:t>is_prime</a:t>
            </a:r>
            <a:r>
              <a:rPr lang="en-US" dirty="0" smtClean="0"/>
              <a:t> function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can we fix this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</a:rPr>
              <a:t>is_prime</a:t>
            </a:r>
            <a:r>
              <a:rPr lang="en-US" sz="1800" dirty="0">
                <a:latin typeface="Courier New" panose="02070309020205020404" pitchFamily="49" charset="0"/>
              </a:rPr>
              <a:t>(n):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factors = 0;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range(1, n + 1):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n </a:t>
            </a:r>
            <a:r>
              <a:rPr lang="en-US" sz="1800" dirty="0">
                <a:latin typeface="Courier New" panose="02070309020205020404" pitchFamily="49" charset="0"/>
              </a:rPr>
              <a:t>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</a:t>
            </a:r>
            <a:r>
              <a:rPr lang="en-US" sz="1800" dirty="0" smtClean="0">
                <a:latin typeface="Courier New" panose="02070309020205020404" pitchFamily="49" charset="0"/>
              </a:rPr>
              <a:t>0: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factors += 1</a:t>
            </a:r>
          </a:p>
          <a:p>
            <a:pPr lvl="1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!= 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8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Morgan's Law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 Morgan's Law</a:t>
            </a:r>
            <a:r>
              <a:rPr lang="en-US" dirty="0" smtClean="0"/>
              <a:t>: Rules used to negate </a:t>
            </a:r>
            <a:r>
              <a:rPr lang="en-US" dirty="0" err="1" smtClean="0"/>
              <a:t>boolean</a:t>
            </a:r>
            <a:r>
              <a:rPr lang="en-US" dirty="0" smtClean="0"/>
              <a:t> tests.</a:t>
            </a:r>
          </a:p>
          <a:p>
            <a:pPr lvl="1" eaLnBrk="1" hangingPunct="1"/>
            <a:r>
              <a:rPr lang="en-US" dirty="0" smtClean="0"/>
              <a:t>Useful when you want the opposite of an existing test.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</p:txBody>
      </p:sp>
      <p:graphicFrame>
        <p:nvGraphicFramePr>
          <p:cNvPr id="855076" name="Group 36"/>
          <p:cNvGraphicFramePr>
            <a:graphicFrameLocks noGrp="1"/>
          </p:cNvGraphicFramePr>
          <p:nvPr>
            <p:extLst/>
          </p:nvPr>
        </p:nvGraphicFramePr>
        <p:xfrm>
          <a:off x="1536561" y="2830216"/>
          <a:ext cx="8823289" cy="1066800"/>
        </p:xfrm>
        <a:graphic>
          <a:graphicData uri="http://schemas.openxmlformats.org/drawingml/2006/table">
            <a:tbl>
              <a:tblPr/>
              <a:tblGrid>
                <a:gridCol w="3246454"/>
                <a:gridCol w="3366198"/>
                <a:gridCol w="22106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or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and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5077" name="Group 37"/>
          <p:cNvGraphicFramePr>
            <a:graphicFrameLocks noGrp="1"/>
          </p:cNvGraphicFramePr>
          <p:nvPr>
            <p:extLst/>
          </p:nvPr>
        </p:nvGraphicFramePr>
        <p:xfrm>
          <a:off x="1810379" y="4889497"/>
          <a:ext cx="8229600" cy="128746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Code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Code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&gt;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!=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01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questions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Write a function named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is a vowel (a, e, </a:t>
            </a:r>
            <a:r>
              <a:rPr lang="en-US" dirty="0" err="1" smtClean="0"/>
              <a:t>i</a:t>
            </a:r>
            <a:r>
              <a:rPr lang="en-US" dirty="0" smtClean="0"/>
              <a:t>, o, or u), case-insensitively.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Change the above function into an </a:t>
            </a:r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is any character except a vowel.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211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answers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s == 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 or s == 'A' or s == 'e' or s == 'E' or 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 or s == 'I'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or s == 'o' or s == 'O' or s == 'u' or s =='U'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"Boolean Zen" version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is_non_vowel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not(s == 'a') and not(s == 'A') and not(s == 'e') and not(s == 'E')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and not(s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') and not(s == 'I') and not(s == 'o') and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not(s == 'O') and not(s == 'u') and not(s =='U')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or, return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is_vowel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(s)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4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string</a:t>
            </a:r>
            <a:r>
              <a:rPr lang="en-US" dirty="0" smtClean="0"/>
              <a:t>: a type that stores a sequence of text characters.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b="1" dirty="0" smtClean="0"/>
              <a:t>text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b="1" dirty="0" smtClean="0">
                <a:latin typeface="Courier New" panose="02070309020205020404" pitchFamily="49" charset="0"/>
              </a:rPr>
              <a:t>name = "Daffy Duck"</a:t>
            </a:r>
            <a:br>
              <a:rPr lang="en-US" b="1" dirty="0" smtClean="0">
                <a:latin typeface="Courier New" panose="02070309020205020404" pitchFamily="49" charset="0"/>
              </a:rPr>
            </a:br>
            <a:r>
              <a:rPr lang="en-US" sz="800" dirty="0">
                <a:latin typeface="Courier New" panose="02070309020205020404" pitchFamily="49" charset="0"/>
              </a:rPr>
              <a:t/>
            </a:r>
            <a:br>
              <a:rPr lang="en-US" sz="800" dirty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y = 5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point = </a:t>
            </a:r>
            <a:r>
              <a:rPr lang="en-US" b="1" dirty="0" smtClean="0">
                <a:latin typeface="Courier New" panose="02070309020205020404" pitchFamily="49" charset="0"/>
              </a:rPr>
              <a:t>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")"</a:t>
            </a:r>
          </a:p>
        </p:txBody>
      </p:sp>
    </p:spTree>
    <p:extLst>
      <p:ext uri="{BB962C8B-B14F-4D97-AF65-F5344CB8AC3E}">
        <p14:creationId xmlns:p14="http://schemas.microsoft.com/office/powerpoint/2010/main" val="409134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Characters of a string are numbered with 0-based </a:t>
            </a:r>
            <a:r>
              <a:rPr lang="en-US" i="1" dirty="0" smtClean="0"/>
              <a:t>indexes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"Ultimate"</a:t>
            </a: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r>
              <a:rPr lang="en-US" dirty="0" smtClean="0"/>
              <a:t>First character's index : 0</a:t>
            </a:r>
          </a:p>
          <a:p>
            <a:pPr marL="742950" lvl="1" indent="-285750"/>
            <a:r>
              <a:rPr lang="en-US" dirty="0" smtClean="0"/>
              <a:t>Last character's index : 1 less than the string's length</a:t>
            </a: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  <p:graphicFrame>
        <p:nvGraphicFramePr>
          <p:cNvPr id="71684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75236"/>
              </p:ext>
            </p:extLst>
          </p:nvPr>
        </p:nvGraphicFramePr>
        <p:xfrm>
          <a:off x="2830565" y="3099481"/>
          <a:ext cx="6535738" cy="1241425"/>
        </p:xfrm>
        <a:graphic>
          <a:graphicData uri="http://schemas.openxmlformats.org/drawingml/2006/table">
            <a:tbl>
              <a:tblPr/>
              <a:tblGrid>
                <a:gridCol w="1379538"/>
                <a:gridCol w="644525"/>
                <a:gridCol w="646112"/>
                <a:gridCol w="642938"/>
                <a:gridCol w="644525"/>
                <a:gridCol w="644525"/>
                <a:gridCol w="644525"/>
                <a:gridCol w="644525"/>
                <a:gridCol w="644525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67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characters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You can access a character with </a:t>
            </a:r>
            <a:r>
              <a:rPr lang="en-US" sz="2600" b="1" dirty="0" smtClean="0">
                <a:cs typeface="Courier New" panose="02070309020205020404" pitchFamily="49" charset="0"/>
              </a:rPr>
              <a:t>string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name = </a:t>
            </a:r>
            <a:r>
              <a:rPr lang="en-US" dirty="0" smtClean="0">
                <a:latin typeface="Courier New" panose="02070309020205020404" pitchFamily="49" charset="0"/>
              </a:rPr>
              <a:t>"Merlin</a:t>
            </a:r>
            <a:r>
              <a:rPr lang="en-US" dirty="0">
                <a:latin typeface="Courier New" panose="02070309020205020404" pitchFamily="49" charset="0"/>
              </a:rPr>
              <a:t>"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print(name[0])</a:t>
            </a:r>
          </a:p>
          <a:p>
            <a:pPr marL="742950" lvl="1" indent="-28575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>
                <a:cs typeface="Courier New" panose="02070309020205020404" pitchFamily="49" charset="0"/>
              </a:rPr>
              <a:t>Output:</a:t>
            </a:r>
            <a:r>
              <a:rPr lang="en-US" dirty="0">
                <a:latin typeface="Courier New" panose="02070309020205020404" pitchFamily="49" charset="0"/>
              </a:rPr>
              <a:t> M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4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Accessing substrings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part = </a:t>
            </a:r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r>
              <a:rPr lang="en-US" sz="2400" dirty="0" smtClean="0">
                <a:latin typeface="Courier New" panose="02070309020205020404" pitchFamily="49" charset="0"/>
              </a:rPr>
              <a:t>[</a:t>
            </a:r>
            <a:r>
              <a:rPr lang="en-US" sz="2400" b="1" dirty="0" err="1" smtClean="0">
                <a:cs typeface="Courier New" panose="02070309020205020404" pitchFamily="49" charset="0"/>
              </a:rPr>
              <a:t>start</a:t>
            </a:r>
            <a:r>
              <a:rPr lang="en-US" sz="2400" dirty="0" err="1" smtClean="0">
                <a:latin typeface="Courier New" panose="02070309020205020404" pitchFamily="49" charset="0"/>
              </a:rPr>
              <a:t>:</a:t>
            </a:r>
            <a:r>
              <a:rPr lang="en-US" sz="2400" b="1" dirty="0" err="1" smtClean="0"/>
              <a:t>stop</a:t>
            </a:r>
            <a:r>
              <a:rPr lang="en-US" sz="2400" dirty="0">
                <a:latin typeface="Courier New" panose="02070309020205020404" pitchFamily="49" charset="0"/>
              </a:rPr>
              <a:t>]</a:t>
            </a:r>
            <a:r>
              <a:rPr lang="en-US" sz="2400" dirty="0" smtClean="0"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mid = [1:3]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er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beginning you can leave off start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[:3]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Mer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end you can leave off the stop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[1:]     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erlin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1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String</a:t>
            </a:r>
            <a:r>
              <a:rPr lang="en-US" smtClean="0"/>
              <a:t> methods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These methods are called using the dot notation below: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starz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dirty="0" err="1" smtClean="0">
                <a:latin typeface="Courier New" panose="02070309020205020404" pitchFamily="49" charset="0"/>
              </a:rPr>
              <a:t>Biles</a:t>
            </a:r>
            <a:r>
              <a:rPr lang="en-US" dirty="0" smtClean="0">
                <a:latin typeface="Courier New" panose="02070309020205020404" pitchFamily="49" charset="0"/>
              </a:rPr>
              <a:t> &amp; Manuel"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</a:rPr>
              <a:t>starz.lower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biles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&amp;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manuel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71887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21091"/>
              </p:ext>
            </p:extLst>
          </p:nvPr>
        </p:nvGraphicFramePr>
        <p:xfrm>
          <a:off x="1676400" y="1371601"/>
          <a:ext cx="8845550" cy="2707699"/>
        </p:xfrm>
        <a:graphic>
          <a:graphicData uri="http://schemas.openxmlformats.org/drawingml/2006/table">
            <a:tbl>
              <a:tblPr/>
              <a:tblGrid>
                <a:gridCol w="3702256"/>
                <a:gridCol w="5143294"/>
              </a:tblGrid>
              <a:tr h="365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find(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 where the start of the given string appears in this string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(-1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not found)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is omitted, grabs till end of string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lower()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lowercase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upper()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uppercase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3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Exercise: Logical </a:t>
            </a:r>
            <a:r>
              <a:rPr lang="en-US" dirty="0" smtClean="0"/>
              <a:t>questions</a:t>
            </a:r>
          </a:p>
        </p:txBody>
      </p:sp>
      <p:sp>
        <p:nvSpPr>
          <p:cNvPr id="687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is the result of each of the following expressions?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42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z = 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y &lt; x and y &lt;=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% 2 == y % 2 or x % 2 == z %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&lt;= y + z and x &gt;= y +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not(x &lt; y and x &lt; 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(x + y) % 2 == 0 or not((z - y) % 2 == 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Answers: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endParaRPr lang="en-US" sz="1200" dirty="0">
              <a:latin typeface="Courier New" panose="02070309020205020404" pitchFamily="49" charset="0"/>
            </a:endParaRPr>
          </a:p>
        </p:txBody>
      </p:sp>
      <p:pic>
        <p:nvPicPr>
          <p:cNvPr id="21508" name="Picture 3" descr="boolean-hair-logi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503" y="2342941"/>
            <a:ext cx="26670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325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String</a:t>
            </a:r>
            <a:r>
              <a:rPr lang="en-US" smtClean="0"/>
              <a:t> 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# index     012345678901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s1 = "Allison </a:t>
            </a:r>
            <a:r>
              <a:rPr lang="en-US" dirty="0" err="1" smtClean="0">
                <a:latin typeface="Courier New" panose="02070309020205020404" pitchFamily="49" charset="0"/>
              </a:rPr>
              <a:t>Obourn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s2 = "Merlin The </a:t>
            </a:r>
            <a:r>
              <a:rPr lang="en-US" dirty="0">
                <a:latin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</a:rPr>
              <a:t>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s1.find("</a:t>
            </a:r>
            <a:r>
              <a:rPr lang="en-US" b="1" dirty="0">
                <a:latin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</a:rPr>
              <a:t>")</a:t>
            </a:r>
            <a:r>
              <a:rPr lang="en-US" dirty="0" smtClean="0">
                <a:latin typeface="Courier New" panose="02070309020205020404" pitchFamily="49" charset="0"/>
              </a:rPr>
              <a:t>)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5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s2.lower()</a:t>
            </a:r>
            <a:r>
              <a:rPr lang="en-US" dirty="0" smtClean="0">
                <a:latin typeface="Courier New" panose="02070309020205020404" pitchFamily="49" charset="0"/>
              </a:rPr>
              <a:t>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"merlin the cat"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Given the following string: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# index  012345678901234567890123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book =  "Building Python Programs"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How would you extract the word </a:t>
            </a:r>
            <a:r>
              <a:rPr lang="en-US" dirty="0" smtClean="0">
                <a:latin typeface="Courier New" panose="02070309020205020404" pitchFamily="49" charset="0"/>
              </a:rPr>
              <a:t>"Python"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34460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Modifying strings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String operations and functions like </a:t>
            </a:r>
            <a:r>
              <a:rPr lang="en-US" dirty="0" smtClean="0">
                <a:latin typeface="Courier New" panose="02070309020205020404" pitchFamily="49" charset="0"/>
              </a:rPr>
              <a:t>lowercase </a:t>
            </a:r>
            <a:r>
              <a:rPr lang="en-US" dirty="0" smtClean="0"/>
              <a:t>build and return a new string, rather than modifying the current string.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Aceyalone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modify a variable's value, you must reassign it: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ACEYALONE</a:t>
            </a:r>
          </a:p>
        </p:txBody>
      </p:sp>
    </p:spTree>
    <p:extLst>
      <p:ext uri="{BB962C8B-B14F-4D97-AF65-F5344CB8AC3E}">
        <p14:creationId xmlns:p14="http://schemas.microsoft.com/office/powerpoint/2010/main" val="34274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88606" y="365125"/>
            <a:ext cx="9565193" cy="1325563"/>
          </a:xfrm>
        </p:spPr>
        <p:txBody>
          <a:bodyPr/>
          <a:lstStyle/>
          <a:p>
            <a:r>
              <a:rPr lang="en-US" dirty="0" smtClean="0"/>
              <a:t>Name border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438400" y="1919234"/>
            <a:ext cx="8229600" cy="4633965"/>
          </a:xfrm>
        </p:spPr>
        <p:txBody>
          <a:bodyPr/>
          <a:lstStyle/>
          <a:p>
            <a:r>
              <a:rPr lang="en-US" dirty="0" smtClean="0"/>
              <a:t>Prompt the user for full name</a:t>
            </a:r>
          </a:p>
          <a:p>
            <a:endParaRPr lang="en-US" dirty="0" smtClean="0"/>
          </a:p>
          <a:p>
            <a:r>
              <a:rPr lang="en-US" dirty="0" smtClean="0"/>
              <a:t>Draw out the pattern to the left</a:t>
            </a:r>
          </a:p>
          <a:p>
            <a:endParaRPr lang="en-US" dirty="0" smtClean="0"/>
          </a:p>
          <a:p>
            <a:r>
              <a:rPr lang="en-US" dirty="0" smtClean="0"/>
              <a:t>This should be resizable.  Size 1 is shown and size 2 would have the first name twice followed by last name twice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856769"/>
            <a:ext cx="2438400" cy="569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33148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</a:t>
            </a:r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operations - length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length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(string)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count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(s)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0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string</a:t>
            </a:r>
          </a:p>
        </p:txBody>
      </p:sp>
      <p:sp>
        <p:nvSpPr>
          <p:cNvPr id="750595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smtClean="0"/>
              <a:t>loop through a string using range: 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</a:t>
            </a:r>
            <a:r>
              <a:rPr lang="en-US" sz="1800" dirty="0" smtClean="0">
                <a:latin typeface="Courier New" panose="02070309020205020404" pitchFamily="49" charset="0"/>
              </a:rPr>
              <a:t>or letter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print(major[letter])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sz="2000" dirty="0"/>
              <a:t>You can </a:t>
            </a:r>
            <a:r>
              <a:rPr lang="en-US" sz="2000" dirty="0" smtClean="0"/>
              <a:t>also use </a:t>
            </a:r>
            <a:r>
              <a:rPr lang="en-US" sz="2000" dirty="0"/>
              <a:t>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 without range.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m</a:t>
            </a:r>
            <a:r>
              <a:rPr lang="en-US" sz="1800" dirty="0" smtClean="0">
                <a:latin typeface="Courier New" panose="02070309020205020404" pitchFamily="49" charset="0"/>
              </a:rPr>
              <a:t>ajor = 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letter in major: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print(letter)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/>
              <a:t>		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	Output: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C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9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tests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743199"/>
            <a:ext cx="8991600" cy="130628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name = "</a:t>
            </a:r>
            <a:r>
              <a:rPr lang="en-US" sz="1700" dirty="0" err="1" smtClean="0">
                <a:latin typeface="Courier New" panose="02070309020205020404" pitchFamily="49" charset="0"/>
              </a:rPr>
              <a:t>Voldermort</a:t>
            </a:r>
            <a:r>
              <a:rPr lang="en-US" sz="17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if </a:t>
            </a:r>
            <a:r>
              <a:rPr lang="en-US" sz="1700" dirty="0" err="1" smtClean="0">
                <a:latin typeface="Courier New" panose="02070309020205020404" pitchFamily="49" charset="0"/>
              </a:rPr>
              <a:t>name.startswith</a:t>
            </a:r>
            <a:r>
              <a:rPr lang="en-US" sz="1700" dirty="0" smtClean="0">
                <a:latin typeface="Courier New" panose="02070309020205020404" pitchFamily="49" charset="0"/>
              </a:rPr>
              <a:t>("</a:t>
            </a:r>
            <a:r>
              <a:rPr lang="en-US" sz="1700" dirty="0" err="1" smtClean="0">
                <a:latin typeface="Courier New" panose="02070309020205020404" pitchFamily="49" charset="0"/>
              </a:rPr>
              <a:t>Vol</a:t>
            </a:r>
            <a:r>
              <a:rPr lang="en-US" sz="1700" dirty="0" smtClean="0">
                <a:latin typeface="Courier New" panose="02070309020205020404" pitchFamily="49" charset="0"/>
              </a:rPr>
              <a:t>"):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   print("He who must not be named")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graphicFrame>
        <p:nvGraphicFramePr>
          <p:cNvPr id="72810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22572"/>
              </p:ext>
            </p:extLst>
          </p:nvPr>
        </p:nvGraphicFramePr>
        <p:xfrm>
          <a:off x="1562100" y="1371601"/>
          <a:ext cx="9067800" cy="123012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startswith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start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endswith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end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>
          <a:xfrm>
            <a:off x="1600199" y="4543529"/>
            <a:ext cx="9342455" cy="1306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 smtClean="0"/>
              <a:t> keyword can be used to test if a string contains another string. 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example: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in name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Caesar cipher</a:t>
            </a:r>
            <a:r>
              <a:rPr lang="en-US" smtClean="0"/>
              <a:t> is a simple encryption where a message is encoded by shifting each letter by a given amount.</a:t>
            </a:r>
          </a:p>
          <a:p>
            <a:pPr lvl="1"/>
            <a:r>
              <a:rPr lang="en-US" smtClean="0"/>
              <a:t>e.g. with a shift of 3,   A </a:t>
            </a:r>
            <a:r>
              <a:rPr lang="en-US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smtClean="0"/>
          </a:p>
          <a:p>
            <a:r>
              <a:rPr lang="en-US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The encoded message: eudg wklqnv dqjholqd lv fxwh</a:t>
            </a:r>
          </a:p>
        </p:txBody>
      </p:sp>
    </p:spTree>
    <p:extLst>
      <p:ext uri="{BB962C8B-B14F-4D97-AF65-F5344CB8AC3E}">
        <p14:creationId xmlns:p14="http://schemas.microsoft.com/office/powerpoint/2010/main" val="3173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 panose="02070309020205020404" pitchFamily="49" charset="0"/>
              </a:rPr>
              <a:t>char</a:t>
            </a:r>
            <a:r>
              <a:rPr lang="en-US" dirty="0" smtClean="0"/>
              <a:t> values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character long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trings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r>
              <a:rPr lang="en-US" dirty="0" smtClean="0"/>
              <a:t> can be converted to each other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</a:t>
            </a:r>
            <a:r>
              <a:rPr lang="en-US" dirty="0"/>
              <a:t>9</a:t>
            </a:r>
            <a:r>
              <a:rPr lang="en-US" dirty="0" smtClean="0"/>
              <a:t>7,	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(103)  </a:t>
            </a:r>
            <a:r>
              <a:rPr lang="en-US" dirty="0" smtClean="0"/>
              <a:t>is </a:t>
            </a:r>
            <a:r>
              <a:rPr lang="en-US" dirty="0"/>
              <a:t>'</a:t>
            </a:r>
            <a:r>
              <a:rPr lang="en-US" dirty="0" smtClean="0"/>
              <a:t>g'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 + 2))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val="103989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: A logical type whose values are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and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 logical </a:t>
            </a:r>
            <a:r>
              <a:rPr lang="en-US" b="1" i="1" dirty="0" smtClean="0"/>
              <a:t>test</a:t>
            </a:r>
            <a:r>
              <a:rPr lang="en-US" dirty="0" smtClean="0"/>
              <a:t> is actually a </a:t>
            </a:r>
            <a:r>
              <a:rPr lang="en-US" dirty="0">
                <a:cs typeface="Courier New" panose="02070309020205020404" pitchFamily="49" charset="0"/>
              </a:rPr>
              <a:t>B</a:t>
            </a:r>
            <a:r>
              <a:rPr lang="en-US" dirty="0" smtClean="0">
                <a:cs typeface="Courier New" panose="02070309020205020404" pitchFamily="49" charset="0"/>
              </a:rPr>
              <a:t>oolean</a:t>
            </a:r>
            <a:r>
              <a:rPr lang="en-US" dirty="0" smtClean="0"/>
              <a:t> expression.</a:t>
            </a:r>
            <a:endParaRPr lang="en-US" sz="900" dirty="0"/>
          </a:p>
          <a:p>
            <a:pPr lvl="1" eaLnBrk="1" hangingPunct="1"/>
            <a:r>
              <a:rPr lang="en-US" dirty="0" smtClean="0"/>
              <a:t>Like other types, it is legal to:</a:t>
            </a:r>
          </a:p>
          <a:p>
            <a:pPr lvl="2"/>
            <a:r>
              <a:rPr lang="en-US" dirty="0" smtClean="0"/>
              <a:t>create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variable</a:t>
            </a:r>
          </a:p>
          <a:p>
            <a:pPr lvl="2"/>
            <a:r>
              <a:rPr lang="en-US" dirty="0" smtClean="0"/>
              <a:t>pass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 as a parameter</a:t>
            </a:r>
          </a:p>
          <a:p>
            <a:pPr lvl="2"/>
            <a:r>
              <a:rPr lang="en-US" dirty="0" smtClean="0"/>
              <a:t>return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 from function</a:t>
            </a:r>
          </a:p>
          <a:p>
            <a:pPr lvl="2"/>
            <a:r>
              <a:rPr lang="en-US" dirty="0" smtClean="0"/>
              <a:t>call a function that returns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and use it as a test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minor     = </a:t>
            </a:r>
            <a:r>
              <a:rPr lang="en-US" b="1" dirty="0" smtClean="0">
                <a:latin typeface="Courier New" panose="02070309020205020404" pitchFamily="49" charset="0"/>
              </a:rPr>
              <a:t>age &lt; 21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is_prof</a:t>
            </a:r>
            <a:r>
              <a:rPr lang="en-US" dirty="0" smtClean="0">
                <a:latin typeface="Courier New" panose="02070309020205020404" pitchFamily="49" charset="0"/>
              </a:rPr>
              <a:t>   = </a:t>
            </a:r>
            <a:r>
              <a:rPr lang="en-US" b="1" dirty="0" smtClean="0">
                <a:latin typeface="Courier New" panose="02070309020205020404" pitchFamily="49" charset="0"/>
              </a:rPr>
              <a:t>"Prof" in name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loves_csc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</a:rPr>
              <a:t>rue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allow only CS-loving students over 21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>
                <a:latin typeface="Courier New" panose="02070309020205020404" pitchFamily="49" charset="0"/>
              </a:rPr>
              <a:t>minor or </a:t>
            </a:r>
            <a:r>
              <a:rPr lang="en-US" b="1" dirty="0" err="1" smtClean="0">
                <a:latin typeface="Courier New" panose="02070309020205020404" pitchFamily="49" charset="0"/>
              </a:rPr>
              <a:t>is_prof</a:t>
            </a:r>
            <a:r>
              <a:rPr lang="en-US" b="1" dirty="0" smtClean="0">
                <a:latin typeface="Courier New" panose="02070309020205020404" pitchFamily="49" charset="0"/>
              </a:rPr>
              <a:t> or not </a:t>
            </a:r>
            <a:r>
              <a:rPr lang="en-US" b="1" dirty="0" err="1" smtClean="0">
                <a:latin typeface="Courier New" panose="02070309020205020404" pitchFamily="49" charset="0"/>
              </a:rPr>
              <a:t>loves_csc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print("Can't enter the club!")</a:t>
            </a:r>
          </a:p>
        </p:txBody>
      </p:sp>
    </p:spTree>
    <p:extLst>
      <p:ext uri="{BB962C8B-B14F-4D97-AF65-F5344CB8AC3E}">
        <p14:creationId xmlns:p14="http://schemas.microsoft.com/office/powerpoint/2010/main" val="1162971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Why is type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useful?</a:t>
            </a:r>
          </a:p>
          <a:p>
            <a:pPr lvl="1" eaLnBrk="1" hangingPunct="1"/>
            <a:r>
              <a:rPr lang="en-US" dirty="0" smtClean="0"/>
              <a:t>Can capture a complex logical test result and use it later</a:t>
            </a:r>
          </a:p>
          <a:p>
            <a:pPr lvl="1" eaLnBrk="1" hangingPunct="1"/>
            <a:r>
              <a:rPr lang="en-US" dirty="0" smtClean="0"/>
              <a:t>Can write a function that does a complex test and returns it</a:t>
            </a:r>
          </a:p>
          <a:p>
            <a:pPr lvl="1" eaLnBrk="1" hangingPunct="1"/>
            <a:r>
              <a:rPr lang="en-US" dirty="0" smtClean="0"/>
              <a:t>Makes code more readable</a:t>
            </a:r>
          </a:p>
          <a:p>
            <a:pPr lvl="1" eaLnBrk="1" hangingPunct="1"/>
            <a:r>
              <a:rPr lang="en-US" dirty="0" smtClean="0"/>
              <a:t>Can pass around the result of a logical test (as </a:t>
            </a:r>
            <a:r>
              <a:rPr lang="en-US" dirty="0" err="1" smtClean="0"/>
              <a:t>param</a:t>
            </a:r>
            <a:r>
              <a:rPr lang="en-US" dirty="0" smtClean="0"/>
              <a:t>/return)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good_age</a:t>
            </a:r>
            <a:r>
              <a:rPr lang="en-US" dirty="0" smtClean="0">
                <a:latin typeface="Courier New" panose="02070309020205020404" pitchFamily="49" charset="0"/>
              </a:rPr>
              <a:t>    = age &gt;= 27 and age &lt; 39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good_height</a:t>
            </a:r>
            <a:r>
              <a:rPr lang="en-US" dirty="0" smtClean="0">
                <a:latin typeface="Courier New" panose="02070309020205020404" pitchFamily="49" charset="0"/>
              </a:rPr>
              <a:t> = height &gt;= 78 and height &lt; 84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rich        = salary &gt;= 100000.0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goodAge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goodHeight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 or rich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print("Okay, let's go out!")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print("It's not you, it's me...")</a:t>
            </a:r>
          </a:p>
        </p:txBody>
      </p:sp>
    </p:spTree>
    <p:extLst>
      <p:ext uri="{BB962C8B-B14F-4D97-AF65-F5344CB8AC3E}">
        <p14:creationId xmlns:p14="http://schemas.microsoft.com/office/powerpoint/2010/main" val="3399105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/>
          </a:p>
        </p:txBody>
      </p:sp>
      <p:sp>
        <p:nvSpPr>
          <p:cNvPr id="8366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 0;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 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(n 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smtClean="0">
                <a:latin typeface="Courier New" panose="02070309020205020404" pitchFamily="49" charset="0"/>
              </a:rPr>
              <a:t>factors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Calls to functions returning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can be used as tests: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b="1" dirty="0" smtClean="0">
                <a:latin typeface="Courier New" panose="02070309020205020404" pitchFamily="49" charset="0"/>
              </a:rPr>
              <a:t>(57)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67376" y="2086882"/>
            <a:ext cx="24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this good style?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672484" y="2532185"/>
            <a:ext cx="2773345" cy="1115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741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1</a:t>
            </a:r>
          </a:p>
        </p:txBody>
      </p:sp>
      <p:sp>
        <p:nvSpPr>
          <p:cNvPr id="84685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new to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often test if a result is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(57) == True</a:t>
            </a:r>
            <a:r>
              <a:rPr lang="en-US" dirty="0" smtClean="0">
                <a:latin typeface="Courier New" panose="02070309020205020404" pitchFamily="49" charset="0"/>
              </a:rPr>
              <a:t>: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bad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 this is unnecessary and redundant.  Preferred: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good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similar pattern can be used for a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 test: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(57) == False</a:t>
            </a:r>
            <a:r>
              <a:rPr lang="en-US" dirty="0" smtClean="0">
                <a:latin typeface="Courier New" panose="02070309020205020404" pitchFamily="49" charset="0"/>
              </a:rPr>
              <a:t>: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bad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not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good</a:t>
            </a:r>
          </a:p>
        </p:txBody>
      </p:sp>
    </p:spTree>
    <p:extLst>
      <p:ext uri="{BB962C8B-B14F-4D97-AF65-F5344CB8AC3E}">
        <p14:creationId xmlns:p14="http://schemas.microsoft.com/office/powerpoint/2010/main" val="4224544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that return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often have an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that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(n1, </a:t>
            </a:r>
            <a:r>
              <a:rPr lang="en-US" sz="1800" dirty="0">
                <a:latin typeface="Courier New" panose="02070309020205020404" pitchFamily="49" charset="0"/>
              </a:rPr>
              <a:t>n2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if </a:t>
            </a:r>
            <a:r>
              <a:rPr lang="en-US" sz="1800" b="1" dirty="0" smtClean="0">
                <a:latin typeface="Courier New" panose="02070309020205020404" pitchFamily="49" charset="0"/>
              </a:rPr>
              <a:t>n1 </a:t>
            </a:r>
            <a:r>
              <a:rPr lang="en-US" sz="1800" b="1" dirty="0">
                <a:latin typeface="Courier New" panose="02070309020205020404" pitchFamily="49" charset="0"/>
              </a:rPr>
              <a:t>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</a:t>
            </a:r>
            <a:r>
              <a:rPr lang="en-US" sz="1800" b="1" dirty="0" smtClean="0"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But the code above is unnecessarily verbose.</a:t>
            </a:r>
          </a:p>
        </p:txBody>
      </p:sp>
    </p:spTree>
    <p:extLst>
      <p:ext uri="{BB962C8B-B14F-4D97-AF65-F5344CB8AC3E}">
        <p14:creationId xmlns:p14="http://schemas.microsoft.com/office/powerpoint/2010/main" val="33019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w/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variable</a:t>
            </a:r>
          </a:p>
        </p:txBody>
      </p:sp>
      <p:sp>
        <p:nvSpPr>
          <p:cNvPr id="8683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We could store the result of the logical test.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 smtClean="0">
                <a:latin typeface="Courier New" panose="02070309020205020404" pitchFamily="49" charset="0"/>
              </a:rPr>
              <a:t>test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</a:t>
            </a: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T</a:t>
            </a:r>
            <a:r>
              <a:rPr lang="en-US" sz="1800" dirty="0" smtClean="0">
                <a:latin typeface="Courier New" panose="02070309020205020404" pitchFamily="49" charset="0"/>
              </a:rPr>
              <a:t>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Notice: Whatever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is, we want to return that.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485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w/ "Boolean Zen"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Observation: 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is unnecessary.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stores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value;</a:t>
            </a:r>
            <a:br>
              <a:rPr lang="en-US" dirty="0" smtClean="0"/>
            </a:br>
            <a:r>
              <a:rPr lang="en-US" dirty="0" smtClean="0"/>
              <a:t>its value is exactly what you want to return.  So return that!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test </a:t>
            </a:r>
            <a:r>
              <a:rPr lang="en-US" sz="1800" dirty="0">
                <a:latin typeface="Courier New" panose="02070309020205020404" pitchFamily="49" charset="0"/>
              </a:rPr>
              <a:t>= 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 even shorter version: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We don't even need 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We can just perform the test and return its result in one step.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(n1 %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76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1283</Words>
  <Application>Microsoft Office PowerPoint</Application>
  <PresentationFormat>Widescreen</PresentationFormat>
  <Paragraphs>407</Paragraphs>
  <Slides>27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Spring 2018</vt:lpstr>
      <vt:lpstr>Exercise: Logical questions</vt:lpstr>
      <vt:lpstr>Type bool</vt:lpstr>
      <vt:lpstr>Using bool</vt:lpstr>
      <vt:lpstr>Returning bool</vt:lpstr>
      <vt:lpstr>"Boolean Zen", part 1</vt:lpstr>
      <vt:lpstr>"Boolean Zen", part 2</vt:lpstr>
      <vt:lpstr>Solution w/ bool variable</vt:lpstr>
      <vt:lpstr>Solution w/ "Boolean Zen"</vt:lpstr>
      <vt:lpstr>"Boolean Zen" template</vt:lpstr>
      <vt:lpstr>Improve the is_prime function</vt:lpstr>
      <vt:lpstr>De Morgan's Law</vt:lpstr>
      <vt:lpstr>Boolean practice questions</vt:lpstr>
      <vt:lpstr>Boolean practice answers</vt:lpstr>
      <vt:lpstr>Strings</vt:lpstr>
      <vt:lpstr>Indexes</vt:lpstr>
      <vt:lpstr>Accessing characters</vt:lpstr>
      <vt:lpstr>PowerPoint Presentation</vt:lpstr>
      <vt:lpstr>String methods</vt:lpstr>
      <vt:lpstr>String method examples</vt:lpstr>
      <vt:lpstr>Modifying strings</vt:lpstr>
      <vt:lpstr>Name border</vt:lpstr>
      <vt:lpstr>PowerPoint Presentation</vt:lpstr>
      <vt:lpstr>Looping through a string</vt:lpstr>
      <vt:lpstr>String tests</vt:lpstr>
      <vt:lpstr>String question</vt:lpstr>
      <vt:lpstr>Strings and 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27</cp:revision>
  <dcterms:created xsi:type="dcterms:W3CDTF">2016-08-15T01:56:48Z</dcterms:created>
  <dcterms:modified xsi:type="dcterms:W3CDTF">2018-02-12T03:31:53Z</dcterms:modified>
</cp:coreProperties>
</file>