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7" r:id="rId2"/>
    <p:sldId id="271" r:id="rId3"/>
    <p:sldId id="272" r:id="rId4"/>
    <p:sldId id="273" r:id="rId5"/>
    <p:sldId id="274" r:id="rId6"/>
    <p:sldId id="275" r:id="rId7"/>
    <p:sldId id="276" r:id="rId8"/>
    <p:sldId id="277" r:id="rId9"/>
    <p:sldId id="278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682" autoAdjust="0"/>
    <p:restoredTop sz="94660"/>
  </p:normalViewPr>
  <p:slideViewPr>
    <p:cSldViewPr snapToGrid="0">
      <p:cViewPr varScale="1">
        <p:scale>
          <a:sx n="63" d="100"/>
          <a:sy n="63" d="100"/>
        </p:scale>
        <p:origin x="52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27BE34-7C6C-4192-8D0A-9CDA63F4BD4A}" type="datetimeFigureOut">
              <a:rPr lang="en-US" smtClean="0"/>
              <a:t>3/11/2018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348CAE-61B0-48FD-A2D3-DE247FF75E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0776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>
                <a:latin typeface="Arial" panose="020B0604020202020204" pitchFamily="34" charset="0"/>
              </a:rPr>
              <a:t>common PrintStream bug:</a:t>
            </a:r>
          </a:p>
          <a:p>
            <a:r>
              <a:rPr lang="en-US" smtClean="0">
                <a:latin typeface="Arial" panose="020B0604020202020204" pitchFamily="34" charset="0"/>
              </a:rPr>
              <a:t>- declaring it in a method that gets called many times.  This causes the file to be re-opened and wipes the past contents.  So only the last line shows up in the file.</a:t>
            </a:r>
          </a:p>
        </p:txBody>
      </p:sp>
    </p:spTree>
    <p:extLst>
      <p:ext uri="{BB962C8B-B14F-4D97-AF65-F5344CB8AC3E}">
        <p14:creationId xmlns:p14="http://schemas.microsoft.com/office/powerpoint/2010/main" val="15895517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05F90-E168-4948-AADE-14C07A1D01FD}" type="datetimeFigureOut">
              <a:rPr lang="en-US" smtClean="0"/>
              <a:t>3/11/2018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EFB43-B5A8-47E3-B738-265A7D3D3CC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-29817"/>
            <a:ext cx="12192000" cy="34787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410129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6791050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9596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05F90-E168-4948-AADE-14C07A1D01FD}" type="datetimeFigureOut">
              <a:rPr lang="en-US" smtClean="0"/>
              <a:t>3/11/2018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EFB43-B5A8-47E3-B738-265A7D3D3C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3789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05F90-E168-4948-AADE-14C07A1D01FD}" type="datetimeFigureOut">
              <a:rPr lang="en-US" smtClean="0"/>
              <a:t>3/11/2018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EFB43-B5A8-47E3-B738-265A7D3D3C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2279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05F90-E168-4948-AADE-14C07A1D01FD}" type="datetimeFigureOut">
              <a:rPr lang="en-US" smtClean="0"/>
              <a:t>3/11/2018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EFB43-B5A8-47E3-B738-265A7D3D3C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369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05F90-E168-4948-AADE-14C07A1D01FD}" type="datetimeFigureOut">
              <a:rPr lang="en-US" smtClean="0"/>
              <a:t>3/11/2018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EFB43-B5A8-47E3-B738-265A7D3D3C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1386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05F90-E168-4948-AADE-14C07A1D01FD}" type="datetimeFigureOut">
              <a:rPr lang="en-US" smtClean="0"/>
              <a:t>3/11/2018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EFB43-B5A8-47E3-B738-265A7D3D3C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7583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05F90-E168-4948-AADE-14C07A1D01FD}" type="datetimeFigureOut">
              <a:rPr lang="en-US" smtClean="0"/>
              <a:t>3/11/2018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EFB43-B5A8-47E3-B738-265A7D3D3C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637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05F90-E168-4948-AADE-14C07A1D01FD}" type="datetimeFigureOut">
              <a:rPr lang="en-US" smtClean="0"/>
              <a:t>3/11/2018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EFB43-B5A8-47E3-B738-265A7D3D3C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9834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05F90-E168-4948-AADE-14C07A1D01FD}" type="datetimeFigureOut">
              <a:rPr lang="en-US" smtClean="0"/>
              <a:t>3/11/2018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EFB43-B5A8-47E3-B738-265A7D3D3C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5627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05F90-E168-4948-AADE-14C07A1D01FD}" type="datetimeFigureOut">
              <a:rPr lang="en-US" smtClean="0"/>
              <a:t>3/11/2018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EFB43-B5A8-47E3-B738-265A7D3D3C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597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05F90-E168-4948-AADE-14C07A1D01FD}" type="datetimeFigureOut">
              <a:rPr lang="en-US" smtClean="0"/>
              <a:t>3/11/2018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EFB43-B5A8-47E3-B738-265A7D3D3C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308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805F90-E168-4948-AADE-14C07A1D01FD}" type="datetimeFigureOut">
              <a:rPr lang="en-US" smtClean="0"/>
              <a:t>3/11/2018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CEFB43-B5A8-47E3-B738-265A7D3D3CC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-29817"/>
            <a:ext cx="12192000" cy="34787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410129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6791050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1040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158613"/>
          </a:xfrm>
        </p:spPr>
        <p:txBody>
          <a:bodyPr/>
          <a:lstStyle/>
          <a:p>
            <a:pPr eaLnBrk="1" hangingPunct="1"/>
            <a:r>
              <a:rPr lang="en-US" dirty="0" err="1" smtClean="0"/>
              <a:t>CSc</a:t>
            </a:r>
            <a:r>
              <a:rPr lang="en-US" dirty="0" smtClean="0"/>
              <a:t> 110, </a:t>
            </a:r>
            <a:r>
              <a:rPr lang="en-US" dirty="0" smtClean="0"/>
              <a:t>Spring 2018</a:t>
            </a:r>
            <a:endParaRPr lang="en-US" dirty="0" smtClean="0"/>
          </a:p>
        </p:txBody>
      </p:sp>
      <p:sp>
        <p:nvSpPr>
          <p:cNvPr id="5123" name="Rectangle 3"/>
          <p:cNvSpPr>
            <a:spLocks noGrp="1"/>
          </p:cNvSpPr>
          <p:nvPr>
            <p:ph type="subTitle" idx="1"/>
          </p:nvPr>
        </p:nvSpPr>
        <p:spPr>
          <a:xfrm>
            <a:off x="1524000" y="2280976"/>
            <a:ext cx="9144000" cy="1655762"/>
          </a:xfrm>
        </p:spPr>
        <p:txBody>
          <a:bodyPr>
            <a:normAutofit/>
          </a:bodyPr>
          <a:lstStyle/>
          <a:p>
            <a:pPr eaLnBrk="1" hangingPunct="1">
              <a:buFont typeface="Wingdings 2" panose="05020102010507070707" pitchFamily="18" charset="2"/>
              <a:buNone/>
            </a:pPr>
            <a:r>
              <a:rPr lang="en-US" dirty="0" smtClean="0"/>
              <a:t>Lecture </a:t>
            </a:r>
            <a:r>
              <a:rPr lang="en-US" dirty="0" smtClean="0"/>
              <a:t>22: </a:t>
            </a:r>
            <a:r>
              <a:rPr lang="en-US" dirty="0" smtClean="0"/>
              <a:t>Line-Based File Input</a:t>
            </a:r>
          </a:p>
          <a:p>
            <a:pPr lvl="0"/>
            <a:r>
              <a:rPr lang="en-US" sz="1800" dirty="0">
                <a:solidFill>
                  <a:prstClr val="black"/>
                </a:solidFill>
              </a:rPr>
              <a:t>Adapted from slides by Marty </a:t>
            </a:r>
            <a:r>
              <a:rPr lang="en-US" sz="1800" dirty="0" err="1">
                <a:solidFill>
                  <a:prstClr val="black"/>
                </a:solidFill>
              </a:rPr>
              <a:t>Stepp</a:t>
            </a:r>
            <a:r>
              <a:rPr lang="en-US" sz="1800" dirty="0">
                <a:solidFill>
                  <a:prstClr val="black"/>
                </a:solidFill>
              </a:rPr>
              <a:t> and Stuart </a:t>
            </a:r>
            <a:r>
              <a:rPr lang="en-US" sz="1800" dirty="0" err="1">
                <a:solidFill>
                  <a:prstClr val="black"/>
                </a:solidFill>
              </a:rPr>
              <a:t>Reges</a:t>
            </a:r>
            <a:endParaRPr lang="en-US" dirty="0">
              <a:solidFill>
                <a:prstClr val="black"/>
              </a:solidFill>
            </a:endParaRPr>
          </a:p>
          <a:p>
            <a:pPr eaLnBrk="1" hangingPunct="1">
              <a:buFont typeface="Wingdings 2" panose="05020102010507070707" pitchFamily="18" charset="2"/>
              <a:buNone/>
            </a:pPr>
            <a:endParaRPr lang="en-US" dirty="0" smtClean="0"/>
          </a:p>
          <a:p>
            <a:pPr eaLnBrk="1" hangingPunct="1">
              <a:buFont typeface="Wingdings 2" panose="05020102010507070707" pitchFamily="18" charset="2"/>
              <a:buNone/>
            </a:pPr>
            <a:endParaRPr lang="en-US" dirty="0" smtClean="0"/>
          </a:p>
        </p:txBody>
      </p:sp>
      <p:pic>
        <p:nvPicPr>
          <p:cNvPr id="2050" name="Picture 2" descr="Image result for programming comi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4916" y="3617214"/>
            <a:ext cx="6822168" cy="29562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73040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IMDb movies problem</a:t>
            </a:r>
          </a:p>
        </p:txBody>
      </p:sp>
      <p:sp>
        <p:nvSpPr>
          <p:cNvPr id="927747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L="342900" indent="-342900">
              <a:tabLst>
                <a:tab pos="1828800" algn="l"/>
                <a:tab pos="2971800" algn="l"/>
                <a:tab pos="4114800" algn="l"/>
              </a:tabLst>
            </a:pPr>
            <a:r>
              <a:rPr lang="en-US" sz="2000"/>
              <a:t>Consider the following Internet Movie Database (IMDb) data:</a:t>
            </a:r>
          </a:p>
          <a:p>
            <a:pPr marL="742950" lvl="1" indent="-285750">
              <a:lnSpc>
                <a:spcPct val="80000"/>
              </a:lnSpc>
              <a:buNone/>
              <a:tabLst>
                <a:tab pos="1828800" algn="l"/>
                <a:tab pos="2971800" algn="l"/>
                <a:tab pos="4114800" algn="l"/>
              </a:tabLst>
            </a:pPr>
            <a:endParaRPr lang="en-US" sz="800">
              <a:latin typeface="Courier New" panose="02070309020205020404" pitchFamily="49" charset="0"/>
            </a:endParaRPr>
          </a:p>
          <a:p>
            <a:pPr marL="742950" lvl="1" indent="-285750">
              <a:lnSpc>
                <a:spcPct val="80000"/>
              </a:lnSpc>
              <a:buNone/>
              <a:tabLst>
                <a:tab pos="1828800" algn="l"/>
                <a:tab pos="2971800" algn="l"/>
                <a:tab pos="4114800" algn="l"/>
              </a:tabLst>
            </a:pPr>
            <a:r>
              <a:rPr lang="en-US" sz="1800">
                <a:latin typeface="Courier New" panose="02070309020205020404" pitchFamily="49" charset="0"/>
              </a:rPr>
              <a:t>	1 9.1 196376 The Shawshank Redemption (1994)</a:t>
            </a:r>
          </a:p>
          <a:p>
            <a:pPr marL="742950" lvl="1" indent="-285750">
              <a:lnSpc>
                <a:spcPct val="80000"/>
              </a:lnSpc>
              <a:buNone/>
              <a:tabLst>
                <a:tab pos="1828800" algn="l"/>
                <a:tab pos="2971800" algn="l"/>
                <a:tab pos="4114800" algn="l"/>
              </a:tabLst>
            </a:pPr>
            <a:r>
              <a:rPr lang="en-US" sz="1800">
                <a:latin typeface="Courier New" panose="02070309020205020404" pitchFamily="49" charset="0"/>
              </a:rPr>
              <a:t>	2 9.0 139085 The Godfather: Part II (1974)</a:t>
            </a:r>
          </a:p>
          <a:p>
            <a:pPr marL="742950" lvl="1" indent="-285750">
              <a:lnSpc>
                <a:spcPct val="80000"/>
              </a:lnSpc>
              <a:buNone/>
              <a:tabLst>
                <a:tab pos="1828800" algn="l"/>
                <a:tab pos="2971800" algn="l"/>
                <a:tab pos="4114800" algn="l"/>
              </a:tabLst>
            </a:pPr>
            <a:r>
              <a:rPr lang="en-US" sz="1800">
                <a:latin typeface="Courier New" panose="02070309020205020404" pitchFamily="49" charset="0"/>
              </a:rPr>
              <a:t>	3 8.8 81507 Casablanca (1942)</a:t>
            </a:r>
          </a:p>
          <a:p>
            <a:pPr marL="742950" lvl="1" indent="-285750">
              <a:buNone/>
              <a:tabLst>
                <a:tab pos="1828800" algn="l"/>
                <a:tab pos="2971800" algn="l"/>
                <a:tab pos="4114800" algn="l"/>
              </a:tabLst>
            </a:pPr>
            <a:endParaRPr lang="en-US" sz="800">
              <a:latin typeface="Courier New" panose="02070309020205020404" pitchFamily="49" charset="0"/>
            </a:endParaRPr>
          </a:p>
          <a:p>
            <a:pPr marL="342900" indent="-342900">
              <a:tabLst>
                <a:tab pos="1828800" algn="l"/>
                <a:tab pos="2971800" algn="l"/>
                <a:tab pos="4114800" algn="l"/>
              </a:tabLst>
            </a:pPr>
            <a:r>
              <a:rPr lang="en-US" sz="2000"/>
              <a:t>Write a program that displays any movies containing a phrase:</a:t>
            </a:r>
          </a:p>
          <a:p>
            <a:pPr marL="742950" lvl="1" indent="-285750">
              <a:buNone/>
              <a:tabLst>
                <a:tab pos="1828800" algn="l"/>
                <a:tab pos="2971800" algn="l"/>
                <a:tab pos="4114800" algn="l"/>
              </a:tabLst>
            </a:pPr>
            <a:endParaRPr lang="en-US" sz="800">
              <a:latin typeface="Courier New" panose="02070309020205020404" pitchFamily="49" charset="0"/>
            </a:endParaRPr>
          </a:p>
          <a:p>
            <a:pPr marL="742950" lvl="1" indent="-285750">
              <a:lnSpc>
                <a:spcPct val="70000"/>
              </a:lnSpc>
              <a:buNone/>
              <a:tabLst>
                <a:tab pos="1828800" algn="l"/>
                <a:tab pos="2971800" algn="l"/>
                <a:tab pos="4114800" algn="l"/>
              </a:tabLst>
            </a:pPr>
            <a:r>
              <a:rPr lang="en-US" sz="1800">
                <a:latin typeface="Courier New" panose="02070309020205020404" pitchFamily="49" charset="0"/>
              </a:rPr>
              <a:t>	Search word? </a:t>
            </a:r>
            <a:r>
              <a:rPr lang="en-US" sz="1800" b="1" u="sng">
                <a:latin typeface="Courier New" panose="02070309020205020404" pitchFamily="49" charset="0"/>
              </a:rPr>
              <a:t>part</a:t>
            </a:r>
            <a:r>
              <a:rPr lang="en-US" sz="1800">
                <a:latin typeface="Courier New" panose="02070309020205020404" pitchFamily="49" charset="0"/>
              </a:rPr>
              <a:t> </a:t>
            </a:r>
          </a:p>
          <a:p>
            <a:pPr marL="742950" lvl="1" indent="-285750">
              <a:lnSpc>
                <a:spcPct val="70000"/>
              </a:lnSpc>
              <a:buNone/>
              <a:tabLst>
                <a:tab pos="1828800" algn="l"/>
                <a:tab pos="2971800" algn="l"/>
                <a:tab pos="4114800" algn="l"/>
              </a:tabLst>
            </a:pPr>
            <a:r>
              <a:rPr lang="en-US" sz="800">
                <a:latin typeface="Courier New" panose="02070309020205020404" pitchFamily="49" charset="0"/>
              </a:rPr>
              <a:t>	</a:t>
            </a:r>
          </a:p>
          <a:p>
            <a:pPr marL="742950" lvl="1" indent="-285750">
              <a:lnSpc>
                <a:spcPct val="70000"/>
              </a:lnSpc>
              <a:buNone/>
              <a:tabLst>
                <a:tab pos="1828800" algn="l"/>
                <a:tab pos="2971800" algn="l"/>
                <a:tab pos="4114800" algn="l"/>
              </a:tabLst>
            </a:pPr>
            <a:r>
              <a:rPr lang="en-US" sz="1800">
                <a:latin typeface="Courier New" panose="02070309020205020404" pitchFamily="49" charset="0"/>
              </a:rPr>
              <a:t>	Rank    Votes   Rating  Title</a:t>
            </a:r>
          </a:p>
          <a:p>
            <a:pPr marL="742950" lvl="1" indent="-285750">
              <a:lnSpc>
                <a:spcPct val="70000"/>
              </a:lnSpc>
              <a:buNone/>
              <a:tabLst>
                <a:tab pos="1828800" algn="l"/>
                <a:tab pos="2971800" algn="l"/>
                <a:tab pos="4114800" algn="l"/>
              </a:tabLst>
            </a:pPr>
            <a:r>
              <a:rPr lang="en-US" sz="1800">
                <a:latin typeface="Courier New" panose="02070309020205020404" pitchFamily="49" charset="0"/>
              </a:rPr>
              <a:t>	2       139085  9.0     The Godfather: Part II (1974)</a:t>
            </a:r>
          </a:p>
          <a:p>
            <a:pPr marL="742950" lvl="1" indent="-285750">
              <a:lnSpc>
                <a:spcPct val="70000"/>
              </a:lnSpc>
              <a:buNone/>
              <a:tabLst>
                <a:tab pos="1828800" algn="l"/>
                <a:tab pos="2971800" algn="l"/>
                <a:tab pos="4114800" algn="l"/>
              </a:tabLst>
            </a:pPr>
            <a:r>
              <a:rPr lang="en-US" sz="1800">
                <a:latin typeface="Courier New" panose="02070309020205020404" pitchFamily="49" charset="0"/>
              </a:rPr>
              <a:t>	40      129172  8.5     The Departed (2006)</a:t>
            </a:r>
          </a:p>
          <a:p>
            <a:pPr marL="742950" lvl="1" indent="-285750">
              <a:lnSpc>
                <a:spcPct val="70000"/>
              </a:lnSpc>
              <a:buNone/>
              <a:tabLst>
                <a:tab pos="1828800" algn="l"/>
                <a:tab pos="2971800" algn="l"/>
                <a:tab pos="4114800" algn="l"/>
              </a:tabLst>
            </a:pPr>
            <a:r>
              <a:rPr lang="en-US" sz="1800">
                <a:latin typeface="Courier New" panose="02070309020205020404" pitchFamily="49" charset="0"/>
              </a:rPr>
              <a:t>	95      20401   8.2     The Apartment (1960)</a:t>
            </a:r>
          </a:p>
          <a:p>
            <a:pPr marL="742950" lvl="1" indent="-285750">
              <a:lnSpc>
                <a:spcPct val="70000"/>
              </a:lnSpc>
              <a:buNone/>
              <a:tabLst>
                <a:tab pos="1828800" algn="l"/>
                <a:tab pos="2971800" algn="l"/>
                <a:tab pos="4114800" algn="l"/>
              </a:tabLst>
            </a:pPr>
            <a:r>
              <a:rPr lang="en-US" sz="1800">
                <a:latin typeface="Courier New" panose="02070309020205020404" pitchFamily="49" charset="0"/>
              </a:rPr>
              <a:t>	192     30587   8.0     Spartacus (1960)</a:t>
            </a:r>
          </a:p>
          <a:p>
            <a:pPr marL="742950" lvl="1" indent="-285750">
              <a:lnSpc>
                <a:spcPct val="70000"/>
              </a:lnSpc>
              <a:buNone/>
              <a:tabLst>
                <a:tab pos="1828800" algn="l"/>
                <a:tab pos="2971800" algn="l"/>
                <a:tab pos="4114800" algn="l"/>
              </a:tabLst>
            </a:pPr>
            <a:r>
              <a:rPr lang="en-US" sz="1800">
                <a:latin typeface="Courier New" panose="02070309020205020404" pitchFamily="49" charset="0"/>
              </a:rPr>
              <a:t>	4 matches.</a:t>
            </a:r>
          </a:p>
          <a:p>
            <a:pPr marL="742950" lvl="1" indent="-285750">
              <a:lnSpc>
                <a:spcPct val="70000"/>
              </a:lnSpc>
              <a:buNone/>
              <a:tabLst>
                <a:tab pos="1828800" algn="l"/>
                <a:tab pos="2971800" algn="l"/>
                <a:tab pos="4114800" algn="l"/>
              </a:tabLst>
            </a:pPr>
            <a:endParaRPr lang="en-US" sz="1800">
              <a:latin typeface="Courier New" panose="02070309020205020404" pitchFamily="49" charset="0"/>
            </a:endParaRPr>
          </a:p>
          <a:p>
            <a:pPr marL="742950" lvl="1" indent="-285750">
              <a:lnSpc>
                <a:spcPct val="80000"/>
              </a:lnSpc>
              <a:tabLst>
                <a:tab pos="1828800" algn="l"/>
                <a:tab pos="2971800" algn="l"/>
                <a:tab pos="4114800" algn="l"/>
              </a:tabLst>
            </a:pPr>
            <a:r>
              <a:rPr lang="en-US" sz="1800"/>
              <a:t>Is this a token or line-based problem?</a:t>
            </a:r>
            <a:endParaRPr lang="en-US" sz="1800"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915048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74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"Chaining"</a:t>
            </a:r>
          </a:p>
        </p:txBody>
      </p:sp>
      <p:sp>
        <p:nvSpPr>
          <p:cNvPr id="939011" name="Rectangle 3"/>
          <p:cNvSpPr>
            <a:spLocks noGrp="1"/>
          </p:cNvSpPr>
          <p:nvPr>
            <p:ph type="body" idx="1"/>
          </p:nvPr>
        </p:nvSpPr>
        <p:spPr>
          <a:xfrm>
            <a:off x="838200" y="1326382"/>
            <a:ext cx="10515600" cy="4850581"/>
          </a:xfrm>
        </p:spPr>
        <p:txBody>
          <a:bodyPr/>
          <a:lstStyle/>
          <a:p>
            <a:r>
              <a:rPr lang="en-US" dirty="0" smtClean="0">
                <a:latin typeface="Courier New" panose="02070309020205020404" pitchFamily="49" charset="0"/>
              </a:rPr>
              <a:t>main</a:t>
            </a:r>
            <a:r>
              <a:rPr lang="en-US" dirty="0" smtClean="0"/>
              <a:t> should be a concise summary of your program.</a:t>
            </a:r>
          </a:p>
          <a:p>
            <a:pPr lvl="1"/>
            <a:r>
              <a:rPr lang="en-US" dirty="0" smtClean="0"/>
              <a:t>It is bad if each function calls the next without ever returning (we call this </a:t>
            </a:r>
            <a:r>
              <a:rPr lang="en-US" i="1" dirty="0" smtClean="0"/>
              <a:t>chaining</a:t>
            </a:r>
            <a:r>
              <a:rPr lang="en-US" dirty="0" smtClean="0"/>
              <a:t>):</a:t>
            </a:r>
          </a:p>
          <a:p>
            <a:pPr lvl="1">
              <a:lnSpc>
                <a:spcPct val="90000"/>
              </a:lnSpc>
            </a:pPr>
            <a:endParaRPr lang="en-US" dirty="0" smtClean="0"/>
          </a:p>
          <a:p>
            <a:pPr lvl="1">
              <a:lnSpc>
                <a:spcPct val="90000"/>
              </a:lnSpc>
            </a:pPr>
            <a:endParaRPr lang="en-US" dirty="0" smtClean="0"/>
          </a:p>
          <a:p>
            <a:pPr lvl="1">
              <a:lnSpc>
                <a:spcPct val="90000"/>
              </a:lnSpc>
            </a:pPr>
            <a:endParaRPr lang="en-US" dirty="0" smtClean="0"/>
          </a:p>
          <a:p>
            <a:pPr lvl="1">
              <a:lnSpc>
                <a:spcPct val="90000"/>
              </a:lnSpc>
            </a:pPr>
            <a:endParaRPr lang="en-US" dirty="0" smtClean="0"/>
          </a:p>
          <a:p>
            <a:r>
              <a:rPr lang="en-US" dirty="0" smtClean="0"/>
              <a:t>A better structure has </a:t>
            </a:r>
            <a:r>
              <a:rPr lang="en-US" dirty="0" smtClean="0">
                <a:latin typeface="Courier New" panose="02070309020205020404" pitchFamily="49" charset="0"/>
              </a:rPr>
              <a:t>main</a:t>
            </a:r>
            <a:r>
              <a:rPr lang="en-US" dirty="0" smtClean="0"/>
              <a:t> make most of the calls.</a:t>
            </a:r>
          </a:p>
          <a:p>
            <a:pPr lvl="1"/>
            <a:r>
              <a:rPr lang="en-US" dirty="0" smtClean="0"/>
              <a:t>Functions must return values to </a:t>
            </a:r>
            <a:r>
              <a:rPr lang="en-US" dirty="0" smtClean="0">
                <a:latin typeface="Courier New" panose="02070309020205020404" pitchFamily="49" charset="0"/>
              </a:rPr>
              <a:t>main</a:t>
            </a:r>
            <a:r>
              <a:rPr lang="en-US" dirty="0" smtClean="0"/>
              <a:t> to be passed on later.</a:t>
            </a:r>
          </a:p>
        </p:txBody>
      </p:sp>
      <p:grpSp>
        <p:nvGrpSpPr>
          <p:cNvPr id="8196" name="Group 50"/>
          <p:cNvGrpSpPr>
            <a:grpSpLocks/>
          </p:cNvGrpSpPr>
          <p:nvPr/>
        </p:nvGrpSpPr>
        <p:grpSpPr bwMode="auto">
          <a:xfrm>
            <a:off x="1646239" y="2627313"/>
            <a:ext cx="9234492" cy="1149350"/>
            <a:chOff x="240" y="1680"/>
            <a:chExt cx="5817" cy="724"/>
          </a:xfrm>
        </p:grpSpPr>
        <p:sp>
          <p:nvSpPr>
            <p:cNvPr id="8211" name="Text Box 5"/>
            <p:cNvSpPr txBox="1">
              <a:spLocks noChangeArrowheads="1"/>
            </p:cNvSpPr>
            <p:nvPr/>
          </p:nvSpPr>
          <p:spPr bwMode="auto">
            <a:xfrm>
              <a:off x="240" y="1680"/>
              <a:ext cx="512" cy="262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1260475" indent="-246063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374775" indent="-246063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489075" indent="-20955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1462088" indent="-20955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1919288" indent="-20955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376488" indent="-20955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2833688" indent="-20955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290888" indent="-20955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ts val="500"/>
                </a:spcBef>
                <a:buClr>
                  <a:srgbClr val="800080"/>
                </a:buClr>
                <a:buSzPct val="55000"/>
                <a:buNone/>
              </a:pPr>
              <a:r>
                <a:rPr lang="en-US" sz="2000" dirty="0">
                  <a:latin typeface="Courier New" panose="02070309020205020404" pitchFamily="49" charset="0"/>
                  <a:cs typeface="Times New Roman" panose="02020603050405020304" pitchFamily="18" charset="0"/>
                </a:rPr>
                <a:t>main</a:t>
              </a:r>
            </a:p>
          </p:txBody>
        </p:sp>
        <p:grpSp>
          <p:nvGrpSpPr>
            <p:cNvPr id="8212" name="Group 20"/>
            <p:cNvGrpSpPr>
              <a:grpSpLocks/>
            </p:cNvGrpSpPr>
            <p:nvPr/>
          </p:nvGrpSpPr>
          <p:grpSpPr bwMode="auto">
            <a:xfrm>
              <a:off x="768" y="1772"/>
              <a:ext cx="1325" cy="252"/>
              <a:chOff x="1008" y="1266"/>
              <a:chExt cx="1325" cy="252"/>
            </a:xfrm>
          </p:grpSpPr>
          <p:sp>
            <p:nvSpPr>
              <p:cNvPr id="8222" name="Line 6"/>
              <p:cNvSpPr>
                <a:spLocks noChangeShapeType="1"/>
              </p:cNvSpPr>
              <p:nvPr/>
            </p:nvSpPr>
            <p:spPr bwMode="auto">
              <a:xfrm>
                <a:off x="1008" y="1296"/>
                <a:ext cx="336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8223" name="Text Box 7"/>
              <p:cNvSpPr txBox="1">
                <a:spLocks noChangeArrowheads="1"/>
              </p:cNvSpPr>
              <p:nvPr/>
            </p:nvSpPr>
            <p:spPr bwMode="auto">
              <a:xfrm>
                <a:off x="1344" y="1266"/>
                <a:ext cx="989" cy="252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EB641B"/>
                  </a:buClr>
                  <a:buSzPct val="95000"/>
                  <a:buFont typeface="Wingdings 2" panose="05020102010507070707" pitchFamily="18" charset="2"/>
                  <a:buChar char=""/>
                  <a:defRPr sz="22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1pPr>
                <a:lvl2pPr marL="1260475" indent="-246063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2pPr>
                <a:lvl3pPr marL="1374775" indent="-246063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 2" panose="05020102010507070707" pitchFamily="18" charset="2"/>
                  <a:buChar char=""/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3pPr>
                <a:lvl4pPr marL="1489075" indent="-209550">
                  <a:spcBef>
                    <a:spcPct val="20000"/>
                  </a:spcBef>
                  <a:buClr>
                    <a:srgbClr val="EB641B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4pPr>
                <a:lvl5pPr marL="1462088" indent="-209550">
                  <a:spcBef>
                    <a:spcPct val="20000"/>
                  </a:spcBef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5pPr>
                <a:lvl6pPr marL="1919288" indent="-20955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6pPr>
                <a:lvl7pPr marL="2376488" indent="-20955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7pPr>
                <a:lvl8pPr marL="2833688" indent="-20955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8pPr>
                <a:lvl9pPr marL="3290888" indent="-20955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ts val="500"/>
                  </a:spcBef>
                  <a:buClr>
                    <a:srgbClr val="800080"/>
                  </a:buClr>
                  <a:buSzPct val="55000"/>
                  <a:buNone/>
                </a:pPr>
                <a:r>
                  <a:rPr lang="en-US" sz="2000" dirty="0" err="1" smtClean="0">
                    <a:latin typeface="Courier New" panose="02070309020205020404" pitchFamily="49" charset="0"/>
                    <a:cs typeface="Times New Roman" panose="02020603050405020304" pitchFamily="18" charset="0"/>
                  </a:rPr>
                  <a:t>functionA</a:t>
                </a:r>
                <a:endParaRPr lang="en-US" sz="2000" dirty="0">
                  <a:latin typeface="Courier New" panose="02070309020205020404" pitchFamily="49" charset="0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8213" name="Group 21"/>
            <p:cNvGrpSpPr>
              <a:grpSpLocks/>
            </p:cNvGrpSpPr>
            <p:nvPr/>
          </p:nvGrpSpPr>
          <p:grpSpPr bwMode="auto">
            <a:xfrm>
              <a:off x="2093" y="1892"/>
              <a:ext cx="1325" cy="252"/>
              <a:chOff x="1143" y="1290"/>
              <a:chExt cx="1325" cy="252"/>
            </a:xfrm>
          </p:grpSpPr>
          <p:sp>
            <p:nvSpPr>
              <p:cNvPr id="8220" name="Line 22"/>
              <p:cNvSpPr>
                <a:spLocks noChangeShapeType="1"/>
              </p:cNvSpPr>
              <p:nvPr/>
            </p:nvSpPr>
            <p:spPr bwMode="auto">
              <a:xfrm>
                <a:off x="1143" y="1320"/>
                <a:ext cx="336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8221" name="Text Box 23"/>
              <p:cNvSpPr txBox="1">
                <a:spLocks noChangeArrowheads="1"/>
              </p:cNvSpPr>
              <p:nvPr/>
            </p:nvSpPr>
            <p:spPr bwMode="auto">
              <a:xfrm>
                <a:off x="1479" y="1290"/>
                <a:ext cx="989" cy="252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EB641B"/>
                  </a:buClr>
                  <a:buSzPct val="95000"/>
                  <a:buFont typeface="Wingdings 2" panose="05020102010507070707" pitchFamily="18" charset="2"/>
                  <a:buChar char=""/>
                  <a:defRPr sz="22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1pPr>
                <a:lvl2pPr marL="1260475" indent="-246063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2pPr>
                <a:lvl3pPr marL="1374775" indent="-246063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 2" panose="05020102010507070707" pitchFamily="18" charset="2"/>
                  <a:buChar char=""/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3pPr>
                <a:lvl4pPr marL="1489075" indent="-209550">
                  <a:spcBef>
                    <a:spcPct val="20000"/>
                  </a:spcBef>
                  <a:buClr>
                    <a:srgbClr val="EB641B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4pPr>
                <a:lvl5pPr marL="1462088" indent="-209550">
                  <a:spcBef>
                    <a:spcPct val="20000"/>
                  </a:spcBef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5pPr>
                <a:lvl6pPr marL="1919288" indent="-20955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6pPr>
                <a:lvl7pPr marL="2376488" indent="-20955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7pPr>
                <a:lvl8pPr marL="2833688" indent="-20955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8pPr>
                <a:lvl9pPr marL="3290888" indent="-20955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ts val="500"/>
                  </a:spcBef>
                  <a:buClr>
                    <a:srgbClr val="800080"/>
                  </a:buClr>
                  <a:buSzPct val="55000"/>
                  <a:buNone/>
                </a:pPr>
                <a:r>
                  <a:rPr lang="en-US" sz="2000" dirty="0" err="1" smtClean="0">
                    <a:latin typeface="Courier New" panose="02070309020205020404" pitchFamily="49" charset="0"/>
                    <a:cs typeface="Times New Roman" panose="02020603050405020304" pitchFamily="18" charset="0"/>
                  </a:rPr>
                  <a:t>functionB</a:t>
                </a:r>
                <a:endParaRPr lang="en-US" sz="2000" dirty="0">
                  <a:latin typeface="Courier New" panose="02070309020205020404" pitchFamily="49" charset="0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8214" name="Group 24"/>
            <p:cNvGrpSpPr>
              <a:grpSpLocks/>
            </p:cNvGrpSpPr>
            <p:nvPr/>
          </p:nvGrpSpPr>
          <p:grpSpPr bwMode="auto">
            <a:xfrm>
              <a:off x="3418" y="2018"/>
              <a:ext cx="1316" cy="252"/>
              <a:chOff x="1281" y="1320"/>
              <a:chExt cx="1316" cy="252"/>
            </a:xfrm>
          </p:grpSpPr>
          <p:sp>
            <p:nvSpPr>
              <p:cNvPr id="8218" name="Line 25"/>
              <p:cNvSpPr>
                <a:spLocks noChangeShapeType="1"/>
              </p:cNvSpPr>
              <p:nvPr/>
            </p:nvSpPr>
            <p:spPr bwMode="auto">
              <a:xfrm>
                <a:off x="1281" y="1326"/>
                <a:ext cx="336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8219" name="Text Box 26"/>
              <p:cNvSpPr txBox="1">
                <a:spLocks noChangeArrowheads="1"/>
              </p:cNvSpPr>
              <p:nvPr/>
            </p:nvSpPr>
            <p:spPr bwMode="auto">
              <a:xfrm>
                <a:off x="1608" y="1320"/>
                <a:ext cx="989" cy="252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EB641B"/>
                  </a:buClr>
                  <a:buSzPct val="95000"/>
                  <a:buFont typeface="Wingdings 2" panose="05020102010507070707" pitchFamily="18" charset="2"/>
                  <a:buChar char=""/>
                  <a:defRPr sz="22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1pPr>
                <a:lvl2pPr marL="1260475" indent="-246063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2pPr>
                <a:lvl3pPr marL="1374775" indent="-246063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 2" panose="05020102010507070707" pitchFamily="18" charset="2"/>
                  <a:buChar char=""/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3pPr>
                <a:lvl4pPr marL="1489075" indent="-209550">
                  <a:spcBef>
                    <a:spcPct val="20000"/>
                  </a:spcBef>
                  <a:buClr>
                    <a:srgbClr val="EB641B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4pPr>
                <a:lvl5pPr marL="1462088" indent="-209550">
                  <a:spcBef>
                    <a:spcPct val="20000"/>
                  </a:spcBef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5pPr>
                <a:lvl6pPr marL="1919288" indent="-20955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6pPr>
                <a:lvl7pPr marL="2376488" indent="-20955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7pPr>
                <a:lvl8pPr marL="2833688" indent="-20955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8pPr>
                <a:lvl9pPr marL="3290888" indent="-20955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ts val="500"/>
                  </a:spcBef>
                  <a:buClr>
                    <a:srgbClr val="800080"/>
                  </a:buClr>
                  <a:buSzPct val="55000"/>
                  <a:buNone/>
                </a:pPr>
                <a:r>
                  <a:rPr lang="en-US" sz="2000" dirty="0" err="1" smtClean="0">
                    <a:latin typeface="Courier New" panose="02070309020205020404" pitchFamily="49" charset="0"/>
                    <a:cs typeface="Times New Roman" panose="02020603050405020304" pitchFamily="18" charset="0"/>
                  </a:rPr>
                  <a:t>functionC</a:t>
                </a:r>
                <a:endParaRPr lang="en-US" sz="2000" dirty="0">
                  <a:latin typeface="Courier New" panose="02070309020205020404" pitchFamily="49" charset="0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8215" name="Group 27"/>
            <p:cNvGrpSpPr>
              <a:grpSpLocks/>
            </p:cNvGrpSpPr>
            <p:nvPr/>
          </p:nvGrpSpPr>
          <p:grpSpPr bwMode="auto">
            <a:xfrm>
              <a:off x="4729" y="2152"/>
              <a:ext cx="1328" cy="252"/>
              <a:chOff x="1405" y="1358"/>
              <a:chExt cx="1328" cy="252"/>
            </a:xfrm>
          </p:grpSpPr>
          <p:sp>
            <p:nvSpPr>
              <p:cNvPr id="8216" name="Line 28"/>
              <p:cNvSpPr>
                <a:spLocks noChangeShapeType="1"/>
              </p:cNvSpPr>
              <p:nvPr/>
            </p:nvSpPr>
            <p:spPr bwMode="auto">
              <a:xfrm>
                <a:off x="1405" y="1358"/>
                <a:ext cx="336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8217" name="Text Box 29"/>
              <p:cNvSpPr txBox="1">
                <a:spLocks noChangeArrowheads="1"/>
              </p:cNvSpPr>
              <p:nvPr/>
            </p:nvSpPr>
            <p:spPr bwMode="auto">
              <a:xfrm>
                <a:off x="1744" y="1358"/>
                <a:ext cx="989" cy="252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EB641B"/>
                  </a:buClr>
                  <a:buSzPct val="95000"/>
                  <a:buFont typeface="Wingdings 2" panose="05020102010507070707" pitchFamily="18" charset="2"/>
                  <a:buChar char=""/>
                  <a:defRPr sz="22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1pPr>
                <a:lvl2pPr marL="1260475" indent="-246063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2pPr>
                <a:lvl3pPr marL="1374775" indent="-246063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 2" panose="05020102010507070707" pitchFamily="18" charset="2"/>
                  <a:buChar char=""/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3pPr>
                <a:lvl4pPr marL="1489075" indent="-209550">
                  <a:spcBef>
                    <a:spcPct val="20000"/>
                  </a:spcBef>
                  <a:buClr>
                    <a:srgbClr val="EB641B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4pPr>
                <a:lvl5pPr marL="1462088" indent="-209550">
                  <a:spcBef>
                    <a:spcPct val="20000"/>
                  </a:spcBef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5pPr>
                <a:lvl6pPr marL="1919288" indent="-20955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6pPr>
                <a:lvl7pPr marL="2376488" indent="-20955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7pPr>
                <a:lvl8pPr marL="2833688" indent="-20955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8pPr>
                <a:lvl9pPr marL="3290888" indent="-20955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ts val="500"/>
                  </a:spcBef>
                  <a:buClr>
                    <a:srgbClr val="800080"/>
                  </a:buClr>
                  <a:buSzPct val="55000"/>
                  <a:buNone/>
                </a:pPr>
                <a:r>
                  <a:rPr lang="en-US" sz="2000" dirty="0" err="1" smtClean="0">
                    <a:latin typeface="Courier New" panose="02070309020205020404" pitchFamily="49" charset="0"/>
                    <a:cs typeface="Times New Roman" panose="02020603050405020304" pitchFamily="18" charset="0"/>
                  </a:rPr>
                  <a:t>functionD</a:t>
                </a:r>
                <a:endParaRPr lang="en-US" sz="2000" dirty="0">
                  <a:latin typeface="Courier New" panose="02070309020205020404" pitchFamily="49" charset="0"/>
                  <a:cs typeface="Times New Roman" panose="02020603050405020304" pitchFamily="18" charset="0"/>
                </a:endParaRPr>
              </a:p>
            </p:txBody>
          </p:sp>
        </p:grpSp>
      </p:grpSp>
      <p:grpSp>
        <p:nvGrpSpPr>
          <p:cNvPr id="939061" name="Group 53"/>
          <p:cNvGrpSpPr>
            <a:grpSpLocks/>
          </p:cNvGrpSpPr>
          <p:nvPr/>
        </p:nvGrpSpPr>
        <p:grpSpPr bwMode="auto">
          <a:xfrm>
            <a:off x="1651001" y="4998323"/>
            <a:ext cx="5118104" cy="1619250"/>
            <a:chOff x="240" y="2946"/>
            <a:chExt cx="3224" cy="1020"/>
          </a:xfrm>
        </p:grpSpPr>
        <p:sp>
          <p:nvSpPr>
            <p:cNvPr id="8198" name="Text Box 33"/>
            <p:cNvSpPr txBox="1">
              <a:spLocks noChangeArrowheads="1"/>
            </p:cNvSpPr>
            <p:nvPr/>
          </p:nvSpPr>
          <p:spPr bwMode="auto">
            <a:xfrm>
              <a:off x="240" y="2946"/>
              <a:ext cx="512" cy="262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1260475" indent="-246063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374775" indent="-246063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489075" indent="-20955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1462088" indent="-20955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1919288" indent="-20955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376488" indent="-20955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2833688" indent="-20955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290888" indent="-20955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ts val="500"/>
                </a:spcBef>
                <a:buClr>
                  <a:srgbClr val="800080"/>
                </a:buClr>
                <a:buSzPct val="55000"/>
                <a:buNone/>
              </a:pPr>
              <a:r>
                <a:rPr lang="en-US" sz="2000">
                  <a:latin typeface="Courier New" panose="02070309020205020404" pitchFamily="49" charset="0"/>
                  <a:cs typeface="Times New Roman" panose="02020603050405020304" pitchFamily="18" charset="0"/>
                </a:rPr>
                <a:t>main</a:t>
              </a:r>
            </a:p>
          </p:txBody>
        </p:sp>
        <p:grpSp>
          <p:nvGrpSpPr>
            <p:cNvPr id="8199" name="Group 52"/>
            <p:cNvGrpSpPr>
              <a:grpSpLocks/>
            </p:cNvGrpSpPr>
            <p:nvPr/>
          </p:nvGrpSpPr>
          <p:grpSpPr bwMode="auto">
            <a:xfrm>
              <a:off x="768" y="3038"/>
              <a:ext cx="1325" cy="252"/>
              <a:chOff x="768" y="3038"/>
              <a:chExt cx="1325" cy="252"/>
            </a:xfrm>
          </p:grpSpPr>
          <p:sp>
            <p:nvSpPr>
              <p:cNvPr id="8209" name="Line 35"/>
              <p:cNvSpPr>
                <a:spLocks noChangeShapeType="1"/>
              </p:cNvSpPr>
              <p:nvPr/>
            </p:nvSpPr>
            <p:spPr bwMode="auto">
              <a:xfrm>
                <a:off x="768" y="3068"/>
                <a:ext cx="336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8210" name="Text Box 36"/>
              <p:cNvSpPr txBox="1">
                <a:spLocks noChangeArrowheads="1"/>
              </p:cNvSpPr>
              <p:nvPr/>
            </p:nvSpPr>
            <p:spPr bwMode="auto">
              <a:xfrm>
                <a:off x="1104" y="3038"/>
                <a:ext cx="989" cy="252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EB641B"/>
                  </a:buClr>
                  <a:buSzPct val="95000"/>
                  <a:buFont typeface="Wingdings 2" panose="05020102010507070707" pitchFamily="18" charset="2"/>
                  <a:buChar char=""/>
                  <a:defRPr sz="22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1pPr>
                <a:lvl2pPr marL="1260475" indent="-246063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2pPr>
                <a:lvl3pPr marL="1374775" indent="-246063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 2" panose="05020102010507070707" pitchFamily="18" charset="2"/>
                  <a:buChar char=""/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3pPr>
                <a:lvl4pPr marL="1489075" indent="-209550">
                  <a:spcBef>
                    <a:spcPct val="20000"/>
                  </a:spcBef>
                  <a:buClr>
                    <a:srgbClr val="EB641B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4pPr>
                <a:lvl5pPr marL="1462088" indent="-209550">
                  <a:spcBef>
                    <a:spcPct val="20000"/>
                  </a:spcBef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5pPr>
                <a:lvl6pPr marL="1919288" indent="-20955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6pPr>
                <a:lvl7pPr marL="2376488" indent="-20955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7pPr>
                <a:lvl8pPr marL="2833688" indent="-20955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8pPr>
                <a:lvl9pPr marL="3290888" indent="-20955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ts val="500"/>
                  </a:spcBef>
                  <a:buClr>
                    <a:srgbClr val="800080"/>
                  </a:buClr>
                  <a:buSzPct val="55000"/>
                  <a:buNone/>
                </a:pPr>
                <a:r>
                  <a:rPr lang="en-US" sz="2000" dirty="0" err="1" smtClean="0">
                    <a:latin typeface="Courier New" panose="02070309020205020404" pitchFamily="49" charset="0"/>
                    <a:cs typeface="Times New Roman" panose="02020603050405020304" pitchFamily="18" charset="0"/>
                  </a:rPr>
                  <a:t>functionA</a:t>
                </a:r>
                <a:endParaRPr lang="en-US" sz="2000" dirty="0">
                  <a:latin typeface="Courier New" panose="02070309020205020404" pitchFamily="49" charset="0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8200" name="Group 51"/>
            <p:cNvGrpSpPr>
              <a:grpSpLocks/>
            </p:cNvGrpSpPr>
            <p:nvPr/>
          </p:nvGrpSpPr>
          <p:grpSpPr bwMode="auto">
            <a:xfrm>
              <a:off x="768" y="3168"/>
              <a:ext cx="1325" cy="462"/>
              <a:chOff x="768" y="3168"/>
              <a:chExt cx="1325" cy="462"/>
            </a:xfrm>
          </p:grpSpPr>
          <p:sp>
            <p:nvSpPr>
              <p:cNvPr id="8207" name="Line 38"/>
              <p:cNvSpPr>
                <a:spLocks noChangeShapeType="1"/>
              </p:cNvSpPr>
              <p:nvPr/>
            </p:nvSpPr>
            <p:spPr bwMode="auto">
              <a:xfrm>
                <a:off x="768" y="3168"/>
                <a:ext cx="336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8208" name="Text Box 39"/>
              <p:cNvSpPr txBox="1">
                <a:spLocks noChangeArrowheads="1"/>
              </p:cNvSpPr>
              <p:nvPr/>
            </p:nvSpPr>
            <p:spPr bwMode="auto">
              <a:xfrm>
                <a:off x="1104" y="3378"/>
                <a:ext cx="989" cy="252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EB641B"/>
                  </a:buClr>
                  <a:buSzPct val="95000"/>
                  <a:buFont typeface="Wingdings 2" panose="05020102010507070707" pitchFamily="18" charset="2"/>
                  <a:buChar char=""/>
                  <a:defRPr sz="22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1pPr>
                <a:lvl2pPr marL="1260475" indent="-246063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2pPr>
                <a:lvl3pPr marL="1374775" indent="-246063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 2" panose="05020102010507070707" pitchFamily="18" charset="2"/>
                  <a:buChar char=""/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3pPr>
                <a:lvl4pPr marL="1489075" indent="-209550">
                  <a:spcBef>
                    <a:spcPct val="20000"/>
                  </a:spcBef>
                  <a:buClr>
                    <a:srgbClr val="EB641B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4pPr>
                <a:lvl5pPr marL="1462088" indent="-209550">
                  <a:spcBef>
                    <a:spcPct val="20000"/>
                  </a:spcBef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5pPr>
                <a:lvl6pPr marL="1919288" indent="-20955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6pPr>
                <a:lvl7pPr marL="2376488" indent="-20955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7pPr>
                <a:lvl8pPr marL="2833688" indent="-20955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8pPr>
                <a:lvl9pPr marL="3290888" indent="-20955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ts val="500"/>
                  </a:spcBef>
                  <a:buClr>
                    <a:srgbClr val="800080"/>
                  </a:buClr>
                  <a:buSzPct val="55000"/>
                  <a:buNone/>
                </a:pPr>
                <a:r>
                  <a:rPr lang="en-US" sz="2000" dirty="0" err="1" smtClean="0">
                    <a:latin typeface="Courier New" panose="02070309020205020404" pitchFamily="49" charset="0"/>
                    <a:cs typeface="Times New Roman" panose="02020603050405020304" pitchFamily="18" charset="0"/>
                  </a:rPr>
                  <a:t>functionB</a:t>
                </a:r>
                <a:endParaRPr lang="en-US" sz="2000" dirty="0">
                  <a:latin typeface="Courier New" panose="02070309020205020404" pitchFamily="49" charset="0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8201" name="Group 40"/>
            <p:cNvGrpSpPr>
              <a:grpSpLocks/>
            </p:cNvGrpSpPr>
            <p:nvPr/>
          </p:nvGrpSpPr>
          <p:grpSpPr bwMode="auto">
            <a:xfrm>
              <a:off x="2123" y="3521"/>
              <a:ext cx="1341" cy="252"/>
              <a:chOff x="1176" y="1313"/>
              <a:chExt cx="1341" cy="252"/>
            </a:xfrm>
          </p:grpSpPr>
          <p:sp>
            <p:nvSpPr>
              <p:cNvPr id="8205" name="Line 41"/>
              <p:cNvSpPr>
                <a:spLocks noChangeShapeType="1"/>
              </p:cNvSpPr>
              <p:nvPr/>
            </p:nvSpPr>
            <p:spPr bwMode="auto">
              <a:xfrm>
                <a:off x="1176" y="1326"/>
                <a:ext cx="336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8206" name="Text Box 42"/>
              <p:cNvSpPr txBox="1">
                <a:spLocks noChangeArrowheads="1"/>
              </p:cNvSpPr>
              <p:nvPr/>
            </p:nvSpPr>
            <p:spPr bwMode="auto">
              <a:xfrm>
                <a:off x="1528" y="1313"/>
                <a:ext cx="989" cy="252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EB641B"/>
                  </a:buClr>
                  <a:buSzPct val="95000"/>
                  <a:buFont typeface="Wingdings 2" panose="05020102010507070707" pitchFamily="18" charset="2"/>
                  <a:buChar char=""/>
                  <a:defRPr sz="22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1pPr>
                <a:lvl2pPr marL="1260475" indent="-246063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2pPr>
                <a:lvl3pPr marL="1374775" indent="-246063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 2" panose="05020102010507070707" pitchFamily="18" charset="2"/>
                  <a:buChar char=""/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3pPr>
                <a:lvl4pPr marL="1489075" indent="-209550">
                  <a:spcBef>
                    <a:spcPct val="20000"/>
                  </a:spcBef>
                  <a:buClr>
                    <a:srgbClr val="EB641B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4pPr>
                <a:lvl5pPr marL="1462088" indent="-209550">
                  <a:spcBef>
                    <a:spcPct val="20000"/>
                  </a:spcBef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5pPr>
                <a:lvl6pPr marL="1919288" indent="-20955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6pPr>
                <a:lvl7pPr marL="2376488" indent="-20955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7pPr>
                <a:lvl8pPr marL="2833688" indent="-20955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8pPr>
                <a:lvl9pPr marL="3290888" indent="-20955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ts val="500"/>
                  </a:spcBef>
                  <a:buClr>
                    <a:srgbClr val="800080"/>
                  </a:buClr>
                  <a:buSzPct val="55000"/>
                  <a:buNone/>
                </a:pPr>
                <a:r>
                  <a:rPr lang="en-US" sz="2000" dirty="0" err="1" smtClean="0">
                    <a:latin typeface="Courier New" panose="02070309020205020404" pitchFamily="49" charset="0"/>
                    <a:cs typeface="Times New Roman" panose="02020603050405020304" pitchFamily="18" charset="0"/>
                  </a:rPr>
                  <a:t>functionD</a:t>
                </a:r>
                <a:endParaRPr lang="en-US" sz="2000" dirty="0">
                  <a:latin typeface="Courier New" panose="02070309020205020404" pitchFamily="49" charset="0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8202" name="Group 46"/>
            <p:cNvGrpSpPr>
              <a:grpSpLocks/>
            </p:cNvGrpSpPr>
            <p:nvPr/>
          </p:nvGrpSpPr>
          <p:grpSpPr bwMode="auto">
            <a:xfrm>
              <a:off x="684" y="3189"/>
              <a:ext cx="1409" cy="777"/>
              <a:chOff x="684" y="3237"/>
              <a:chExt cx="1409" cy="777"/>
            </a:xfrm>
          </p:grpSpPr>
          <p:sp>
            <p:nvSpPr>
              <p:cNvPr id="8203" name="Line 44"/>
              <p:cNvSpPr>
                <a:spLocks noChangeShapeType="1"/>
              </p:cNvSpPr>
              <p:nvPr/>
            </p:nvSpPr>
            <p:spPr bwMode="auto">
              <a:xfrm>
                <a:off x="684" y="3237"/>
                <a:ext cx="420" cy="65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8204" name="Text Box 45"/>
              <p:cNvSpPr txBox="1">
                <a:spLocks noChangeArrowheads="1"/>
              </p:cNvSpPr>
              <p:nvPr/>
            </p:nvSpPr>
            <p:spPr bwMode="auto">
              <a:xfrm>
                <a:off x="1104" y="3762"/>
                <a:ext cx="989" cy="252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EB641B"/>
                  </a:buClr>
                  <a:buSzPct val="95000"/>
                  <a:buFont typeface="Wingdings 2" panose="05020102010507070707" pitchFamily="18" charset="2"/>
                  <a:buChar char=""/>
                  <a:defRPr sz="22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1pPr>
                <a:lvl2pPr marL="1260475" indent="-246063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2pPr>
                <a:lvl3pPr marL="1374775" indent="-246063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 2" panose="05020102010507070707" pitchFamily="18" charset="2"/>
                  <a:buChar char=""/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3pPr>
                <a:lvl4pPr marL="1489075" indent="-209550">
                  <a:spcBef>
                    <a:spcPct val="20000"/>
                  </a:spcBef>
                  <a:buClr>
                    <a:srgbClr val="EB641B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4pPr>
                <a:lvl5pPr marL="1462088" indent="-209550">
                  <a:spcBef>
                    <a:spcPct val="20000"/>
                  </a:spcBef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5pPr>
                <a:lvl6pPr marL="1919288" indent="-20955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6pPr>
                <a:lvl7pPr marL="2376488" indent="-20955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7pPr>
                <a:lvl8pPr marL="2833688" indent="-20955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8pPr>
                <a:lvl9pPr marL="3290888" indent="-20955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ts val="500"/>
                  </a:spcBef>
                  <a:buClr>
                    <a:srgbClr val="800080"/>
                  </a:buClr>
                  <a:buSzPct val="55000"/>
                  <a:buNone/>
                </a:pPr>
                <a:r>
                  <a:rPr lang="en-US" sz="2000" dirty="0" err="1" smtClean="0">
                    <a:latin typeface="Courier New" panose="02070309020205020404" pitchFamily="49" charset="0"/>
                    <a:cs typeface="Times New Roman" panose="02020603050405020304" pitchFamily="18" charset="0"/>
                  </a:rPr>
                  <a:t>functionD</a:t>
                </a:r>
                <a:endParaRPr lang="en-US" sz="2000" dirty="0">
                  <a:latin typeface="Courier New" panose="02070309020205020404" pitchFamily="49" charset="0"/>
                  <a:cs typeface="Times New Roman" panose="02020603050405020304" pitchFamily="18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202290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90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390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390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90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390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390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9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390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390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Bad IMDb "chained" code 1</a:t>
            </a:r>
          </a:p>
        </p:txBody>
      </p:sp>
      <p:sp>
        <p:nvSpPr>
          <p:cNvPr id="9219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3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# Displays IMDB's Top 250 movies that match a search string.</a:t>
            </a:r>
            <a:endParaRPr lang="en-US" sz="800" b="1" dirty="0" smtClean="0">
              <a:solidFill>
                <a:srgbClr val="008080"/>
              </a:solidFill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300" dirty="0" err="1" smtClean="0">
                <a:latin typeface="Courier New" panose="02070309020205020404" pitchFamily="49" charset="0"/>
              </a:rPr>
              <a:t>def</a:t>
            </a:r>
            <a:r>
              <a:rPr lang="en-US" sz="1300" dirty="0" smtClean="0">
                <a:latin typeface="Courier New" panose="02070309020205020404" pitchFamily="49" charset="0"/>
              </a:rPr>
              <a:t> main():</a:t>
            </a: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300" dirty="0" smtClean="0">
                <a:latin typeface="Courier New" panose="02070309020205020404" pitchFamily="49" charset="0"/>
              </a:rPr>
              <a:t>    </a:t>
            </a:r>
            <a:r>
              <a:rPr lang="en-US" sz="1300" dirty="0" err="1" smtClean="0">
                <a:latin typeface="Courier New" panose="02070309020205020404" pitchFamily="49" charset="0"/>
              </a:rPr>
              <a:t>get_word</a:t>
            </a:r>
            <a:r>
              <a:rPr lang="en-US" sz="1300" dirty="0" smtClean="0">
                <a:latin typeface="Courier New" panose="02070309020205020404" pitchFamily="49" charset="0"/>
              </a:rPr>
              <a:t>()</a:t>
            </a: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300" dirty="0" smtClean="0">
                <a:latin typeface="Courier New" panose="02070309020205020404" pitchFamily="49" charset="0"/>
              </a:rPr>
              <a:t>    </a:t>
            </a:r>
            <a:endParaRPr lang="en-US" sz="800" dirty="0" smtClean="0"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3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# Asks the user for their search word and returns it.</a:t>
            </a: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300" dirty="0" err="1" smtClean="0">
                <a:latin typeface="Courier New" panose="02070309020205020404" pitchFamily="49" charset="0"/>
              </a:rPr>
              <a:t>def</a:t>
            </a:r>
            <a:r>
              <a:rPr lang="en-US" sz="1300" dirty="0" smtClean="0">
                <a:latin typeface="Courier New" panose="02070309020205020404" pitchFamily="49" charset="0"/>
              </a:rPr>
              <a:t> </a:t>
            </a:r>
            <a:r>
              <a:rPr lang="en-US" sz="1300" dirty="0" err="1" smtClean="0">
                <a:latin typeface="Courier New" panose="02070309020205020404" pitchFamily="49" charset="0"/>
              </a:rPr>
              <a:t>get_word</a:t>
            </a:r>
            <a:r>
              <a:rPr lang="en-US" sz="1300" dirty="0" smtClean="0">
                <a:latin typeface="Courier New" panose="02070309020205020404" pitchFamily="49" charset="0"/>
              </a:rPr>
              <a:t>():</a:t>
            </a: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300" dirty="0" smtClean="0">
                <a:latin typeface="Courier New" panose="02070309020205020404" pitchFamily="49" charset="0"/>
              </a:rPr>
              <a:t>    </a:t>
            </a:r>
            <a:r>
              <a:rPr lang="en-US" sz="1300" dirty="0" err="1" smtClean="0">
                <a:latin typeface="Courier New" panose="02070309020205020404" pitchFamily="49" charset="0"/>
              </a:rPr>
              <a:t>search_word</a:t>
            </a:r>
            <a:r>
              <a:rPr lang="en-US" sz="1300" dirty="0" smtClean="0">
                <a:latin typeface="Courier New" panose="02070309020205020404" pitchFamily="49" charset="0"/>
              </a:rPr>
              <a:t> = input("Search word: ")</a:t>
            </a: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300" dirty="0" smtClean="0">
                <a:latin typeface="Courier New" panose="02070309020205020404" pitchFamily="49" charset="0"/>
              </a:rPr>
              <a:t>    </a:t>
            </a:r>
            <a:r>
              <a:rPr lang="en-US" sz="1300" dirty="0" err="1" smtClean="0">
                <a:latin typeface="Courier New" panose="02070309020205020404" pitchFamily="49" charset="0"/>
              </a:rPr>
              <a:t>search_word</a:t>
            </a:r>
            <a:r>
              <a:rPr lang="en-US" sz="1300" dirty="0" smtClean="0">
                <a:latin typeface="Courier New" panose="02070309020205020404" pitchFamily="49" charset="0"/>
              </a:rPr>
              <a:t> = </a:t>
            </a:r>
            <a:r>
              <a:rPr lang="en-US" sz="1300" dirty="0" err="1" smtClean="0">
                <a:latin typeface="Courier New" panose="02070309020205020404" pitchFamily="49" charset="0"/>
              </a:rPr>
              <a:t>search_word.lower</a:t>
            </a:r>
            <a:r>
              <a:rPr lang="en-US" sz="1300" dirty="0" smtClean="0">
                <a:latin typeface="Courier New" panose="02070309020205020404" pitchFamily="49" charset="0"/>
              </a:rPr>
              <a:t>()</a:t>
            </a: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300" dirty="0" smtClean="0">
                <a:latin typeface="Courier New" panose="02070309020205020404" pitchFamily="49" charset="0"/>
              </a:rPr>
              <a:t>    print()</a:t>
            </a: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300" dirty="0" smtClean="0">
                <a:latin typeface="Courier New" panose="02070309020205020404" pitchFamily="49" charset="0"/>
              </a:rPr>
              <a:t>    file = open("imdb.txt")</a:t>
            </a: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300" dirty="0" smtClean="0">
                <a:solidFill>
                  <a:srgbClr val="800000"/>
                </a:solidFill>
                <a:latin typeface="Courier New" panose="02070309020205020404" pitchFamily="49" charset="0"/>
              </a:rPr>
              <a:t>    </a:t>
            </a:r>
            <a:r>
              <a:rPr lang="en-US" sz="1300" b="1" dirty="0" smtClean="0">
                <a:solidFill>
                  <a:srgbClr val="800000"/>
                </a:solidFill>
                <a:latin typeface="Courier New" panose="02070309020205020404" pitchFamily="49" charset="0"/>
              </a:rPr>
              <a:t>search(file, </a:t>
            </a:r>
            <a:r>
              <a:rPr lang="en-US" sz="1300" b="1" dirty="0" err="1" smtClean="0">
                <a:solidFill>
                  <a:srgbClr val="800000"/>
                </a:solidFill>
                <a:latin typeface="Courier New" panose="02070309020205020404" pitchFamily="49" charset="0"/>
              </a:rPr>
              <a:t>search_word</a:t>
            </a:r>
            <a:r>
              <a:rPr lang="en-US" sz="1300" b="1" dirty="0" smtClean="0">
                <a:solidFill>
                  <a:srgbClr val="800000"/>
                </a:solidFill>
                <a:latin typeface="Courier New" panose="02070309020205020404" pitchFamily="49" charset="0"/>
              </a:rPr>
              <a:t>)</a:t>
            </a: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endParaRPr lang="en-US" sz="1300" b="1" dirty="0" smtClean="0">
              <a:solidFill>
                <a:srgbClr val="800000"/>
              </a:solidFill>
              <a:latin typeface="Courier New" panose="02070309020205020404" pitchFamily="49" charset="0"/>
            </a:endParaRPr>
          </a:p>
          <a:p>
            <a:pPr lvl="1">
              <a:lnSpc>
                <a:spcPct val="65000"/>
              </a:lnSpc>
              <a:buFont typeface="Wingdings 2" panose="05020102010507070707" pitchFamily="18" charset="2"/>
              <a:buNone/>
            </a:pPr>
            <a:r>
              <a:rPr lang="en-US" sz="13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# Breaks apart each line, looking for lines that match the search word.</a:t>
            </a:r>
          </a:p>
          <a:p>
            <a:pPr lvl="1">
              <a:lnSpc>
                <a:spcPct val="65000"/>
              </a:lnSpc>
              <a:buFont typeface="Wingdings 2" panose="05020102010507070707" pitchFamily="18" charset="2"/>
              <a:buNone/>
            </a:pPr>
            <a:r>
              <a:rPr lang="en-US" sz="1300" dirty="0" err="1" smtClean="0">
                <a:latin typeface="Courier New" panose="02070309020205020404" pitchFamily="49" charset="0"/>
              </a:rPr>
              <a:t>def</a:t>
            </a:r>
            <a:r>
              <a:rPr lang="en-US" sz="1300" dirty="0" smtClean="0">
                <a:latin typeface="Courier New" panose="02070309020205020404" pitchFamily="49" charset="0"/>
              </a:rPr>
              <a:t> search(file, </a:t>
            </a:r>
            <a:r>
              <a:rPr lang="en-US" sz="1300" dirty="0" err="1" smtClean="0">
                <a:latin typeface="Courier New" panose="02070309020205020404" pitchFamily="49" charset="0"/>
              </a:rPr>
              <a:t>search_word</a:t>
            </a:r>
            <a:r>
              <a:rPr lang="en-US" sz="1300" dirty="0" smtClean="0">
                <a:latin typeface="Courier New" panose="02070309020205020404" pitchFamily="49" charset="0"/>
              </a:rPr>
              <a:t>):</a:t>
            </a:r>
          </a:p>
          <a:p>
            <a:pPr lvl="1">
              <a:lnSpc>
                <a:spcPct val="65000"/>
              </a:lnSpc>
              <a:buFont typeface="Wingdings 2" panose="05020102010507070707" pitchFamily="18" charset="2"/>
              <a:buNone/>
            </a:pPr>
            <a:r>
              <a:rPr lang="en-US" sz="1300" dirty="0" smtClean="0">
                <a:latin typeface="Courier New" panose="02070309020205020404" pitchFamily="49" charset="0"/>
              </a:rPr>
              <a:t>    matches = 0</a:t>
            </a:r>
          </a:p>
          <a:p>
            <a:pPr lvl="1">
              <a:lnSpc>
                <a:spcPct val="65000"/>
              </a:lnSpc>
              <a:buFont typeface="Wingdings 2" panose="05020102010507070707" pitchFamily="18" charset="2"/>
              <a:buNone/>
            </a:pPr>
            <a:r>
              <a:rPr lang="en-US" sz="1300" dirty="0" smtClean="0">
                <a:latin typeface="Courier New" panose="02070309020205020404" pitchFamily="49" charset="0"/>
              </a:rPr>
              <a:t>    for line in file:</a:t>
            </a:r>
          </a:p>
          <a:p>
            <a:pPr lvl="1">
              <a:lnSpc>
                <a:spcPct val="65000"/>
              </a:lnSpc>
              <a:buFont typeface="Wingdings 2" panose="05020102010507070707" pitchFamily="18" charset="2"/>
              <a:buNone/>
            </a:pPr>
            <a:r>
              <a:rPr lang="en-US" sz="1300" dirty="0" smtClean="0">
                <a:latin typeface="Courier New" panose="02070309020205020404" pitchFamily="49" charset="0"/>
              </a:rPr>
              <a:t>        </a:t>
            </a:r>
            <a:r>
              <a:rPr lang="en-US" sz="1300" dirty="0" err="1" smtClean="0">
                <a:latin typeface="Courier New" panose="02070309020205020404" pitchFamily="49" charset="0"/>
              </a:rPr>
              <a:t>line_lower</a:t>
            </a:r>
            <a:r>
              <a:rPr lang="en-US" sz="1300" dirty="0" smtClean="0">
                <a:latin typeface="Courier New" panose="02070309020205020404" pitchFamily="49" charset="0"/>
              </a:rPr>
              <a:t> = </a:t>
            </a:r>
            <a:r>
              <a:rPr lang="en-US" sz="1300" dirty="0" err="1" smtClean="0">
                <a:latin typeface="Courier New" panose="02070309020205020404" pitchFamily="49" charset="0"/>
              </a:rPr>
              <a:t>line.lower</a:t>
            </a:r>
            <a:r>
              <a:rPr lang="en-US" sz="1300" dirty="0" smtClean="0">
                <a:latin typeface="Courier New" panose="02070309020205020404" pitchFamily="49" charset="0"/>
              </a:rPr>
              <a:t>()     </a:t>
            </a:r>
            <a:r>
              <a:rPr lang="en-US" sz="13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# case-insensitive match</a:t>
            </a:r>
          </a:p>
          <a:p>
            <a:pPr lvl="1">
              <a:lnSpc>
                <a:spcPct val="65000"/>
              </a:lnSpc>
              <a:buFont typeface="Wingdings 2" panose="05020102010507070707" pitchFamily="18" charset="2"/>
              <a:buNone/>
            </a:pPr>
            <a:r>
              <a:rPr lang="en-US" sz="1300" dirty="0" smtClean="0">
                <a:latin typeface="Courier New" panose="02070309020205020404" pitchFamily="49" charset="0"/>
              </a:rPr>
              <a:t>        if (</a:t>
            </a:r>
            <a:r>
              <a:rPr lang="en-US" sz="1300" dirty="0" err="1" smtClean="0">
                <a:latin typeface="Courier New" panose="02070309020205020404" pitchFamily="49" charset="0"/>
              </a:rPr>
              <a:t>search_word</a:t>
            </a:r>
            <a:r>
              <a:rPr lang="en-US" sz="1300" dirty="0" smtClean="0">
                <a:latin typeface="Courier New" panose="02070309020205020404" pitchFamily="49" charset="0"/>
              </a:rPr>
              <a:t> in </a:t>
            </a:r>
            <a:r>
              <a:rPr lang="en-US" sz="1300" dirty="0" err="1" smtClean="0">
                <a:latin typeface="Courier New" panose="02070309020205020404" pitchFamily="49" charset="0"/>
              </a:rPr>
              <a:t>line_lower</a:t>
            </a:r>
            <a:r>
              <a:rPr lang="en-US" sz="1300" dirty="0" smtClean="0">
                <a:latin typeface="Courier New" panose="02070309020205020404" pitchFamily="49" charset="0"/>
              </a:rPr>
              <a:t>):</a:t>
            </a:r>
          </a:p>
          <a:p>
            <a:pPr lvl="1">
              <a:lnSpc>
                <a:spcPct val="65000"/>
              </a:lnSpc>
              <a:buFont typeface="Wingdings 2" panose="05020102010507070707" pitchFamily="18" charset="2"/>
              <a:buNone/>
            </a:pPr>
            <a:r>
              <a:rPr lang="en-US" sz="1300" dirty="0" smtClean="0">
                <a:latin typeface="Courier New" panose="02070309020205020404" pitchFamily="49" charset="0"/>
              </a:rPr>
              <a:t>            matches += 1</a:t>
            </a:r>
          </a:p>
          <a:p>
            <a:pPr lvl="1">
              <a:lnSpc>
                <a:spcPct val="65000"/>
              </a:lnSpc>
              <a:buFont typeface="Wingdings 2" panose="05020102010507070707" pitchFamily="18" charset="2"/>
              <a:buNone/>
            </a:pPr>
            <a:r>
              <a:rPr lang="en-US" sz="1300" dirty="0" smtClean="0">
                <a:latin typeface="Courier New" panose="02070309020205020404" pitchFamily="49" charset="0"/>
              </a:rPr>
              <a:t>            print("Rank\</a:t>
            </a:r>
            <a:r>
              <a:rPr lang="en-US" sz="1300" dirty="0" err="1" smtClean="0">
                <a:latin typeface="Courier New" panose="02070309020205020404" pitchFamily="49" charset="0"/>
              </a:rPr>
              <a:t>tVotes</a:t>
            </a:r>
            <a:r>
              <a:rPr lang="en-US" sz="1300" dirty="0" smtClean="0">
                <a:latin typeface="Courier New" panose="02070309020205020404" pitchFamily="49" charset="0"/>
              </a:rPr>
              <a:t>\</a:t>
            </a:r>
            <a:r>
              <a:rPr lang="en-US" sz="1300" dirty="0" err="1" smtClean="0">
                <a:latin typeface="Courier New" panose="02070309020205020404" pitchFamily="49" charset="0"/>
              </a:rPr>
              <a:t>tRating</a:t>
            </a:r>
            <a:r>
              <a:rPr lang="en-US" sz="1300" dirty="0" smtClean="0">
                <a:latin typeface="Courier New" panose="02070309020205020404" pitchFamily="49" charset="0"/>
              </a:rPr>
              <a:t>\</a:t>
            </a:r>
            <a:r>
              <a:rPr lang="en-US" sz="1300" dirty="0" err="1" smtClean="0">
                <a:latin typeface="Courier New" panose="02070309020205020404" pitchFamily="49" charset="0"/>
              </a:rPr>
              <a:t>tTitle</a:t>
            </a:r>
            <a:r>
              <a:rPr lang="en-US" sz="1300" dirty="0" smtClean="0">
                <a:latin typeface="Courier New" panose="02070309020205020404" pitchFamily="49" charset="0"/>
              </a:rPr>
              <a:t>")</a:t>
            </a:r>
          </a:p>
          <a:p>
            <a:pPr lvl="1">
              <a:lnSpc>
                <a:spcPct val="65000"/>
              </a:lnSpc>
              <a:buFont typeface="Wingdings 2" panose="05020102010507070707" pitchFamily="18" charset="2"/>
              <a:buNone/>
            </a:pPr>
            <a:r>
              <a:rPr lang="en-US" sz="1300" b="1" dirty="0" smtClean="0">
                <a:solidFill>
                  <a:srgbClr val="800000"/>
                </a:solidFill>
                <a:latin typeface="Courier New" panose="02070309020205020404" pitchFamily="49" charset="0"/>
              </a:rPr>
              <a:t>            display(line)</a:t>
            </a:r>
          </a:p>
        </p:txBody>
      </p:sp>
    </p:spTree>
    <p:extLst>
      <p:ext uri="{BB962C8B-B14F-4D97-AF65-F5344CB8AC3E}">
        <p14:creationId xmlns:p14="http://schemas.microsoft.com/office/powerpoint/2010/main" val="168963325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Bad IMDb "chained" code 2</a:t>
            </a:r>
          </a:p>
        </p:txBody>
      </p:sp>
      <p:sp>
        <p:nvSpPr>
          <p:cNvPr id="10243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1">
              <a:lnSpc>
                <a:spcPct val="65000"/>
              </a:lnSpc>
              <a:buFont typeface="Wingdings 2" panose="05020102010507070707" pitchFamily="18" charset="2"/>
              <a:buNone/>
            </a:pPr>
            <a:r>
              <a:rPr lang="en-US" sz="1300" dirty="0" smtClean="0">
                <a:latin typeface="Courier New" panose="02070309020205020404" pitchFamily="49" charset="0"/>
              </a:rPr>
              <a:t>    </a:t>
            </a:r>
            <a:endParaRPr lang="en-US" sz="1300" dirty="0">
              <a:latin typeface="Courier New" panose="02070309020205020404" pitchFamily="49" charset="0"/>
            </a:endParaRPr>
          </a:p>
          <a:p>
            <a:pPr lvl="1">
              <a:lnSpc>
                <a:spcPct val="65000"/>
              </a:lnSpc>
              <a:buFont typeface="Wingdings 2" panose="05020102010507070707" pitchFamily="18" charset="2"/>
              <a:buNone/>
            </a:pPr>
            <a:r>
              <a:rPr lang="en-US" sz="13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# </a:t>
            </a:r>
            <a:r>
              <a:rPr lang="en-US" sz="1300" b="1" dirty="0">
                <a:solidFill>
                  <a:srgbClr val="008080"/>
                </a:solidFill>
                <a:latin typeface="Courier New" panose="02070309020205020404" pitchFamily="49" charset="0"/>
              </a:rPr>
              <a:t>Displays the line in the proper format on the screen.</a:t>
            </a:r>
          </a:p>
          <a:p>
            <a:pPr lvl="1">
              <a:lnSpc>
                <a:spcPct val="65000"/>
              </a:lnSpc>
              <a:buFont typeface="Wingdings 2" panose="05020102010507070707" pitchFamily="18" charset="2"/>
              <a:buNone/>
            </a:pPr>
            <a:r>
              <a:rPr lang="en-US" sz="1300" dirty="0" err="1" smtClean="0">
                <a:latin typeface="Courier New" panose="02070309020205020404" pitchFamily="49" charset="0"/>
              </a:rPr>
              <a:t>def</a:t>
            </a:r>
            <a:r>
              <a:rPr lang="en-US" sz="1300" dirty="0" smtClean="0">
                <a:latin typeface="Courier New" panose="02070309020205020404" pitchFamily="49" charset="0"/>
              </a:rPr>
              <a:t> display(line):</a:t>
            </a:r>
            <a:endParaRPr lang="en-US" sz="1300" dirty="0">
              <a:latin typeface="Courier New" panose="02070309020205020404" pitchFamily="49" charset="0"/>
            </a:endParaRPr>
          </a:p>
          <a:p>
            <a:pPr lvl="1">
              <a:lnSpc>
                <a:spcPct val="65000"/>
              </a:lnSpc>
              <a:buFont typeface="Wingdings 2" panose="05020102010507070707" pitchFamily="18" charset="2"/>
              <a:buNone/>
            </a:pPr>
            <a:r>
              <a:rPr lang="en-US" sz="1300" dirty="0" smtClean="0">
                <a:latin typeface="Courier New" panose="02070309020205020404" pitchFamily="49" charset="0"/>
              </a:rPr>
              <a:t>    parts = </a:t>
            </a:r>
            <a:r>
              <a:rPr lang="en-US" sz="1300" dirty="0" err="1" smtClean="0">
                <a:latin typeface="Courier New" panose="02070309020205020404" pitchFamily="49" charset="0"/>
              </a:rPr>
              <a:t>line.split</a:t>
            </a:r>
            <a:r>
              <a:rPr lang="en-US" sz="1300" dirty="0" smtClean="0">
                <a:latin typeface="Courier New" panose="02070309020205020404" pitchFamily="49" charset="0"/>
              </a:rPr>
              <a:t>()</a:t>
            </a:r>
            <a:endParaRPr lang="en-US" sz="1300" dirty="0">
              <a:latin typeface="Courier New" panose="02070309020205020404" pitchFamily="49" charset="0"/>
            </a:endParaRPr>
          </a:p>
          <a:p>
            <a:pPr lvl="1">
              <a:lnSpc>
                <a:spcPct val="65000"/>
              </a:lnSpc>
              <a:buFont typeface="Wingdings 2" panose="05020102010507070707" pitchFamily="18" charset="2"/>
              <a:buNone/>
            </a:pPr>
            <a:r>
              <a:rPr lang="en-US" sz="1300" dirty="0" smtClean="0">
                <a:latin typeface="Courier New" panose="02070309020205020404" pitchFamily="49" charset="0"/>
              </a:rPr>
              <a:t>    rank </a:t>
            </a:r>
            <a:r>
              <a:rPr lang="en-US" sz="1300" dirty="0">
                <a:latin typeface="Courier New" panose="02070309020205020404" pitchFamily="49" charset="0"/>
              </a:rPr>
              <a:t>= </a:t>
            </a:r>
            <a:r>
              <a:rPr lang="en-US" sz="1300" dirty="0" smtClean="0">
                <a:latin typeface="Courier New" panose="02070309020205020404" pitchFamily="49" charset="0"/>
              </a:rPr>
              <a:t>parts[0]</a:t>
            </a:r>
            <a:endParaRPr lang="en-US" sz="1300" dirty="0">
              <a:latin typeface="Courier New" panose="02070309020205020404" pitchFamily="49" charset="0"/>
            </a:endParaRPr>
          </a:p>
          <a:p>
            <a:pPr lvl="1">
              <a:lnSpc>
                <a:spcPct val="65000"/>
              </a:lnSpc>
              <a:buFont typeface="Wingdings 2" panose="05020102010507070707" pitchFamily="18" charset="2"/>
              <a:buNone/>
            </a:pPr>
            <a:r>
              <a:rPr lang="en-US" sz="1300" dirty="0" smtClean="0">
                <a:latin typeface="Courier New" panose="02070309020205020404" pitchFamily="49" charset="0"/>
              </a:rPr>
              <a:t>    rating </a:t>
            </a:r>
            <a:r>
              <a:rPr lang="en-US" sz="1300" dirty="0">
                <a:latin typeface="Courier New" panose="02070309020205020404" pitchFamily="49" charset="0"/>
              </a:rPr>
              <a:t>= </a:t>
            </a:r>
            <a:r>
              <a:rPr lang="en-US" sz="1300" dirty="0" smtClean="0">
                <a:latin typeface="Courier New" panose="02070309020205020404" pitchFamily="49" charset="0"/>
              </a:rPr>
              <a:t>parts[1]</a:t>
            </a:r>
            <a:endParaRPr lang="en-US" sz="1300" dirty="0">
              <a:latin typeface="Courier New" panose="02070309020205020404" pitchFamily="49" charset="0"/>
            </a:endParaRPr>
          </a:p>
          <a:p>
            <a:pPr lvl="1">
              <a:lnSpc>
                <a:spcPct val="65000"/>
              </a:lnSpc>
              <a:buFont typeface="Wingdings 2" panose="05020102010507070707" pitchFamily="18" charset="2"/>
              <a:buNone/>
            </a:pPr>
            <a:r>
              <a:rPr lang="en-US" sz="1300" dirty="0" smtClean="0">
                <a:latin typeface="Courier New" panose="02070309020205020404" pitchFamily="49" charset="0"/>
              </a:rPr>
              <a:t>    votes </a:t>
            </a:r>
            <a:r>
              <a:rPr lang="en-US" sz="1300" dirty="0">
                <a:latin typeface="Courier New" panose="02070309020205020404" pitchFamily="49" charset="0"/>
              </a:rPr>
              <a:t>= </a:t>
            </a:r>
            <a:r>
              <a:rPr lang="en-US" sz="1300" dirty="0" smtClean="0">
                <a:latin typeface="Courier New" panose="02070309020205020404" pitchFamily="49" charset="0"/>
              </a:rPr>
              <a:t>parts[2]</a:t>
            </a:r>
            <a:endParaRPr lang="en-US" sz="1300" dirty="0">
              <a:latin typeface="Courier New" panose="02070309020205020404" pitchFamily="49" charset="0"/>
            </a:endParaRPr>
          </a:p>
          <a:p>
            <a:pPr lvl="1">
              <a:lnSpc>
                <a:spcPct val="65000"/>
              </a:lnSpc>
              <a:buFont typeface="Wingdings 2" panose="05020102010507070707" pitchFamily="18" charset="2"/>
              <a:buNone/>
            </a:pPr>
            <a:r>
              <a:rPr lang="en-US" sz="1300" dirty="0" smtClean="0">
                <a:latin typeface="Courier New" panose="02070309020205020404" pitchFamily="49" charset="0"/>
              </a:rPr>
              <a:t>    title </a:t>
            </a:r>
            <a:r>
              <a:rPr lang="en-US" sz="1300" dirty="0">
                <a:latin typeface="Courier New" panose="02070309020205020404" pitchFamily="49" charset="0"/>
              </a:rPr>
              <a:t>= </a:t>
            </a:r>
            <a:r>
              <a:rPr lang="en-US" sz="1300" dirty="0" smtClean="0">
                <a:latin typeface="Courier New" panose="02070309020205020404" pitchFamily="49" charset="0"/>
              </a:rPr>
              <a:t>""</a:t>
            </a:r>
            <a:endParaRPr lang="en-US" sz="1300" dirty="0">
              <a:latin typeface="Courier New" panose="02070309020205020404" pitchFamily="49" charset="0"/>
            </a:endParaRPr>
          </a:p>
          <a:p>
            <a:pPr lvl="1">
              <a:lnSpc>
                <a:spcPct val="65000"/>
              </a:lnSpc>
              <a:buFont typeface="Wingdings 2" panose="05020102010507070707" pitchFamily="18" charset="2"/>
              <a:buNone/>
            </a:pPr>
            <a:r>
              <a:rPr lang="en-US" sz="1300" dirty="0" smtClean="0">
                <a:latin typeface="Courier New" panose="02070309020205020404" pitchFamily="49" charset="0"/>
              </a:rPr>
              <a:t>    for </a:t>
            </a:r>
            <a:r>
              <a:rPr lang="en-US" sz="1300" dirty="0" err="1" smtClean="0">
                <a:latin typeface="Courier New" panose="02070309020205020404" pitchFamily="49" charset="0"/>
              </a:rPr>
              <a:t>i</a:t>
            </a:r>
            <a:r>
              <a:rPr lang="en-US" sz="1300" dirty="0" smtClean="0">
                <a:latin typeface="Courier New" panose="02070309020205020404" pitchFamily="49" charset="0"/>
              </a:rPr>
              <a:t> in range(3, </a:t>
            </a:r>
            <a:r>
              <a:rPr lang="en-US" sz="1300" dirty="0" err="1" smtClean="0">
                <a:latin typeface="Courier New" panose="02070309020205020404" pitchFamily="49" charset="0"/>
              </a:rPr>
              <a:t>len</a:t>
            </a:r>
            <a:r>
              <a:rPr lang="en-US" sz="1300" dirty="0" smtClean="0">
                <a:latin typeface="Courier New" panose="02070309020205020404" pitchFamily="49" charset="0"/>
              </a:rPr>
              <a:t>(parts)):</a:t>
            </a:r>
            <a:endParaRPr lang="en-US" sz="1300" dirty="0">
              <a:latin typeface="Courier New" panose="02070309020205020404" pitchFamily="49" charset="0"/>
            </a:endParaRPr>
          </a:p>
          <a:p>
            <a:pPr lvl="1">
              <a:lnSpc>
                <a:spcPct val="65000"/>
              </a:lnSpc>
              <a:buFont typeface="Wingdings 2" panose="05020102010507070707" pitchFamily="18" charset="2"/>
              <a:buNone/>
            </a:pPr>
            <a:r>
              <a:rPr lang="en-US" sz="1300" dirty="0" smtClean="0">
                <a:latin typeface="Courier New" panose="02070309020205020404" pitchFamily="49" charset="0"/>
              </a:rPr>
              <a:t>        </a:t>
            </a:r>
            <a:r>
              <a:rPr lang="en-US" sz="1300" dirty="0">
                <a:latin typeface="Courier New" panose="02070309020205020404" pitchFamily="49" charset="0"/>
              </a:rPr>
              <a:t>title += </a:t>
            </a:r>
            <a:r>
              <a:rPr lang="en-US" sz="1300" dirty="0" smtClean="0">
                <a:latin typeface="Courier New" panose="02070309020205020404" pitchFamily="49" charset="0"/>
              </a:rPr>
              <a:t>parts[</a:t>
            </a:r>
            <a:r>
              <a:rPr lang="en-US" sz="1300" dirty="0" err="1" smtClean="0">
                <a:latin typeface="Courier New" panose="02070309020205020404" pitchFamily="49" charset="0"/>
              </a:rPr>
              <a:t>i</a:t>
            </a:r>
            <a:r>
              <a:rPr lang="en-US" sz="1300" dirty="0" smtClean="0">
                <a:latin typeface="Courier New" panose="02070309020205020404" pitchFamily="49" charset="0"/>
              </a:rPr>
              <a:t>] </a:t>
            </a:r>
            <a:r>
              <a:rPr lang="en-US" sz="1300" dirty="0">
                <a:latin typeface="Courier New" panose="02070309020205020404" pitchFamily="49" charset="0"/>
              </a:rPr>
              <a:t>+ " </a:t>
            </a:r>
            <a:r>
              <a:rPr lang="en-US" sz="1300" dirty="0" smtClean="0">
                <a:latin typeface="Courier New" panose="02070309020205020404" pitchFamily="49" charset="0"/>
              </a:rPr>
              <a:t>"    </a:t>
            </a:r>
            <a:r>
              <a:rPr lang="en-US" sz="1300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sz="13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</a:t>
            </a:r>
            <a:r>
              <a:rPr lang="en-US" sz="1300" b="1" dirty="0">
                <a:solidFill>
                  <a:srgbClr val="008080"/>
                </a:solidFill>
                <a:latin typeface="Courier New" panose="02070309020205020404" pitchFamily="49" charset="0"/>
              </a:rPr>
              <a:t>the rest of the </a:t>
            </a:r>
            <a:r>
              <a:rPr lang="en-US" sz="13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line</a:t>
            </a:r>
            <a:endParaRPr lang="en-US" sz="1300" dirty="0">
              <a:latin typeface="Courier New" panose="02070309020205020404" pitchFamily="49" charset="0"/>
            </a:endParaRPr>
          </a:p>
          <a:p>
            <a:pPr lvl="1">
              <a:lnSpc>
                <a:spcPct val="65000"/>
              </a:lnSpc>
              <a:buFont typeface="Wingdings 2" panose="05020102010507070707" pitchFamily="18" charset="2"/>
              <a:buNone/>
            </a:pPr>
            <a:r>
              <a:rPr lang="en-US" sz="1300" dirty="0" smtClean="0">
                <a:latin typeface="Courier New" panose="02070309020205020404" pitchFamily="49" charset="0"/>
              </a:rPr>
              <a:t>    print(rank </a:t>
            </a:r>
            <a:r>
              <a:rPr lang="en-US" sz="1300" dirty="0">
                <a:latin typeface="Courier New" panose="02070309020205020404" pitchFamily="49" charset="0"/>
              </a:rPr>
              <a:t>+ "\t" + votes + "\t" + rating + "\t" + title</a:t>
            </a:r>
            <a:r>
              <a:rPr lang="en-US" sz="1300" dirty="0" smtClean="0">
                <a:latin typeface="Courier New" panose="02070309020205020404" pitchFamily="49" charset="0"/>
              </a:rPr>
              <a:t>)</a:t>
            </a:r>
            <a:endParaRPr lang="en-US" sz="1300" dirty="0">
              <a:latin typeface="Courier New" panose="02070309020205020404" pitchFamily="49" charset="0"/>
            </a:endParaRPr>
          </a:p>
          <a:p>
            <a:pPr lvl="1">
              <a:lnSpc>
                <a:spcPct val="65000"/>
              </a:lnSpc>
              <a:buFont typeface="Wingdings 2" panose="05020102010507070707" pitchFamily="18" charset="2"/>
              <a:buNone/>
            </a:pPr>
            <a:endParaRPr lang="en-US" sz="1300" dirty="0"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492294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Better IMDb answer 1</a:t>
            </a:r>
          </a:p>
        </p:txBody>
      </p:sp>
      <p:sp>
        <p:nvSpPr>
          <p:cNvPr id="11267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300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sz="13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</a:t>
            </a:r>
            <a:r>
              <a:rPr lang="en-US" sz="1300" b="1" dirty="0">
                <a:solidFill>
                  <a:srgbClr val="008080"/>
                </a:solidFill>
                <a:latin typeface="Courier New" panose="02070309020205020404" pitchFamily="49" charset="0"/>
              </a:rPr>
              <a:t>Displays IMDB's Top 250 movies that match a search string.</a:t>
            </a: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endParaRPr lang="en-US" sz="800" b="1" dirty="0">
              <a:solidFill>
                <a:srgbClr val="008080"/>
              </a:solidFill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300" dirty="0" err="1" smtClean="0">
                <a:latin typeface="Courier New" panose="02070309020205020404" pitchFamily="49" charset="0"/>
              </a:rPr>
              <a:t>def</a:t>
            </a:r>
            <a:r>
              <a:rPr lang="en-US" sz="1300" dirty="0" smtClean="0">
                <a:latin typeface="Courier New" panose="02070309020205020404" pitchFamily="49" charset="0"/>
              </a:rPr>
              <a:t> main():</a:t>
            </a:r>
            <a:endParaRPr lang="en-US" sz="1300" dirty="0"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300" dirty="0">
                <a:latin typeface="Courier New" panose="02070309020205020404" pitchFamily="49" charset="0"/>
              </a:rPr>
              <a:t> </a:t>
            </a:r>
            <a:r>
              <a:rPr lang="en-US" sz="1300" dirty="0" smtClean="0">
                <a:latin typeface="Courier New" panose="02070309020205020404" pitchFamily="49" charset="0"/>
              </a:rPr>
              <a:t>   </a:t>
            </a:r>
            <a:r>
              <a:rPr lang="en-US" sz="1300" dirty="0" err="1" smtClean="0">
                <a:latin typeface="Courier New" panose="02070309020205020404" pitchFamily="49" charset="0"/>
              </a:rPr>
              <a:t>search_word</a:t>
            </a:r>
            <a:r>
              <a:rPr lang="en-US" sz="1300" dirty="0" smtClean="0">
                <a:latin typeface="Courier New" panose="02070309020205020404" pitchFamily="49" charset="0"/>
              </a:rPr>
              <a:t> </a:t>
            </a:r>
            <a:r>
              <a:rPr lang="en-US" sz="1300" dirty="0">
                <a:latin typeface="Courier New" panose="02070309020205020404" pitchFamily="49" charset="0"/>
              </a:rPr>
              <a:t>= </a:t>
            </a:r>
            <a:r>
              <a:rPr lang="en-US" sz="1300" dirty="0" err="1">
                <a:latin typeface="Courier New" panose="02070309020205020404" pitchFamily="49" charset="0"/>
              </a:rPr>
              <a:t>get_word</a:t>
            </a:r>
            <a:r>
              <a:rPr lang="en-US" sz="1300" dirty="0">
                <a:latin typeface="Courier New" panose="02070309020205020404" pitchFamily="49" charset="0"/>
              </a:rPr>
              <a:t>()</a:t>
            </a: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300" dirty="0">
                <a:latin typeface="Courier New" panose="02070309020205020404" pitchFamily="49" charset="0"/>
              </a:rPr>
              <a:t>    file = open("imdb.txt")</a:t>
            </a: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300" dirty="0">
                <a:latin typeface="Courier New" panose="02070309020205020404" pitchFamily="49" charset="0"/>
              </a:rPr>
              <a:t>    line = search(file, </a:t>
            </a:r>
            <a:r>
              <a:rPr lang="en-US" sz="1300" dirty="0" err="1">
                <a:latin typeface="Courier New" panose="02070309020205020404" pitchFamily="49" charset="0"/>
              </a:rPr>
              <a:t>search_word</a:t>
            </a:r>
            <a:r>
              <a:rPr lang="en-US" sz="1300" dirty="0">
                <a:latin typeface="Courier New" panose="02070309020205020404" pitchFamily="49" charset="0"/>
              </a:rPr>
              <a:t>)</a:t>
            </a: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endParaRPr lang="en-US" sz="1300" dirty="0"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300" dirty="0">
                <a:latin typeface="Courier New" panose="02070309020205020404" pitchFamily="49" charset="0"/>
              </a:rPr>
              <a:t>    if (</a:t>
            </a:r>
            <a:r>
              <a:rPr lang="en-US" sz="1300" dirty="0" err="1">
                <a:latin typeface="Courier New" panose="02070309020205020404" pitchFamily="49" charset="0"/>
              </a:rPr>
              <a:t>len</a:t>
            </a:r>
            <a:r>
              <a:rPr lang="en-US" sz="1300" dirty="0">
                <a:latin typeface="Courier New" panose="02070309020205020404" pitchFamily="49" charset="0"/>
              </a:rPr>
              <a:t>(line) &gt; 0):</a:t>
            </a: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300" dirty="0">
                <a:latin typeface="Courier New" panose="02070309020205020404" pitchFamily="49" charset="0"/>
              </a:rPr>
              <a:t>        print("Rank\</a:t>
            </a:r>
            <a:r>
              <a:rPr lang="en-US" sz="1300" dirty="0" err="1">
                <a:latin typeface="Courier New" panose="02070309020205020404" pitchFamily="49" charset="0"/>
              </a:rPr>
              <a:t>tVotes</a:t>
            </a:r>
            <a:r>
              <a:rPr lang="en-US" sz="1300" dirty="0">
                <a:latin typeface="Courier New" panose="02070309020205020404" pitchFamily="49" charset="0"/>
              </a:rPr>
              <a:t>\</a:t>
            </a:r>
            <a:r>
              <a:rPr lang="en-US" sz="1300" dirty="0" err="1">
                <a:latin typeface="Courier New" panose="02070309020205020404" pitchFamily="49" charset="0"/>
              </a:rPr>
              <a:t>tRating</a:t>
            </a:r>
            <a:r>
              <a:rPr lang="en-US" sz="1300" dirty="0">
                <a:latin typeface="Courier New" panose="02070309020205020404" pitchFamily="49" charset="0"/>
              </a:rPr>
              <a:t>\</a:t>
            </a:r>
            <a:r>
              <a:rPr lang="en-US" sz="1300" dirty="0" err="1">
                <a:latin typeface="Courier New" panose="02070309020205020404" pitchFamily="49" charset="0"/>
              </a:rPr>
              <a:t>tTitle</a:t>
            </a:r>
            <a:r>
              <a:rPr lang="en-US" sz="1300" dirty="0">
                <a:latin typeface="Courier New" panose="02070309020205020404" pitchFamily="49" charset="0"/>
              </a:rPr>
              <a:t>")</a:t>
            </a: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300" dirty="0">
                <a:latin typeface="Courier New" panose="02070309020205020404" pitchFamily="49" charset="0"/>
              </a:rPr>
              <a:t>        matches = 0</a:t>
            </a: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300" dirty="0">
                <a:latin typeface="Courier New" panose="02070309020205020404" pitchFamily="49" charset="0"/>
              </a:rPr>
              <a:t>        while (</a:t>
            </a:r>
            <a:r>
              <a:rPr lang="en-US" sz="1300" dirty="0" err="1">
                <a:latin typeface="Courier New" panose="02070309020205020404" pitchFamily="49" charset="0"/>
              </a:rPr>
              <a:t>len</a:t>
            </a:r>
            <a:r>
              <a:rPr lang="en-US" sz="1300" dirty="0">
                <a:latin typeface="Courier New" panose="02070309020205020404" pitchFamily="49" charset="0"/>
              </a:rPr>
              <a:t>(line) &gt; 0):</a:t>
            </a: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300" dirty="0">
                <a:latin typeface="Courier New" panose="02070309020205020404" pitchFamily="49" charset="0"/>
              </a:rPr>
              <a:t>            display(line)</a:t>
            </a: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300" dirty="0">
                <a:latin typeface="Courier New" panose="02070309020205020404" pitchFamily="49" charset="0"/>
              </a:rPr>
              <a:t>            line = search(file, </a:t>
            </a:r>
            <a:r>
              <a:rPr lang="en-US" sz="1300" dirty="0" err="1">
                <a:latin typeface="Courier New" panose="02070309020205020404" pitchFamily="49" charset="0"/>
              </a:rPr>
              <a:t>search_word</a:t>
            </a:r>
            <a:r>
              <a:rPr lang="en-US" sz="1300" dirty="0">
                <a:latin typeface="Courier New" panose="02070309020205020404" pitchFamily="49" charset="0"/>
              </a:rPr>
              <a:t>)</a:t>
            </a: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300" dirty="0">
                <a:latin typeface="Courier New" panose="02070309020205020404" pitchFamily="49" charset="0"/>
              </a:rPr>
              <a:t>            matches += 1</a:t>
            </a: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300" dirty="0">
                <a:latin typeface="Courier New" panose="02070309020205020404" pitchFamily="49" charset="0"/>
              </a:rPr>
              <a:t>        print(</a:t>
            </a:r>
            <a:r>
              <a:rPr lang="en-US" sz="1300" dirty="0" err="1">
                <a:latin typeface="Courier New" panose="02070309020205020404" pitchFamily="49" charset="0"/>
              </a:rPr>
              <a:t>str</a:t>
            </a:r>
            <a:r>
              <a:rPr lang="en-US" sz="1300" dirty="0">
                <a:latin typeface="Courier New" panose="02070309020205020404" pitchFamily="49" charset="0"/>
              </a:rPr>
              <a:t>(matches) + " matches</a:t>
            </a:r>
            <a:r>
              <a:rPr lang="en-US" sz="1300" dirty="0" smtClean="0">
                <a:latin typeface="Courier New" panose="02070309020205020404" pitchFamily="49" charset="0"/>
              </a:rPr>
              <a:t>.")</a:t>
            </a: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300" dirty="0" smtClean="0">
                <a:latin typeface="Courier New" panose="02070309020205020404" pitchFamily="49" charset="0"/>
              </a:rPr>
              <a:t>    </a:t>
            </a:r>
            <a:endParaRPr lang="en-US" sz="800" dirty="0"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3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# </a:t>
            </a:r>
            <a:r>
              <a:rPr lang="en-US" sz="1300" b="1" dirty="0">
                <a:solidFill>
                  <a:srgbClr val="008080"/>
                </a:solidFill>
                <a:latin typeface="Courier New" panose="02070309020205020404" pitchFamily="49" charset="0"/>
              </a:rPr>
              <a:t>Asks the user for their search word and returns it.</a:t>
            </a: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300" dirty="0" err="1" smtClean="0">
                <a:latin typeface="Courier New" panose="02070309020205020404" pitchFamily="49" charset="0"/>
              </a:rPr>
              <a:t>def</a:t>
            </a:r>
            <a:r>
              <a:rPr lang="en-US" sz="1300" dirty="0" smtClean="0">
                <a:latin typeface="Courier New" panose="02070309020205020404" pitchFamily="49" charset="0"/>
              </a:rPr>
              <a:t> </a:t>
            </a:r>
            <a:r>
              <a:rPr lang="en-US" sz="1300" dirty="0" err="1" smtClean="0">
                <a:latin typeface="Courier New" panose="02070309020205020404" pitchFamily="49" charset="0"/>
              </a:rPr>
              <a:t>get_word</a:t>
            </a:r>
            <a:r>
              <a:rPr lang="en-US" sz="1300" dirty="0" smtClean="0">
                <a:latin typeface="Courier New" panose="02070309020205020404" pitchFamily="49" charset="0"/>
              </a:rPr>
              <a:t>():</a:t>
            </a:r>
            <a:endParaRPr lang="en-US" sz="1300" dirty="0"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300" dirty="0">
                <a:latin typeface="Courier New" panose="02070309020205020404" pitchFamily="49" charset="0"/>
              </a:rPr>
              <a:t> </a:t>
            </a:r>
            <a:r>
              <a:rPr lang="en-US" sz="1300" dirty="0" smtClean="0">
                <a:latin typeface="Courier New" panose="02070309020205020404" pitchFamily="49" charset="0"/>
              </a:rPr>
              <a:t>   </a:t>
            </a:r>
            <a:r>
              <a:rPr lang="en-US" sz="1300" dirty="0" err="1" smtClean="0">
                <a:latin typeface="Courier New" panose="02070309020205020404" pitchFamily="49" charset="0"/>
              </a:rPr>
              <a:t>search_word</a:t>
            </a:r>
            <a:r>
              <a:rPr lang="en-US" sz="1300" dirty="0" smtClean="0">
                <a:latin typeface="Courier New" panose="02070309020205020404" pitchFamily="49" charset="0"/>
              </a:rPr>
              <a:t> </a:t>
            </a:r>
            <a:r>
              <a:rPr lang="en-US" sz="1300" dirty="0">
                <a:latin typeface="Courier New" panose="02070309020205020404" pitchFamily="49" charset="0"/>
              </a:rPr>
              <a:t>= input("Search word: ")</a:t>
            </a: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300" dirty="0">
                <a:latin typeface="Courier New" panose="02070309020205020404" pitchFamily="49" charset="0"/>
              </a:rPr>
              <a:t>    </a:t>
            </a:r>
            <a:r>
              <a:rPr lang="en-US" sz="1300" dirty="0" err="1">
                <a:latin typeface="Courier New" panose="02070309020205020404" pitchFamily="49" charset="0"/>
              </a:rPr>
              <a:t>search_word</a:t>
            </a:r>
            <a:r>
              <a:rPr lang="en-US" sz="1300" dirty="0">
                <a:latin typeface="Courier New" panose="02070309020205020404" pitchFamily="49" charset="0"/>
              </a:rPr>
              <a:t> = </a:t>
            </a:r>
            <a:r>
              <a:rPr lang="en-US" sz="1300" dirty="0" err="1">
                <a:latin typeface="Courier New" panose="02070309020205020404" pitchFamily="49" charset="0"/>
              </a:rPr>
              <a:t>search_word.lower</a:t>
            </a:r>
            <a:r>
              <a:rPr lang="en-US" sz="1300" dirty="0">
                <a:latin typeface="Courier New" panose="02070309020205020404" pitchFamily="49" charset="0"/>
              </a:rPr>
              <a:t>()</a:t>
            </a: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300" dirty="0">
                <a:latin typeface="Courier New" panose="02070309020205020404" pitchFamily="49" charset="0"/>
              </a:rPr>
              <a:t>    print()</a:t>
            </a: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300" dirty="0">
                <a:latin typeface="Courier New" panose="02070309020205020404" pitchFamily="49" charset="0"/>
              </a:rPr>
              <a:t>    return </a:t>
            </a:r>
            <a:r>
              <a:rPr lang="en-US" sz="1300" dirty="0" err="1">
                <a:latin typeface="Courier New" panose="02070309020205020404" pitchFamily="49" charset="0"/>
              </a:rPr>
              <a:t>search_word</a:t>
            </a:r>
            <a:endParaRPr lang="en-US" sz="1300" dirty="0"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300" dirty="0" smtClean="0">
                <a:latin typeface="Courier New" panose="02070309020205020404" pitchFamily="49" charset="0"/>
              </a:rPr>
              <a:t>...</a:t>
            </a:r>
            <a:endParaRPr lang="en-US" sz="1300" dirty="0"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474255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Better IMDb answer 2</a:t>
            </a:r>
          </a:p>
        </p:txBody>
      </p:sp>
      <p:sp>
        <p:nvSpPr>
          <p:cNvPr id="12291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300" dirty="0">
                <a:latin typeface="Courier New" panose="02070309020205020404" pitchFamily="49" charset="0"/>
              </a:rPr>
              <a:t>    ...</a:t>
            </a: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endParaRPr lang="en-US" sz="1300" dirty="0"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3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# </a:t>
            </a:r>
            <a:r>
              <a:rPr lang="en-US" sz="1300" b="1" dirty="0">
                <a:solidFill>
                  <a:srgbClr val="008080"/>
                </a:solidFill>
                <a:latin typeface="Courier New" panose="02070309020205020404" pitchFamily="49" charset="0"/>
              </a:rPr>
              <a:t>Breaks apart each line, looking for lines that match the search word.</a:t>
            </a: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300" dirty="0" err="1" smtClean="0">
                <a:latin typeface="Courier New" panose="02070309020205020404" pitchFamily="49" charset="0"/>
              </a:rPr>
              <a:t>def</a:t>
            </a:r>
            <a:r>
              <a:rPr lang="en-US" sz="1300" dirty="0" smtClean="0">
                <a:latin typeface="Courier New" panose="02070309020205020404" pitchFamily="49" charset="0"/>
              </a:rPr>
              <a:t> search(file, </a:t>
            </a:r>
            <a:r>
              <a:rPr lang="en-US" sz="1300" dirty="0" err="1" smtClean="0">
                <a:latin typeface="Courier New" panose="02070309020205020404" pitchFamily="49" charset="0"/>
              </a:rPr>
              <a:t>search_word</a:t>
            </a:r>
            <a:r>
              <a:rPr lang="en-US" sz="1300" dirty="0" smtClean="0">
                <a:latin typeface="Courier New" panose="02070309020205020404" pitchFamily="49" charset="0"/>
              </a:rPr>
              <a:t>):</a:t>
            </a: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300" dirty="0" smtClean="0">
                <a:latin typeface="Courier New" panose="02070309020205020404" pitchFamily="49" charset="0"/>
              </a:rPr>
              <a:t>    for line in file:</a:t>
            </a: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300" dirty="0" smtClean="0">
                <a:latin typeface="Courier New" panose="02070309020205020404" pitchFamily="49" charset="0"/>
              </a:rPr>
              <a:t>        </a:t>
            </a:r>
            <a:r>
              <a:rPr lang="en-US" sz="1300" dirty="0" err="1" smtClean="0">
                <a:latin typeface="Courier New" panose="02070309020205020404" pitchFamily="49" charset="0"/>
              </a:rPr>
              <a:t>line_lower</a:t>
            </a:r>
            <a:r>
              <a:rPr lang="en-US" sz="1300" dirty="0" smtClean="0">
                <a:latin typeface="Courier New" panose="02070309020205020404" pitchFamily="49" charset="0"/>
              </a:rPr>
              <a:t> </a:t>
            </a:r>
            <a:r>
              <a:rPr lang="en-US" sz="1300" dirty="0">
                <a:latin typeface="Courier New" panose="02070309020205020404" pitchFamily="49" charset="0"/>
              </a:rPr>
              <a:t>= </a:t>
            </a:r>
            <a:r>
              <a:rPr lang="en-US" sz="1300" dirty="0" err="1" smtClean="0">
                <a:latin typeface="Courier New" panose="02070309020205020404" pitchFamily="49" charset="0"/>
              </a:rPr>
              <a:t>line.lower</a:t>
            </a:r>
            <a:r>
              <a:rPr lang="en-US" sz="1300" dirty="0" smtClean="0">
                <a:latin typeface="Courier New" panose="02070309020205020404" pitchFamily="49" charset="0"/>
              </a:rPr>
              <a:t>()</a:t>
            </a:r>
            <a:r>
              <a:rPr lang="en-US" sz="1300" b="1" dirty="0" smtClean="0">
                <a:latin typeface="Courier New" panose="02070309020205020404" pitchFamily="49" charset="0"/>
              </a:rPr>
              <a:t>     </a:t>
            </a:r>
            <a:r>
              <a:rPr lang="en-US" sz="1300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sz="13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</a:t>
            </a:r>
            <a:r>
              <a:rPr lang="en-US" sz="1300" b="1" dirty="0">
                <a:solidFill>
                  <a:srgbClr val="008080"/>
                </a:solidFill>
                <a:latin typeface="Courier New" panose="02070309020205020404" pitchFamily="49" charset="0"/>
              </a:rPr>
              <a:t>case-insensitive match</a:t>
            </a: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300" dirty="0" smtClean="0">
                <a:latin typeface="Courier New" panose="02070309020205020404" pitchFamily="49" charset="0"/>
              </a:rPr>
              <a:t>        </a:t>
            </a:r>
            <a:r>
              <a:rPr lang="en-US" sz="1300" dirty="0">
                <a:latin typeface="Courier New" panose="02070309020205020404" pitchFamily="49" charset="0"/>
              </a:rPr>
              <a:t>if </a:t>
            </a:r>
            <a:r>
              <a:rPr lang="en-US" sz="1300" dirty="0" smtClean="0">
                <a:latin typeface="Courier New" panose="02070309020205020404" pitchFamily="49" charset="0"/>
              </a:rPr>
              <a:t>(</a:t>
            </a:r>
            <a:r>
              <a:rPr lang="en-US" sz="1300" dirty="0" err="1" smtClean="0">
                <a:latin typeface="Courier New" panose="02070309020205020404" pitchFamily="49" charset="0"/>
              </a:rPr>
              <a:t>search_word</a:t>
            </a:r>
            <a:r>
              <a:rPr lang="en-US" sz="1300" dirty="0" smtClean="0">
                <a:latin typeface="Courier New" panose="02070309020205020404" pitchFamily="49" charset="0"/>
              </a:rPr>
              <a:t> in line):</a:t>
            </a:r>
            <a:endParaRPr lang="en-US" sz="1300" dirty="0"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300" dirty="0" smtClean="0">
                <a:latin typeface="Courier New" panose="02070309020205020404" pitchFamily="49" charset="0"/>
              </a:rPr>
              <a:t>            </a:t>
            </a:r>
            <a:r>
              <a:rPr lang="en-US" sz="1300" dirty="0">
                <a:latin typeface="Courier New" panose="02070309020205020404" pitchFamily="49" charset="0"/>
              </a:rPr>
              <a:t>return </a:t>
            </a:r>
            <a:r>
              <a:rPr lang="en-US" sz="1300" dirty="0" smtClean="0">
                <a:latin typeface="Courier New" panose="02070309020205020404" pitchFamily="49" charset="0"/>
              </a:rPr>
              <a:t>line</a:t>
            </a:r>
            <a:endParaRPr lang="en-US" sz="1300" dirty="0"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300" dirty="0" smtClean="0">
                <a:latin typeface="Courier New" panose="02070309020205020404" pitchFamily="49" charset="0"/>
              </a:rPr>
              <a:t>    </a:t>
            </a:r>
            <a:r>
              <a:rPr lang="en-US" sz="1300" dirty="0">
                <a:latin typeface="Courier New" panose="02070309020205020404" pitchFamily="49" charset="0"/>
              </a:rPr>
              <a:t>return </a:t>
            </a:r>
            <a:r>
              <a:rPr lang="en-US" sz="1300" dirty="0" smtClean="0">
                <a:latin typeface="Courier New" panose="02070309020205020404" pitchFamily="49" charset="0"/>
              </a:rPr>
              <a:t>""   </a:t>
            </a:r>
            <a:r>
              <a:rPr lang="en-US" sz="1300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sz="13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</a:t>
            </a:r>
            <a:r>
              <a:rPr lang="en-US" sz="1300" b="1" dirty="0">
                <a:solidFill>
                  <a:srgbClr val="008080"/>
                </a:solidFill>
                <a:latin typeface="Courier New" panose="02070309020205020404" pitchFamily="49" charset="0"/>
              </a:rPr>
              <a:t>not found</a:t>
            </a: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300" dirty="0" smtClean="0">
                <a:latin typeface="Courier New" panose="02070309020205020404" pitchFamily="49" charset="0"/>
              </a:rPr>
              <a:t>    </a:t>
            </a:r>
            <a:endParaRPr lang="en-US" sz="1300" dirty="0"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3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# displays </a:t>
            </a:r>
            <a:r>
              <a:rPr lang="en-US" sz="1300" b="1" dirty="0">
                <a:solidFill>
                  <a:srgbClr val="008080"/>
                </a:solidFill>
                <a:latin typeface="Courier New" panose="02070309020205020404" pitchFamily="49" charset="0"/>
              </a:rPr>
              <a:t>the line in the proper format on the screen.</a:t>
            </a: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300" dirty="0" err="1" smtClean="0">
                <a:latin typeface="Courier New" panose="02070309020205020404" pitchFamily="49" charset="0"/>
              </a:rPr>
              <a:t>def</a:t>
            </a:r>
            <a:r>
              <a:rPr lang="en-US" sz="1300" dirty="0" smtClean="0">
                <a:latin typeface="Courier New" panose="02070309020205020404" pitchFamily="49" charset="0"/>
              </a:rPr>
              <a:t> display(line):</a:t>
            </a:r>
            <a:endParaRPr lang="en-US" sz="1300" dirty="0"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300" dirty="0" smtClean="0">
                <a:latin typeface="Courier New" panose="02070309020205020404" pitchFamily="49" charset="0"/>
              </a:rPr>
              <a:t>    parts = </a:t>
            </a:r>
            <a:r>
              <a:rPr lang="en-US" sz="1300" dirty="0" err="1" smtClean="0">
                <a:latin typeface="Courier New" panose="02070309020205020404" pitchFamily="49" charset="0"/>
              </a:rPr>
              <a:t>line.split</a:t>
            </a:r>
            <a:r>
              <a:rPr lang="en-US" sz="1300" dirty="0" smtClean="0">
                <a:latin typeface="Courier New" panose="02070309020205020404" pitchFamily="49" charset="0"/>
              </a:rPr>
              <a:t>()</a:t>
            </a:r>
            <a:endParaRPr lang="en-US" sz="1300" dirty="0"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300" dirty="0" smtClean="0">
                <a:latin typeface="Courier New" panose="02070309020205020404" pitchFamily="49" charset="0"/>
              </a:rPr>
              <a:t>    rank </a:t>
            </a:r>
            <a:r>
              <a:rPr lang="en-US" sz="1300" dirty="0">
                <a:latin typeface="Courier New" panose="02070309020205020404" pitchFamily="49" charset="0"/>
              </a:rPr>
              <a:t>= </a:t>
            </a:r>
            <a:r>
              <a:rPr lang="en-US" sz="1300" dirty="0" smtClean="0">
                <a:latin typeface="Courier New" panose="02070309020205020404" pitchFamily="49" charset="0"/>
              </a:rPr>
              <a:t>parts[0]</a:t>
            </a:r>
            <a:endParaRPr lang="en-US" sz="1300" dirty="0"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300" dirty="0" smtClean="0">
                <a:latin typeface="Courier New" panose="02070309020205020404" pitchFamily="49" charset="0"/>
              </a:rPr>
              <a:t>    rating </a:t>
            </a:r>
            <a:r>
              <a:rPr lang="en-US" sz="1300" dirty="0">
                <a:latin typeface="Courier New" panose="02070309020205020404" pitchFamily="49" charset="0"/>
              </a:rPr>
              <a:t>= </a:t>
            </a:r>
            <a:r>
              <a:rPr lang="en-US" sz="1300" dirty="0" smtClean="0">
                <a:latin typeface="Courier New" panose="02070309020205020404" pitchFamily="49" charset="0"/>
              </a:rPr>
              <a:t>parts[1]</a:t>
            </a:r>
            <a:endParaRPr lang="en-US" sz="1300" dirty="0"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300" dirty="0" smtClean="0">
                <a:latin typeface="Courier New" panose="02070309020205020404" pitchFamily="49" charset="0"/>
              </a:rPr>
              <a:t>    votes </a:t>
            </a:r>
            <a:r>
              <a:rPr lang="en-US" sz="1300" dirty="0">
                <a:latin typeface="Courier New" panose="02070309020205020404" pitchFamily="49" charset="0"/>
              </a:rPr>
              <a:t>= </a:t>
            </a:r>
            <a:r>
              <a:rPr lang="en-US" sz="1300" dirty="0" smtClean="0">
                <a:latin typeface="Courier New" panose="02070309020205020404" pitchFamily="49" charset="0"/>
              </a:rPr>
              <a:t>parts[2]</a:t>
            </a:r>
            <a:endParaRPr lang="en-US" sz="1300" dirty="0"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300" dirty="0" smtClean="0">
                <a:latin typeface="Courier New" panose="02070309020205020404" pitchFamily="49" charset="0"/>
              </a:rPr>
              <a:t>    title </a:t>
            </a:r>
            <a:r>
              <a:rPr lang="en-US" sz="1300" dirty="0">
                <a:latin typeface="Courier New" panose="02070309020205020404" pitchFamily="49" charset="0"/>
              </a:rPr>
              <a:t>= </a:t>
            </a:r>
            <a:r>
              <a:rPr lang="en-US" sz="1300" dirty="0" smtClean="0">
                <a:latin typeface="Courier New" panose="02070309020205020404" pitchFamily="49" charset="0"/>
              </a:rPr>
              <a:t>""</a:t>
            </a:r>
            <a:endParaRPr lang="en-US" sz="1300" dirty="0"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300" dirty="0" smtClean="0">
                <a:latin typeface="Courier New" panose="02070309020205020404" pitchFamily="49" charset="0"/>
              </a:rPr>
              <a:t>    for </a:t>
            </a:r>
            <a:r>
              <a:rPr lang="en-US" sz="1300" dirty="0" err="1" smtClean="0">
                <a:latin typeface="Courier New" panose="02070309020205020404" pitchFamily="49" charset="0"/>
              </a:rPr>
              <a:t>i</a:t>
            </a:r>
            <a:r>
              <a:rPr lang="en-US" sz="1300" dirty="0" smtClean="0">
                <a:latin typeface="Courier New" panose="02070309020205020404" pitchFamily="49" charset="0"/>
              </a:rPr>
              <a:t> in range(3, </a:t>
            </a:r>
            <a:r>
              <a:rPr lang="en-US" sz="1300" dirty="0" err="1" smtClean="0">
                <a:latin typeface="Courier New" panose="02070309020205020404" pitchFamily="49" charset="0"/>
              </a:rPr>
              <a:t>len</a:t>
            </a:r>
            <a:r>
              <a:rPr lang="en-US" sz="1300" dirty="0" smtClean="0">
                <a:latin typeface="Courier New" panose="02070309020205020404" pitchFamily="49" charset="0"/>
              </a:rPr>
              <a:t>(parts)):</a:t>
            </a:r>
            <a:endParaRPr lang="en-US" sz="1300" dirty="0"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300" dirty="0" smtClean="0">
                <a:latin typeface="Courier New" panose="02070309020205020404" pitchFamily="49" charset="0"/>
              </a:rPr>
              <a:t>        </a:t>
            </a:r>
            <a:r>
              <a:rPr lang="en-US" sz="1300" dirty="0">
                <a:latin typeface="Courier New" panose="02070309020205020404" pitchFamily="49" charset="0"/>
              </a:rPr>
              <a:t>title += </a:t>
            </a:r>
            <a:r>
              <a:rPr lang="en-US" sz="1300" dirty="0" smtClean="0">
                <a:latin typeface="Courier New" panose="02070309020205020404" pitchFamily="49" charset="0"/>
              </a:rPr>
              <a:t>parts[</a:t>
            </a:r>
            <a:r>
              <a:rPr lang="en-US" sz="1300" dirty="0" err="1" smtClean="0">
                <a:latin typeface="Courier New" panose="02070309020205020404" pitchFamily="49" charset="0"/>
              </a:rPr>
              <a:t>i</a:t>
            </a:r>
            <a:r>
              <a:rPr lang="en-US" sz="1300" dirty="0" smtClean="0">
                <a:latin typeface="Courier New" panose="02070309020205020404" pitchFamily="49" charset="0"/>
              </a:rPr>
              <a:t>] + </a:t>
            </a:r>
            <a:r>
              <a:rPr lang="en-US" sz="1300" dirty="0">
                <a:latin typeface="Courier New" panose="02070309020205020404" pitchFamily="49" charset="0"/>
              </a:rPr>
              <a:t>" </a:t>
            </a:r>
            <a:r>
              <a:rPr lang="en-US" sz="1300" dirty="0" smtClean="0">
                <a:latin typeface="Courier New" panose="02070309020205020404" pitchFamily="49" charset="0"/>
              </a:rPr>
              <a:t>"    #</a:t>
            </a:r>
            <a:r>
              <a:rPr lang="en-US" sz="13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</a:t>
            </a:r>
            <a:r>
              <a:rPr lang="en-US" sz="1300" b="1" dirty="0">
                <a:solidFill>
                  <a:srgbClr val="008080"/>
                </a:solidFill>
                <a:latin typeface="Courier New" panose="02070309020205020404" pitchFamily="49" charset="0"/>
              </a:rPr>
              <a:t>the rest of the line</a:t>
            </a: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300" dirty="0" smtClean="0">
                <a:latin typeface="Courier New" panose="02070309020205020404" pitchFamily="49" charset="0"/>
              </a:rPr>
              <a:t>    print(rank </a:t>
            </a:r>
            <a:r>
              <a:rPr lang="en-US" sz="1300" dirty="0">
                <a:latin typeface="Courier New" panose="02070309020205020404" pitchFamily="49" charset="0"/>
              </a:rPr>
              <a:t>+ "\t" + votes + "\t" + rating + "\t" + </a:t>
            </a:r>
            <a:r>
              <a:rPr lang="en-US" sz="1300" dirty="0" smtClean="0">
                <a:latin typeface="Courier New" panose="02070309020205020404" pitchFamily="49" charset="0"/>
              </a:rPr>
              <a:t>title)</a:t>
            </a:r>
            <a:endParaRPr lang="en-US" sz="1300" dirty="0"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900443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Output to files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4294967295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110000"/>
              </a:lnSpc>
            </a:pPr>
            <a:r>
              <a:rPr lang="en-US" dirty="0" smtClean="0"/>
              <a:t>Open a file in write or append mode</a:t>
            </a:r>
          </a:p>
          <a:p>
            <a:pPr lvl="1">
              <a:lnSpc>
                <a:spcPct val="110000"/>
              </a:lnSpc>
            </a:pPr>
            <a:r>
              <a:rPr lang="en-US" dirty="0" smtClean="0"/>
              <a:t>'w' - write mode – replaces everything in the file</a:t>
            </a:r>
          </a:p>
          <a:p>
            <a:pPr lvl="1">
              <a:lnSpc>
                <a:spcPct val="110000"/>
              </a:lnSpc>
            </a:pPr>
            <a:r>
              <a:rPr lang="en-US" dirty="0" smtClean="0"/>
              <a:t>'a' – append mode – adds to the bottom of the file preserving what is already in it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z="2200" b="1" dirty="0" smtClean="0"/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2200" b="1" dirty="0" smtClean="0"/>
              <a:t>name</a:t>
            </a:r>
            <a:r>
              <a:rPr lang="en-US" sz="2200" dirty="0" smtClean="0">
                <a:latin typeface="Courier New" panose="02070309020205020404" pitchFamily="49" charset="0"/>
              </a:rPr>
              <a:t> </a:t>
            </a:r>
            <a:r>
              <a:rPr lang="en-US" sz="2200" dirty="0">
                <a:latin typeface="Courier New" panose="02070309020205020404" pitchFamily="49" charset="0"/>
              </a:rPr>
              <a:t>= open("</a:t>
            </a:r>
            <a:r>
              <a:rPr lang="en-US" sz="2200" b="1" dirty="0"/>
              <a:t>filename</a:t>
            </a:r>
            <a:r>
              <a:rPr lang="en-US" sz="2200" dirty="0">
                <a:latin typeface="Courier New" panose="02070309020205020404" pitchFamily="49" charset="0"/>
              </a:rPr>
              <a:t>", </a:t>
            </a:r>
            <a:r>
              <a:rPr lang="en-US" sz="22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"w"</a:t>
            </a:r>
            <a:r>
              <a:rPr lang="en-US" sz="2200" dirty="0">
                <a:latin typeface="Courier New" panose="02070309020205020404" pitchFamily="49" charset="0"/>
              </a:rPr>
              <a:t>)    </a:t>
            </a:r>
            <a:r>
              <a:rPr lang="en-US" sz="2200" b="1" dirty="0">
                <a:solidFill>
                  <a:srgbClr val="008000"/>
                </a:solidFill>
                <a:latin typeface="Courier New" panose="02070309020205020404" pitchFamily="49" charset="0"/>
              </a:rPr>
              <a:t># write</a:t>
            </a:r>
          </a:p>
          <a:p>
            <a:pPr>
              <a:lnSpc>
                <a:spcPct val="70000"/>
              </a:lnSpc>
              <a:buNone/>
              <a:tabLst>
                <a:tab pos="3775075" algn="l"/>
              </a:tabLst>
            </a:pPr>
            <a:r>
              <a:rPr lang="en-US" sz="2200" dirty="0">
                <a:latin typeface="Courier New" panose="02070309020205020404" pitchFamily="49" charset="0"/>
              </a:rPr>
              <a:t>	</a:t>
            </a:r>
            <a:r>
              <a:rPr lang="en-US" sz="2200" dirty="0" smtClean="0">
                <a:latin typeface="Courier New" panose="02070309020205020404" pitchFamily="49" charset="0"/>
              </a:rPr>
              <a:t> </a:t>
            </a:r>
            <a:r>
              <a:rPr lang="en-US" sz="2200" b="1" dirty="0" smtClean="0"/>
              <a:t>name</a:t>
            </a:r>
            <a:r>
              <a:rPr lang="en-US" sz="2200" dirty="0" smtClean="0">
                <a:latin typeface="Courier New" panose="02070309020205020404" pitchFamily="49" charset="0"/>
              </a:rPr>
              <a:t> </a:t>
            </a:r>
            <a:r>
              <a:rPr lang="en-US" sz="2200" dirty="0">
                <a:latin typeface="Courier New" panose="02070309020205020404" pitchFamily="49" charset="0"/>
              </a:rPr>
              <a:t>= open("</a:t>
            </a:r>
            <a:r>
              <a:rPr lang="en-US" sz="2200" b="1" dirty="0"/>
              <a:t>filename</a:t>
            </a:r>
            <a:r>
              <a:rPr lang="en-US" sz="2200" dirty="0">
                <a:latin typeface="Courier New" panose="02070309020205020404" pitchFamily="49" charset="0"/>
              </a:rPr>
              <a:t>", </a:t>
            </a:r>
            <a:r>
              <a:rPr lang="en-US" sz="22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"a"</a:t>
            </a:r>
            <a:r>
              <a:rPr lang="en-US" sz="2200" dirty="0">
                <a:latin typeface="Courier New" panose="02070309020205020404" pitchFamily="49" charset="0"/>
              </a:rPr>
              <a:t>)    </a:t>
            </a:r>
            <a:r>
              <a:rPr lang="en-US" sz="2200" b="1" dirty="0">
                <a:solidFill>
                  <a:srgbClr val="008000"/>
                </a:solidFill>
                <a:latin typeface="Courier New" panose="02070309020205020404" pitchFamily="49" charset="0"/>
              </a:rPr>
              <a:t># </a:t>
            </a:r>
            <a:r>
              <a:rPr lang="en-US" sz="2200" b="1" dirty="0" smtClean="0">
                <a:solidFill>
                  <a:srgbClr val="008000"/>
                </a:solidFill>
                <a:latin typeface="Courier New" panose="02070309020205020404" pitchFamily="49" charset="0"/>
              </a:rPr>
              <a:t>append</a:t>
            </a:r>
          </a:p>
          <a:p>
            <a:pPr>
              <a:lnSpc>
                <a:spcPct val="70000"/>
              </a:lnSpc>
              <a:buNone/>
              <a:tabLst>
                <a:tab pos="3775075" algn="l"/>
              </a:tabLst>
            </a:pPr>
            <a:endParaRPr lang="en-US" sz="2200" dirty="0"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312996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Output to files</a:t>
            </a:r>
            <a:endParaRPr lang="en-US" dirty="0" smtClean="0">
              <a:latin typeface="Courier New" panose="02070309020205020404" pitchFamily="49" charset="0"/>
            </a:endParaRPr>
          </a:p>
        </p:txBody>
      </p:sp>
      <p:sp>
        <p:nvSpPr>
          <p:cNvPr id="27651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None/>
              <a:tabLst>
                <a:tab pos="3775075" algn="l"/>
              </a:tabLst>
            </a:pPr>
            <a:r>
              <a:rPr lang="en-US" sz="2200" dirty="0">
                <a:latin typeface="Courier New" panose="02070309020205020404" pitchFamily="49" charset="0"/>
              </a:rPr>
              <a:t>	</a:t>
            </a:r>
            <a:r>
              <a:rPr lang="en-US" sz="2200" b="1" dirty="0" err="1"/>
              <a:t>name</a:t>
            </a:r>
            <a:r>
              <a:rPr lang="en-US" sz="2200" dirty="0" err="1">
                <a:latin typeface="Courier New" panose="02070309020205020404" pitchFamily="49" charset="0"/>
              </a:rPr>
              <a:t>.write</a:t>
            </a:r>
            <a:r>
              <a:rPr lang="en-US" sz="2200" dirty="0">
                <a:latin typeface="Courier New" panose="02070309020205020404" pitchFamily="49" charset="0"/>
              </a:rPr>
              <a:t>(</a:t>
            </a:r>
            <a:r>
              <a:rPr lang="en-US" sz="2200" b="1" dirty="0" err="1">
                <a:latin typeface="Verdana" panose="020B0604030504040204" pitchFamily="34" charset="0"/>
              </a:rPr>
              <a:t>str</a:t>
            </a:r>
            <a:r>
              <a:rPr lang="en-US" sz="2200" dirty="0">
                <a:latin typeface="Courier New" panose="02070309020205020404" pitchFamily="49" charset="0"/>
              </a:rPr>
              <a:t>)	- </a:t>
            </a:r>
            <a:r>
              <a:rPr lang="en-US" sz="2200" dirty="0"/>
              <a:t>writes the given string to the file</a:t>
            </a:r>
          </a:p>
          <a:p>
            <a:pPr>
              <a:buNone/>
              <a:tabLst>
                <a:tab pos="3775075" algn="l"/>
              </a:tabLst>
            </a:pPr>
            <a:r>
              <a:rPr lang="en-US" sz="2200" dirty="0">
                <a:latin typeface="Courier New" panose="02070309020205020404" pitchFamily="49" charset="0"/>
              </a:rPr>
              <a:t>	</a:t>
            </a:r>
            <a:r>
              <a:rPr lang="en-US" sz="2200" b="1" dirty="0" err="1"/>
              <a:t>name</a:t>
            </a:r>
            <a:r>
              <a:rPr lang="en-US" sz="2200" dirty="0" err="1">
                <a:latin typeface="Courier New" panose="02070309020205020404" pitchFamily="49" charset="0"/>
              </a:rPr>
              <a:t>.close</a:t>
            </a:r>
            <a:r>
              <a:rPr lang="en-US" sz="2200" dirty="0">
                <a:latin typeface="Courier New" panose="02070309020205020404" pitchFamily="49" charset="0"/>
              </a:rPr>
              <a:t>()	- </a:t>
            </a:r>
            <a:r>
              <a:rPr lang="en-US" sz="2200" dirty="0"/>
              <a:t>closes file once writing is done</a:t>
            </a:r>
          </a:p>
          <a:p>
            <a:pPr marL="0" indent="0" eaLnBrk="1" hangingPunct="1">
              <a:buNone/>
            </a:pPr>
            <a:endParaRPr lang="en-US" dirty="0" smtClean="0"/>
          </a:p>
          <a:p>
            <a:pPr marL="0" indent="0" eaLnBrk="1" hangingPunct="1">
              <a:buNone/>
            </a:pPr>
            <a:r>
              <a:rPr lang="en-US" sz="2200" dirty="0" smtClean="0"/>
              <a:t>Example:</a:t>
            </a:r>
          </a:p>
          <a:p>
            <a:pPr marL="0" indent="0" eaLnBrk="1" hangingPunct="1">
              <a:buNone/>
            </a:pPr>
            <a:endParaRPr lang="en-US" sz="2200" dirty="0"/>
          </a:p>
          <a:p>
            <a:pPr lvl="1">
              <a:spcBef>
                <a:spcPct val="0"/>
              </a:spcBef>
              <a:buNone/>
            </a:pPr>
            <a:r>
              <a:rPr lang="en-US" sz="2000" dirty="0" smtClean="0">
                <a:latin typeface="Courier New" panose="02070309020205020404" pitchFamily="49" charset="0"/>
              </a:rPr>
              <a:t>out </a:t>
            </a:r>
            <a:r>
              <a:rPr lang="en-US" sz="2000" dirty="0">
                <a:latin typeface="Courier New" panose="02070309020205020404" pitchFamily="49" charset="0"/>
              </a:rPr>
              <a:t>= open("output.txt", "w")</a:t>
            </a:r>
          </a:p>
          <a:p>
            <a:pPr lvl="1">
              <a:spcBef>
                <a:spcPct val="0"/>
              </a:spcBef>
              <a:buNone/>
            </a:pPr>
            <a:r>
              <a:rPr lang="en-US" sz="2000" dirty="0" err="1" smtClean="0">
                <a:latin typeface="Courier New" panose="02070309020205020404" pitchFamily="49" charset="0"/>
              </a:rPr>
              <a:t>out.write</a:t>
            </a:r>
            <a:r>
              <a:rPr lang="en-US" sz="2000" dirty="0">
                <a:latin typeface="Courier New" panose="02070309020205020404" pitchFamily="49" charset="0"/>
              </a:rPr>
              <a:t>("Hello, world!\n")</a:t>
            </a:r>
          </a:p>
          <a:p>
            <a:pPr lvl="1">
              <a:spcBef>
                <a:spcPct val="0"/>
              </a:spcBef>
              <a:buNone/>
            </a:pPr>
            <a:r>
              <a:rPr lang="en-US" sz="2000" dirty="0" err="1" smtClean="0">
                <a:latin typeface="Courier New" panose="02070309020205020404" pitchFamily="49" charset="0"/>
              </a:rPr>
              <a:t>out.write</a:t>
            </a:r>
            <a:r>
              <a:rPr lang="en-US" sz="2000" dirty="0">
                <a:latin typeface="Courier New" panose="02070309020205020404" pitchFamily="49" charset="0"/>
              </a:rPr>
              <a:t>("How are you?")</a:t>
            </a:r>
          </a:p>
          <a:p>
            <a:pPr lvl="1">
              <a:spcBef>
                <a:spcPct val="0"/>
              </a:spcBef>
              <a:buNone/>
            </a:pPr>
            <a:r>
              <a:rPr lang="en-US" sz="2000" dirty="0" err="1" smtClean="0">
                <a:latin typeface="Courier New" panose="02070309020205020404" pitchFamily="49" charset="0"/>
              </a:rPr>
              <a:t>out.close</a:t>
            </a:r>
            <a:r>
              <a:rPr lang="en-US" sz="2000" dirty="0">
                <a:latin typeface="Courier New" panose="02070309020205020404" pitchFamily="49" charset="0"/>
              </a:rPr>
              <a:t>()</a:t>
            </a:r>
          </a:p>
          <a:p>
            <a:pPr>
              <a:spcBef>
                <a:spcPct val="0"/>
              </a:spcBef>
              <a:buNone/>
            </a:pPr>
            <a:endParaRPr lang="en-US" sz="1000" dirty="0" smtClean="0">
              <a:latin typeface="Courier New" panose="02070309020205020404" pitchFamily="49" charset="0"/>
            </a:endParaRPr>
          </a:p>
          <a:p>
            <a:pPr lvl="1">
              <a:spcBef>
                <a:spcPct val="0"/>
              </a:spcBef>
              <a:buNone/>
            </a:pPr>
            <a:r>
              <a:rPr lang="en-US" sz="2000" dirty="0">
                <a:latin typeface="Courier New" panose="02070309020205020404" pitchFamily="49" charset="0"/>
              </a:rPr>
              <a:t>t</a:t>
            </a:r>
            <a:r>
              <a:rPr lang="en-US" sz="2000" dirty="0" smtClean="0">
                <a:latin typeface="Courier New" panose="02070309020205020404" pitchFamily="49" charset="0"/>
              </a:rPr>
              <a:t>ext = open</a:t>
            </a:r>
            <a:r>
              <a:rPr lang="en-US" sz="2000" dirty="0">
                <a:latin typeface="Courier New" panose="02070309020205020404" pitchFamily="49" charset="0"/>
              </a:rPr>
              <a:t>("output.txt").read</a:t>
            </a:r>
            <a:r>
              <a:rPr lang="en-US" sz="2000" dirty="0" smtClean="0">
                <a:latin typeface="Courier New" panose="02070309020205020404" pitchFamily="49" charset="0"/>
              </a:rPr>
              <a:t>()  </a:t>
            </a:r>
            <a:r>
              <a:rPr lang="en-US" sz="2000" b="1" dirty="0" smtClean="0">
                <a:solidFill>
                  <a:srgbClr val="009999"/>
                </a:solidFill>
                <a:latin typeface="Courier New" panose="02070309020205020404" pitchFamily="49" charset="0"/>
              </a:rPr>
              <a:t># </a:t>
            </a:r>
            <a:r>
              <a:rPr lang="nb-NO" sz="2000" b="1" dirty="0" smtClean="0">
                <a:solidFill>
                  <a:srgbClr val="009999"/>
                </a:solidFill>
                <a:latin typeface="Courier New" panose="02070309020205020404" pitchFamily="49" charset="0"/>
              </a:rPr>
              <a:t>Hello</a:t>
            </a:r>
            <a:r>
              <a:rPr lang="nb-NO" sz="2000" b="1" dirty="0">
                <a:solidFill>
                  <a:srgbClr val="009999"/>
                </a:solidFill>
                <a:latin typeface="Courier New" panose="02070309020205020404" pitchFamily="49" charset="0"/>
              </a:rPr>
              <a:t>, world!\nHow are you</a:t>
            </a:r>
            <a:r>
              <a:rPr lang="nb-NO" sz="2000" b="1" dirty="0" smtClean="0">
                <a:solidFill>
                  <a:srgbClr val="009999"/>
                </a:solidFill>
                <a:latin typeface="Courier New" panose="02070309020205020404" pitchFamily="49" charset="0"/>
              </a:rPr>
              <a:t>?</a:t>
            </a:r>
            <a:endParaRPr lang="nb-NO" sz="2000" b="1" dirty="0">
              <a:solidFill>
                <a:srgbClr val="009999"/>
              </a:solidFill>
              <a:latin typeface="Courier New" panose="02070309020205020404" pitchFamily="49" charset="0"/>
            </a:endParaRPr>
          </a:p>
          <a:p>
            <a:pPr marL="0" indent="0" eaLnBrk="1" hangingPunct="1">
              <a:buNone/>
            </a:pPr>
            <a:endParaRPr lang="en-US" sz="2200" dirty="0" smtClean="0"/>
          </a:p>
        </p:txBody>
      </p:sp>
    </p:spTree>
    <p:extLst>
      <p:ext uri="{BB962C8B-B14F-4D97-AF65-F5344CB8AC3E}">
        <p14:creationId xmlns:p14="http://schemas.microsoft.com/office/powerpoint/2010/main" val="2143386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844</TotalTime>
  <Words>670</Words>
  <Application>Microsoft Office PowerPoint</Application>
  <PresentationFormat>Widescreen</PresentationFormat>
  <Paragraphs>141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8" baseType="lpstr">
      <vt:lpstr>MS PGothic</vt:lpstr>
      <vt:lpstr>Arial</vt:lpstr>
      <vt:lpstr>Calibri</vt:lpstr>
      <vt:lpstr>Calibri Light</vt:lpstr>
      <vt:lpstr>Courier New</vt:lpstr>
      <vt:lpstr>Times New Roman</vt:lpstr>
      <vt:lpstr>Verdana</vt:lpstr>
      <vt:lpstr>Wingdings 2</vt:lpstr>
      <vt:lpstr>Office Theme</vt:lpstr>
      <vt:lpstr>CSc 110, Spring 2018</vt:lpstr>
      <vt:lpstr>IMDb movies problem</vt:lpstr>
      <vt:lpstr>"Chaining"</vt:lpstr>
      <vt:lpstr>Bad IMDb "chained" code 1</vt:lpstr>
      <vt:lpstr>Bad IMDb "chained" code 2</vt:lpstr>
      <vt:lpstr>Better IMDb answer 1</vt:lpstr>
      <vt:lpstr>Better IMDb answer 2</vt:lpstr>
      <vt:lpstr>Output to files</vt:lpstr>
      <vt:lpstr>Output to files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CSc 110, Autumn 2016</dc:title>
  <dc:creator>allison</dc:creator>
  <cp:lastModifiedBy>allison</cp:lastModifiedBy>
  <cp:revision>21</cp:revision>
  <dcterms:created xsi:type="dcterms:W3CDTF">2016-09-27T15:25:34Z</dcterms:created>
  <dcterms:modified xsi:type="dcterms:W3CDTF">2018-03-12T04:14:37Z</dcterms:modified>
</cp:coreProperties>
</file>