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3" r:id="rId3"/>
    <p:sldId id="259" r:id="rId4"/>
    <p:sldId id="260" r:id="rId5"/>
    <p:sldId id="261" r:id="rId6"/>
    <p:sldId id="262" r:id="rId7"/>
    <p:sldId id="263" r:id="rId8"/>
    <p:sldId id="269" r:id="rId9"/>
    <p:sldId id="270" r:id="rId10"/>
    <p:sldId id="281" r:id="rId11"/>
    <p:sldId id="282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C7E67-510D-4E74-B581-B1EA5533645A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95572-B10E-4663-A34C-87B3307A8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3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basically not possible to write a swap method that accepts two ints.</a:t>
            </a:r>
          </a:p>
          <a:p>
            <a:r>
              <a:rPr lang="en-US" smtClean="0">
                <a:latin typeface="Arial" panose="020B0604020202020204" pitchFamily="34" charset="0"/>
              </a:rPr>
              <a:t>swap can't escape from itself to modify the outside world.</a:t>
            </a:r>
          </a:p>
          <a:p>
            <a:r>
              <a:rPr lang="en-US" smtClean="0">
                <a:latin typeface="Arial" panose="020B0604020202020204" pitchFamily="34" charset="0"/>
              </a:rPr>
              <a:t>(sort of like the villains in the holodeck on Star Trek; they can wreak havoc in their holo-world, but they can't leave and attack the real Enterprise outside.)</a:t>
            </a:r>
          </a:p>
        </p:txBody>
      </p:sp>
    </p:spTree>
    <p:extLst>
      <p:ext uri="{BB962C8B-B14F-4D97-AF65-F5344CB8AC3E}">
        <p14:creationId xmlns:p14="http://schemas.microsoft.com/office/powerpoint/2010/main" val="60832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9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5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058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82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mtClean="0">
                <a:latin typeface="Arial" panose="020B0604020202020204" pitchFamily="34" charset="0"/>
              </a:rPr>
              <a:t>Note: This is also the reason that it works when you pass the </a:t>
            </a:r>
            <a:r>
              <a:rPr lang="en-US" smtClean="0">
                <a:latin typeface="Courier New" panose="02070309020205020404" pitchFamily="49" charset="0"/>
              </a:rPr>
              <a:t>Graphics g</a:t>
            </a:r>
            <a:r>
              <a:rPr lang="en-US" smtClean="0">
                <a:latin typeface="Arial" panose="020B0604020202020204" pitchFamily="34" charset="0"/>
              </a:rPr>
              <a:t> as a parameter to a method, because it is drawing with the same pen object onto the same window.</a:t>
            </a:r>
          </a:p>
        </p:txBody>
      </p:sp>
    </p:spTree>
    <p:extLst>
      <p:ext uri="{BB962C8B-B14F-4D97-AF65-F5344CB8AC3E}">
        <p14:creationId xmlns:p14="http://schemas.microsoft.com/office/powerpoint/2010/main" val="3473729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26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351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probably won't reach this in lecture; it's here just in case.</a:t>
            </a:r>
          </a:p>
        </p:txBody>
      </p:sp>
    </p:spTree>
    <p:extLst>
      <p:ext uri="{BB962C8B-B14F-4D97-AF65-F5344CB8AC3E}">
        <p14:creationId xmlns:p14="http://schemas.microsoft.com/office/powerpoint/2010/main" val="851166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3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2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3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7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9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2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4348-2F50-46AE-A6FC-A369EC136D2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6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529511"/>
            <a:ext cx="9144000" cy="121890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</a:t>
            </a:r>
            <a:r>
              <a:rPr lang="en-US" smtClean="0"/>
              <a:t>, </a:t>
            </a:r>
            <a:r>
              <a:rPr lang="en-US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3999" y="1748414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23: lists as Parameters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python comic jok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757" y="2735882"/>
            <a:ext cx="3098485" cy="387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Immutable types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s,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err="1"/>
              <a:t>ls</a:t>
            </a:r>
            <a:r>
              <a:rPr lang="en-US" dirty="0"/>
              <a:t> are immutable.</a:t>
            </a:r>
          </a:p>
          <a:p>
            <a:r>
              <a:rPr lang="en-US" dirty="0" smtClean="0"/>
              <a:t>Modifying the value of one variable does not affect others.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y = x</a:t>
            </a:r>
            <a:r>
              <a:rPr lang="en-US" dirty="0" smtClean="0">
                <a:latin typeface="Courier New" panose="02070309020205020404" pitchFamily="49" charset="0"/>
              </a:rPr>
              <a:t>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x = 5, y = 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17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= 5, y = 17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8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x = 8, y = 17</a:t>
            </a:r>
          </a:p>
        </p:txBody>
      </p:sp>
    </p:spTree>
    <p:extLst>
      <p:ext uri="{BB962C8B-B14F-4D97-AF65-F5344CB8AC3E}">
        <p14:creationId xmlns:p14="http://schemas.microsoft.com/office/powerpoint/2010/main" val="4221047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</a:t>
            </a:r>
            <a:r>
              <a:rPr lang="en-US" dirty="0" smtClean="0"/>
              <a:t>utable types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r>
              <a:rPr lang="en-US" dirty="0" smtClean="0"/>
              <a:t>lists and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are mutable.</a:t>
            </a:r>
          </a:p>
          <a:p>
            <a:r>
              <a:rPr lang="en-US" dirty="0" smtClean="0"/>
              <a:t>Modifying the value of one variable </a:t>
            </a:r>
            <a:r>
              <a:rPr lang="en-US" b="1" dirty="0" smtClean="0"/>
              <a:t>does</a:t>
            </a:r>
            <a:r>
              <a:rPr lang="en-US" dirty="0" smtClean="0"/>
              <a:t> affect others.</a:t>
            </a:r>
          </a:p>
          <a:p>
            <a:pPr lvl="1" eaLnBrk="1" hangingPunct="1"/>
            <a:endParaRPr lang="en-US" dirty="0" smtClean="0"/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a1 </a:t>
            </a:r>
            <a:r>
              <a:rPr lang="en-US" dirty="0">
                <a:latin typeface="Courier New" panose="02070309020205020404" pitchFamily="49" charset="0"/>
              </a:rPr>
              <a:t>= [4, 15, 8]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	a2 = </a:t>
            </a:r>
            <a:r>
              <a:rPr lang="en-US" b="1" dirty="0">
                <a:latin typeface="Courier New" panose="02070309020205020404" pitchFamily="49" charset="0"/>
              </a:rPr>
              <a:t>a1</a:t>
            </a:r>
            <a:r>
              <a:rPr lang="en-US" dirty="0">
                <a:latin typeface="Courier New" panose="02070309020205020404" pitchFamily="49" charset="0"/>
              </a:rPr>
              <a:t>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refer to same list as a1</a:t>
            </a:r>
          </a:p>
          <a:p>
            <a:pPr lvl="1">
              <a:lnSpc>
                <a:spcPct val="80000"/>
              </a:lnSpc>
              <a:buNone/>
            </a:pPr>
            <a:r>
              <a:rPr 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	a2[0] = 7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	print(</a:t>
            </a:r>
            <a:r>
              <a:rPr 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a1</a:t>
            </a:r>
            <a:r>
              <a:rPr lang="en-US" dirty="0">
                <a:latin typeface="Courier New" panose="02070309020205020404" pitchFamily="49" charset="0"/>
              </a:rPr>
              <a:t>)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[7, 15, 8]</a:t>
            </a:r>
            <a:endParaRPr lang="en-US" b="1" dirty="0">
              <a:solidFill>
                <a:srgbClr val="00808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4" name="Group 139"/>
          <p:cNvGraphicFramePr>
            <a:graphicFrameLocks noGrp="1"/>
          </p:cNvGraphicFramePr>
          <p:nvPr/>
        </p:nvGraphicFramePr>
        <p:xfrm>
          <a:off x="4953001" y="52070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145"/>
          <p:cNvGrpSpPr>
            <a:grpSpLocks/>
          </p:cNvGrpSpPr>
          <p:nvPr/>
        </p:nvGrpSpPr>
        <p:grpSpPr bwMode="auto">
          <a:xfrm>
            <a:off x="2209801" y="5576889"/>
            <a:ext cx="2524125" cy="561975"/>
            <a:chOff x="478" y="3543"/>
            <a:chExt cx="1590" cy="354"/>
          </a:xfrm>
        </p:grpSpPr>
        <p:sp>
          <p:nvSpPr>
            <p:cNvPr id="6" name="Rectangle 127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a1</a:t>
              </a:r>
            </a:p>
          </p:txBody>
        </p:sp>
        <p:grpSp>
          <p:nvGrpSpPr>
            <p:cNvPr id="7" name="Group 144"/>
            <p:cNvGrpSpPr>
              <a:grpSpLocks/>
            </p:cNvGrpSpPr>
            <p:nvPr/>
          </p:nvGrpSpPr>
          <p:grpSpPr bwMode="auto">
            <a:xfrm>
              <a:off x="1200" y="3543"/>
              <a:ext cx="868" cy="354"/>
              <a:chOff x="1200" y="3543"/>
              <a:chExt cx="868" cy="354"/>
            </a:xfrm>
          </p:grpSpPr>
          <p:sp>
            <p:nvSpPr>
              <p:cNvPr id="8" name="Line 128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Oval 129"/>
              <p:cNvSpPr>
                <a:spLocks noChangeArrowheads="1"/>
              </p:cNvSpPr>
              <p:nvPr/>
            </p:nvSpPr>
            <p:spPr bwMode="auto">
              <a:xfrm>
                <a:off x="1200" y="3543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grpSp>
        <p:nvGrpSpPr>
          <p:cNvPr id="10" name="Group 147"/>
          <p:cNvGrpSpPr>
            <a:grpSpLocks/>
          </p:cNvGrpSpPr>
          <p:nvPr/>
        </p:nvGrpSpPr>
        <p:grpSpPr bwMode="auto">
          <a:xfrm>
            <a:off x="7848600" y="5586414"/>
            <a:ext cx="2438400" cy="561975"/>
            <a:chOff x="3984" y="3567"/>
            <a:chExt cx="1536" cy="354"/>
          </a:xfrm>
        </p:grpSpPr>
        <p:sp>
          <p:nvSpPr>
            <p:cNvPr id="11" name="Rectangle 132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 2" panose="05020102010507070707" pitchFamily="18" charset="2"/>
                <a:buNone/>
              </a:pPr>
              <a:r>
                <a:rPr 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12" name="Group 146"/>
            <p:cNvGrpSpPr>
              <a:grpSpLocks/>
            </p:cNvGrpSpPr>
            <p:nvPr/>
          </p:nvGrpSpPr>
          <p:grpSpPr bwMode="auto">
            <a:xfrm>
              <a:off x="3984" y="3567"/>
              <a:ext cx="833" cy="354"/>
              <a:chOff x="3984" y="3567"/>
              <a:chExt cx="833" cy="354"/>
            </a:xfrm>
          </p:grpSpPr>
          <p:sp>
            <p:nvSpPr>
              <p:cNvPr id="13" name="Line 133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Oval 134"/>
              <p:cNvSpPr>
                <a:spLocks noChangeArrowheads="1"/>
              </p:cNvSpPr>
              <p:nvPr/>
            </p:nvSpPr>
            <p:spPr bwMode="auto">
              <a:xfrm>
                <a:off x="4560" y="3567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1584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Mutability and objects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objects are mutable.  Why?</a:t>
            </a:r>
          </a:p>
          <a:p>
            <a:pPr lvl="1" eaLnBrk="1" hangingPunct="1"/>
            <a:r>
              <a:rPr lang="en-US" i="1" dirty="0" smtClean="0"/>
              <a:t>efficiency.  </a:t>
            </a:r>
            <a:r>
              <a:rPr lang="en-US" dirty="0" smtClean="0"/>
              <a:t>Copying large objects slows down a program.</a:t>
            </a:r>
          </a:p>
          <a:p>
            <a:pPr lvl="1" eaLnBrk="1" hangingPunct="1"/>
            <a:r>
              <a:rPr lang="en-US" i="1" dirty="0" smtClean="0"/>
              <a:t>sharing.</a:t>
            </a:r>
            <a:r>
              <a:rPr lang="en-US" dirty="0" smtClean="0"/>
              <a:t>  It's useful to share an object's data among functions.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panel1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panel2 = panel1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same window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</a:rPr>
              <a:t>panel2.draw_rect(0, 0, 80, 50, "cyan")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94" y="5029201"/>
            <a:ext cx="19812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1" name="Group 34"/>
          <p:cNvGrpSpPr>
            <a:grpSpLocks/>
          </p:cNvGrpSpPr>
          <p:nvPr/>
        </p:nvGrpSpPr>
        <p:grpSpPr bwMode="auto">
          <a:xfrm>
            <a:off x="3453283" y="5053013"/>
            <a:ext cx="2286000" cy="561975"/>
            <a:chOff x="1248" y="2846"/>
            <a:chExt cx="1440" cy="354"/>
          </a:xfrm>
        </p:grpSpPr>
        <p:sp>
          <p:nvSpPr>
            <p:cNvPr id="24586" name="Rectangle 28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panel1</a:t>
              </a:r>
            </a:p>
          </p:txBody>
        </p:sp>
        <p:sp>
          <p:nvSpPr>
            <p:cNvPr id="24587" name="Line 29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Oval 30"/>
            <p:cNvSpPr>
              <a:spLocks noChangeArrowheads="1"/>
            </p:cNvSpPr>
            <p:nvPr/>
          </p:nvSpPr>
          <p:spPr bwMode="auto">
            <a:xfrm>
              <a:off x="1984" y="2846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24582" name="Group 35"/>
          <p:cNvGrpSpPr>
            <a:grpSpLocks/>
          </p:cNvGrpSpPr>
          <p:nvPr/>
        </p:nvGrpSpPr>
        <p:grpSpPr bwMode="auto">
          <a:xfrm>
            <a:off x="3505200" y="5907881"/>
            <a:ext cx="2286000" cy="561975"/>
            <a:chOff x="1248" y="3374"/>
            <a:chExt cx="1440" cy="354"/>
          </a:xfrm>
        </p:grpSpPr>
        <p:sp>
          <p:nvSpPr>
            <p:cNvPr id="24583" name="Rectangle 31"/>
            <p:cNvSpPr>
              <a:spLocks noChangeArrowheads="1"/>
            </p:cNvSpPr>
            <p:nvPr/>
          </p:nvSpPr>
          <p:spPr bwMode="auto">
            <a:xfrm>
              <a:off x="1248" y="3416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panel2</a:t>
              </a:r>
            </a:p>
          </p:txBody>
        </p:sp>
        <p:sp>
          <p:nvSpPr>
            <p:cNvPr id="24584" name="Line 32"/>
            <p:cNvSpPr>
              <a:spLocks noChangeShapeType="1"/>
            </p:cNvSpPr>
            <p:nvPr/>
          </p:nvSpPr>
          <p:spPr bwMode="auto">
            <a:xfrm flipV="1">
              <a:off x="2208" y="3456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Oval 33"/>
            <p:cNvSpPr>
              <a:spLocks noChangeArrowheads="1"/>
            </p:cNvSpPr>
            <p:nvPr/>
          </p:nvSpPr>
          <p:spPr bwMode="auto">
            <a:xfrm>
              <a:off x="1984" y="3374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74492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70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67325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Objects as parameters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a mutable object is passed as a parameter the function can change it. </a:t>
            </a:r>
          </a:p>
          <a:p>
            <a:pPr lvl="1"/>
            <a:r>
              <a:rPr lang="en-US" dirty="0" smtClean="0"/>
              <a:t>If the parameter is modified, it </a:t>
            </a:r>
            <a:r>
              <a:rPr lang="en-US" i="1" dirty="0" smtClean="0"/>
              <a:t>will</a:t>
            </a:r>
            <a:r>
              <a:rPr lang="en-US" dirty="0" smtClean="0"/>
              <a:t> affect the original object.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window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latin typeface="Courier New" panose="02070309020205020404" pitchFamily="49" charset="0"/>
              </a:rPr>
              <a:t>window.draw_rect</a:t>
            </a:r>
            <a:r>
              <a:rPr lang="en-US" sz="1900" b="1" dirty="0" smtClean="0">
                <a:latin typeface="Courier New" panose="02070309020205020404" pitchFamily="49" charset="0"/>
              </a:rPr>
              <a:t>(0, 0, 80, 50, "yellow")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example(window)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example(panel):</a:t>
            </a:r>
          </a:p>
          <a:p>
            <a:pPr lvl="1">
              <a:lnSpc>
                <a:spcPct val="70000"/>
              </a:lnSpc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panel.draw_rect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(0</a:t>
            </a:r>
            <a:r>
              <a:rPr lang="en-US" sz="1900" b="1" dirty="0">
                <a:solidFill>
                  <a:prstClr val="black"/>
                </a:solidFill>
                <a:latin typeface="Courier New" panose="02070309020205020404" pitchFamily="49" charset="0"/>
              </a:rPr>
              <a:t>, 0, 80, 50, 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"cyan")</a:t>
            </a: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1052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48885"/>
            <a:ext cx="16954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8553450" y="3581400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7" name="Line 14"/>
          <p:cNvSpPr>
            <a:spLocks noChangeShapeType="1"/>
          </p:cNvSpPr>
          <p:nvPr/>
        </p:nvSpPr>
        <p:spPr bwMode="auto">
          <a:xfrm>
            <a:off x="8553450" y="35814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8" name="Line 15"/>
          <p:cNvSpPr>
            <a:spLocks noChangeShapeType="1"/>
          </p:cNvSpPr>
          <p:nvPr/>
        </p:nvSpPr>
        <p:spPr bwMode="auto">
          <a:xfrm>
            <a:off x="8553450" y="41021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9" name="Line 21"/>
          <p:cNvSpPr>
            <a:spLocks noChangeShapeType="1"/>
          </p:cNvSpPr>
          <p:nvPr/>
        </p:nvSpPr>
        <p:spPr bwMode="auto">
          <a:xfrm>
            <a:off x="6172200" y="5267325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1" name="Line 26"/>
          <p:cNvSpPr>
            <a:spLocks noChangeShapeType="1"/>
          </p:cNvSpPr>
          <p:nvPr/>
        </p:nvSpPr>
        <p:spPr bwMode="auto">
          <a:xfrm>
            <a:off x="6172200" y="5788025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2" name="Rectangle 18"/>
          <p:cNvSpPr>
            <a:spLocks noChangeArrowheads="1"/>
          </p:cNvSpPr>
          <p:nvPr/>
        </p:nvSpPr>
        <p:spPr bwMode="auto">
          <a:xfrm>
            <a:off x="7315200" y="526732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 typeface="Wingdings 2" panose="05020102010507070707" pitchFamily="18" charset="2"/>
              <a:buNone/>
            </a:pPr>
            <a:endParaRPr lang="en-US" sz="200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557112" y="5752611"/>
            <a:ext cx="2514600" cy="561975"/>
            <a:chOff x="2928" y="3230"/>
            <a:chExt cx="1584" cy="354"/>
          </a:xfrm>
        </p:grpSpPr>
        <p:sp>
          <p:nvSpPr>
            <p:cNvPr id="25618" name="Rectangle 19"/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</a:t>
              </a:r>
            </a:p>
          </p:txBody>
        </p:sp>
        <p:sp>
          <p:nvSpPr>
            <p:cNvPr id="25619" name="Line 27"/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Oval 35"/>
            <p:cNvSpPr>
              <a:spLocks noChangeArrowheads="1"/>
            </p:cNvSpPr>
            <p:nvPr/>
          </p:nvSpPr>
          <p:spPr bwMode="auto">
            <a:xfrm>
              <a:off x="3664" y="3230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0140338" y="3987007"/>
            <a:ext cx="1658938" cy="1212850"/>
            <a:chOff x="4428" y="2212"/>
            <a:chExt cx="1045" cy="764"/>
          </a:xfrm>
        </p:grpSpPr>
        <p:sp>
          <p:nvSpPr>
            <p:cNvPr id="25615" name="Rectangle 8"/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window</a:t>
              </a:r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Oval 37"/>
            <p:cNvSpPr>
              <a:spLocks noChangeArrowheads="1"/>
            </p:cNvSpPr>
            <p:nvPr/>
          </p:nvSpPr>
          <p:spPr bwMode="auto">
            <a:xfrm>
              <a:off x="5216" y="2212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745493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as parameters</a:t>
            </a:r>
          </a:p>
        </p:txBody>
      </p:sp>
      <p:sp>
        <p:nvSpPr>
          <p:cNvPr id="103424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4417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Lists are mutable too.</a:t>
            </a:r>
            <a:endParaRPr lang="en-US" i="1" dirty="0" smtClean="0"/>
          </a:p>
          <a:p>
            <a:pPr lvl="1" eaLnBrk="1" hangingPunct="1"/>
            <a:r>
              <a:rPr lang="en-US" dirty="0" smtClean="0"/>
              <a:t>Changes made in the function are also seen by the caller.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 = [126, 167, 95]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>
                <a:latin typeface="Courier New" panose="02070309020205020404" pitchFamily="49" charset="0"/>
              </a:rPr>
              <a:t>increase(</a:t>
            </a:r>
            <a:r>
              <a:rPr lang="en-US" b="1" dirty="0" err="1" smtClean="0">
                <a:latin typeface="Courier New" panose="02070309020205020404" pitchFamily="49" charset="0"/>
              </a:rPr>
              <a:t>iq</a:t>
            </a:r>
            <a:r>
              <a:rPr lang="en-US" b="1" dirty="0" smtClean="0">
                <a:latin typeface="Courier New" panose="02070309020205020404" pitchFamily="49" charset="0"/>
              </a:rPr>
              <a:t>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increase(</a:t>
            </a:r>
            <a:r>
              <a:rPr lang="en-US" b="1" dirty="0" smtClean="0">
                <a:latin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* 2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[252, 334, 190]</a:t>
            </a:r>
          </a:p>
        </p:txBody>
      </p:sp>
      <p:graphicFrame>
        <p:nvGraphicFramePr>
          <p:cNvPr id="1868804" name="Group 4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9" name="Rectangle 23"/>
          <p:cNvSpPr>
            <a:spLocks noChangeArrowheads="1"/>
          </p:cNvSpPr>
          <p:nvPr/>
        </p:nvSpPr>
        <p:spPr bwMode="auto">
          <a:xfrm>
            <a:off x="9332914" y="31369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sz="2000"/>
          </a:p>
        </p:txBody>
      </p:sp>
      <p:graphicFrame>
        <p:nvGraphicFramePr>
          <p:cNvPr id="1868849" name="Group 49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8839202" y="3109913"/>
            <a:ext cx="1398588" cy="1766888"/>
            <a:chOff x="4368" y="1959"/>
            <a:chExt cx="881" cy="1113"/>
          </a:xfrm>
        </p:grpSpPr>
        <p:sp>
          <p:nvSpPr>
            <p:cNvPr id="27690" name="Rectangle 22"/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iq</a:t>
              </a:r>
            </a:p>
          </p:txBody>
        </p:sp>
        <p:sp>
          <p:nvSpPr>
            <p:cNvPr id="27691" name="Line 47"/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Oval 54"/>
            <p:cNvSpPr>
              <a:spLocks noChangeArrowheads="1"/>
            </p:cNvSpPr>
            <p:nvPr/>
          </p:nvSpPr>
          <p:spPr bwMode="auto">
            <a:xfrm>
              <a:off x="4992" y="1959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4953000" y="5507039"/>
            <a:ext cx="1981200" cy="561975"/>
            <a:chOff x="2112" y="3477"/>
            <a:chExt cx="1248" cy="354"/>
          </a:xfrm>
        </p:grpSpPr>
        <p:sp>
          <p:nvSpPr>
            <p:cNvPr id="27687" name="Rectangle 30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a</a:t>
              </a:r>
            </a:p>
          </p:txBody>
        </p:sp>
        <p:sp>
          <p:nvSpPr>
            <p:cNvPr id="27688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Oval 55"/>
            <p:cNvSpPr>
              <a:spLocks noChangeArrowheads="1"/>
            </p:cNvSpPr>
            <p:nvPr/>
          </p:nvSpPr>
          <p:spPr bwMode="auto">
            <a:xfrm>
              <a:off x="2748" y="3477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337766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reverse question 2</a:t>
            </a:r>
          </a:p>
        </p:txBody>
      </p:sp>
      <p:sp>
        <p:nvSpPr>
          <p:cNvPr id="1068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Turn your list reversal code into a </a:t>
            </a:r>
            <a:r>
              <a:rPr lang="en-US" dirty="0" smtClean="0">
                <a:latin typeface="Courier New" panose="02070309020205020404" pitchFamily="49" charset="0"/>
              </a:rPr>
              <a:t>reverse</a:t>
            </a:r>
            <a:r>
              <a:rPr lang="en-US" dirty="0" smtClean="0"/>
              <a:t> function.</a:t>
            </a:r>
          </a:p>
          <a:p>
            <a:pPr lvl="1" eaLnBrk="1" hangingPunct="1"/>
            <a:r>
              <a:rPr lang="en-US" dirty="0" smtClean="0"/>
              <a:t>Accept the list of integers to reverse as a parameter.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[11, 42, -5, 27, 0, 89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reverse(numbers)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reverse(numbers):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// 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temp =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temp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41707505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68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parameter questions</a:t>
            </a:r>
          </a:p>
        </p:txBody>
      </p:sp>
      <p:sp>
        <p:nvSpPr>
          <p:cNvPr id="1071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that accepts a list of integers and two indexes and swaps the elements at those indexes.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b="1" dirty="0">
                <a:latin typeface="Courier New" panose="02070309020205020404" pitchFamily="49" charset="0"/>
              </a:rPr>
              <a:t>swap(a1, 1, 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print(a1)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56, 34]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swap_all</a:t>
            </a:r>
            <a:r>
              <a:rPr lang="en-US" dirty="0" smtClean="0"/>
              <a:t> that accepts two lists of integers as parameters and swaps their entire contents.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/>
            <a:r>
              <a:rPr lang="en-US" dirty="0" smtClean="0"/>
              <a:t>Assume that the two lists are the same length.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[20</a:t>
            </a:r>
            <a:r>
              <a:rPr lang="en-US" sz="1800" dirty="0">
                <a:latin typeface="Courier New" panose="02070309020205020404" pitchFamily="49" charset="0"/>
              </a:rPr>
              <a:t>, 50, </a:t>
            </a:r>
            <a:r>
              <a:rPr lang="en-US" sz="1800" dirty="0" smtClean="0">
                <a:latin typeface="Courier New" panose="02070309020205020404" pitchFamily="49" charset="0"/>
              </a:rPr>
              <a:t>80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b="1" dirty="0" err="1" smtClean="0">
                <a:latin typeface="Courier New" panose="02070309020205020404" pitchFamily="49" charset="0"/>
              </a:rPr>
              <a:t>swap_all</a:t>
            </a:r>
            <a:r>
              <a:rPr lang="en-US" sz="1800" b="1" dirty="0" smtClean="0">
                <a:latin typeface="Courier New" panose="02070309020205020404" pitchFamily="49" charset="0"/>
              </a:rPr>
              <a:t>(a1</a:t>
            </a:r>
            <a:r>
              <a:rPr lang="en-US" sz="1800" b="1" dirty="0">
                <a:latin typeface="Courier New" panose="02070309020205020404" pitchFamily="49" charset="0"/>
              </a:rPr>
              <a:t>, a2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print(a1)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[20, 50, 80]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print(a2)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56]</a:t>
            </a:r>
          </a:p>
        </p:txBody>
      </p:sp>
    </p:spTree>
    <p:extLst>
      <p:ext uri="{BB962C8B-B14F-4D97-AF65-F5344CB8AC3E}">
        <p14:creationId xmlns:p14="http://schemas.microsoft.com/office/powerpoint/2010/main" val="230895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parameter answers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Swaps the values at the given two indexes.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swap(a,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, j):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temp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a[j]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a[j] = temp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Swaps the entire contents of a1 with those of a2.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swap_all</a:t>
            </a:r>
            <a:r>
              <a:rPr lang="en-US" dirty="0" smtClean="0">
                <a:latin typeface="Courier New" panose="02070309020205020404" pitchFamily="49" charset="0"/>
              </a:rPr>
              <a:t>(a1, a2):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temp =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temp</a:t>
            </a:r>
          </a:p>
        </p:txBody>
      </p:sp>
    </p:spTree>
    <p:extLst>
      <p:ext uri="{BB962C8B-B14F-4D97-AF65-F5344CB8AC3E}">
        <p14:creationId xmlns:p14="http://schemas.microsoft.com/office/powerpoint/2010/main" val="37852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question</a:t>
            </a:r>
          </a:p>
        </p:txBody>
      </p:sp>
      <p:sp>
        <p:nvSpPr>
          <p:cNvPr id="10752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merge</a:t>
            </a:r>
            <a:r>
              <a:rPr lang="en-US" dirty="0" smtClean="0"/>
              <a:t> that accepts two lists of integers and returns a new list containing all elements of the first list followed by all elements of the second.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[7</a:t>
            </a:r>
            <a:r>
              <a:rPr lang="en-US" sz="1800" dirty="0">
                <a:latin typeface="Courier New" panose="02070309020205020404" pitchFamily="49" charset="0"/>
              </a:rPr>
              <a:t>, 8, 9, </a:t>
            </a:r>
            <a:r>
              <a:rPr lang="en-US" sz="1800" dirty="0" smtClean="0">
                <a:latin typeface="Courier New" panose="02070309020205020404" pitchFamily="49" charset="0"/>
              </a:rPr>
              <a:t>10]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</a:rPr>
              <a:t>a3 </a:t>
            </a:r>
            <a:r>
              <a:rPr lang="en-US" sz="1800" b="1" dirty="0">
                <a:latin typeface="Courier New" panose="02070309020205020404" pitchFamily="49" charset="0"/>
              </a:rPr>
              <a:t>= merge(a1, a2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print(a3)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merge3</a:t>
            </a:r>
            <a:r>
              <a:rPr lang="en-US" dirty="0" smtClean="0"/>
              <a:t> that merges 3 lists similarly.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{12,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{7, 8, 9, </a:t>
            </a:r>
            <a:r>
              <a:rPr lang="en-US" sz="1800" dirty="0" smtClean="0">
                <a:latin typeface="Courier New" panose="02070309020205020404" pitchFamily="49" charset="0"/>
              </a:rPr>
              <a:t>10]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a3 </a:t>
            </a:r>
            <a:r>
              <a:rPr lang="en-US" sz="1800" dirty="0">
                <a:latin typeface="Courier New" panose="02070309020205020404" pitchFamily="49" charset="0"/>
              </a:rPr>
              <a:t>= {444, 222, -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latin typeface="Courier New" panose="02070309020205020404" pitchFamily="49" charset="0"/>
              </a:rPr>
              <a:t>	</a:t>
            </a:r>
            <a:endParaRPr lang="en-US" sz="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	a4 = merge3(a1, a2, a3)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print(a4)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10, 444, 222, -1]</a:t>
            </a:r>
          </a:p>
        </p:txBody>
      </p:sp>
    </p:spTree>
    <p:extLst>
      <p:ext uri="{BB962C8B-B14F-4D97-AF65-F5344CB8AC3E}">
        <p14:creationId xmlns:p14="http://schemas.microsoft.com/office/powerpoint/2010/main" val="10198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5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5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5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answer 1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Returns a new list containing all elements of a1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followed by all elements of a2.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merge(a1, a2):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result = [0] * (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 +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(a2))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(a2)):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</a:rPr>
              <a:t>(a1) + </a:t>
            </a:r>
            <a:r>
              <a:rPr lang="en-US" b="1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return result</a:t>
            </a:r>
          </a:p>
        </p:txBody>
      </p:sp>
    </p:spTree>
    <p:extLst>
      <p:ext uri="{BB962C8B-B14F-4D97-AF65-F5344CB8AC3E}">
        <p14:creationId xmlns:p14="http://schemas.microsoft.com/office/powerpoint/2010/main" val="26453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"list mystery" problem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traversal</a:t>
            </a:r>
            <a:r>
              <a:rPr lang="en-US" dirty="0" smtClean="0"/>
              <a:t>: An examination of each element of an list.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 smtClean="0"/>
              <a:t>What element values are stored in the following list?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 = [1, 7, 5, 6, 4, 14, 11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 – 1):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if </a:t>
            </a:r>
            <a:r>
              <a:rPr lang="en-US" dirty="0" smtClean="0">
                <a:latin typeface="Courier New" panose="02070309020205020404" pitchFamily="49" charset="0"/>
              </a:rPr>
              <a:t>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&gt;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</a:t>
            </a:r>
            <a:r>
              <a:rPr lang="en-US" dirty="0" smtClean="0">
                <a:latin typeface="Courier New" panose="02070309020205020404" pitchFamily="49" charset="0"/>
              </a:rPr>
              <a:t>]: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* 2</a:t>
            </a:r>
          </a:p>
        </p:txBody>
      </p:sp>
      <p:graphicFrame>
        <p:nvGraphicFramePr>
          <p:cNvPr id="977924" name="Group 4"/>
          <p:cNvGraphicFramePr>
            <a:graphicFrameLocks noGrp="1"/>
          </p:cNvGraphicFramePr>
          <p:nvPr>
            <p:extLst/>
          </p:nvPr>
        </p:nvGraphicFramePr>
        <p:xfrm>
          <a:off x="3613203" y="5302459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7963" name="Group 43"/>
          <p:cNvGraphicFramePr>
            <a:graphicFrameLocks noGrp="1"/>
          </p:cNvGraphicFramePr>
          <p:nvPr>
            <p:extLst/>
          </p:nvPr>
        </p:nvGraphicFramePr>
        <p:xfrm>
          <a:off x="3623251" y="530246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855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answer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a new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containing all elements of a1,a2,a3.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merge3(a1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a2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a3):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a4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(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(a2)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(a3)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a4[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a1[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(a2)):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a4[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a2[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(a3)):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a4[</a:t>
            </a:r>
            <a:r>
              <a:rPr lang="en-US" sz="1800" b="1" dirty="0" err="1" smtClean="0">
                <a:latin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</a:rPr>
              <a:t>(a1) </a:t>
            </a:r>
            <a:r>
              <a:rPr lang="en-US" sz="1800" b="1" dirty="0">
                <a:latin typeface="Courier New" panose="02070309020205020404" pitchFamily="49" charset="0"/>
              </a:rPr>
              <a:t>+ </a:t>
            </a:r>
            <a:r>
              <a:rPr lang="en-US" sz="1800" b="1" dirty="0" err="1" smtClean="0">
                <a:latin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</a:rPr>
              <a:t>(a2) </a:t>
            </a:r>
            <a:r>
              <a:rPr lang="en-US" sz="1800" b="1" dirty="0">
                <a:latin typeface="Courier New" panose="02070309020205020404" pitchFamily="49" charset="0"/>
              </a:rPr>
              <a:t>+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a3[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dirty="0" smtClean="0">
                <a:latin typeface="Courier New" panose="02070309020205020404" pitchFamily="49" charset="0"/>
              </a:rPr>
              <a:t>a4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Shorter version that calls merge.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merge3(a1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a2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a3):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b="1" dirty="0">
                <a:latin typeface="Courier New" panose="02070309020205020404" pitchFamily="49" charset="0"/>
              </a:rPr>
              <a:t>merge(merge(a1, a2), a3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0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reversal question</a:t>
            </a:r>
          </a:p>
        </p:txBody>
      </p:sp>
      <p:sp>
        <p:nvSpPr>
          <p:cNvPr id="1059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code that reverses the elements of a list.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For example, if the array initially stores: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[11, 42, -5, 27, 0, 89]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Then after your reversal code, it should store: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[89, 0, 27, -5, 42, 11]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dirty="0" smtClean="0"/>
              <a:t>The code should work for a list of any size.</a:t>
            </a:r>
          </a:p>
          <a:p>
            <a:pPr lvl="2" eaLnBrk="1" hangingPunct="1"/>
            <a:endParaRPr lang="en-US" sz="800" dirty="0"/>
          </a:p>
          <a:p>
            <a:pPr lvl="2" eaLnBrk="1" hangingPunct="1"/>
            <a:r>
              <a:rPr lang="en-US" dirty="0" smtClean="0"/>
              <a:t>Hint: think about swapping various elements...</a:t>
            </a:r>
          </a:p>
        </p:txBody>
      </p:sp>
    </p:spTree>
    <p:extLst>
      <p:ext uri="{BB962C8B-B14F-4D97-AF65-F5344CB8AC3E}">
        <p14:creationId xmlns:p14="http://schemas.microsoft.com/office/powerpoint/2010/main" val="26023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idea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 pairs of elements from the edges;  work inwards:</a:t>
            </a:r>
          </a:p>
        </p:txBody>
      </p:sp>
      <p:graphicFrame>
        <p:nvGraphicFramePr>
          <p:cNvPr id="1060907" name="Group 43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0908" name="Line 44"/>
          <p:cNvSpPr>
            <a:spLocks noChangeShapeType="1"/>
          </p:cNvSpPr>
          <p:nvPr/>
        </p:nvSpPr>
        <p:spPr bwMode="auto">
          <a:xfrm flipV="1">
            <a:off x="4495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09" name="Line 45"/>
          <p:cNvSpPr>
            <a:spLocks noChangeShapeType="1"/>
          </p:cNvSpPr>
          <p:nvPr/>
        </p:nvSpPr>
        <p:spPr bwMode="auto">
          <a:xfrm flipV="1">
            <a:off x="7543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10" name="Group 46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0934" name="Group 70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60958" name="Line 94"/>
          <p:cNvSpPr>
            <a:spLocks noChangeShapeType="1"/>
          </p:cNvSpPr>
          <p:nvPr/>
        </p:nvSpPr>
        <p:spPr bwMode="auto">
          <a:xfrm flipV="1">
            <a:off x="51054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59" name="Line 95"/>
          <p:cNvSpPr>
            <a:spLocks noChangeShapeType="1"/>
          </p:cNvSpPr>
          <p:nvPr/>
        </p:nvSpPr>
        <p:spPr bwMode="auto">
          <a:xfrm flipV="1">
            <a:off x="69342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0" name="Line 96"/>
          <p:cNvSpPr>
            <a:spLocks noChangeShapeType="1"/>
          </p:cNvSpPr>
          <p:nvPr/>
        </p:nvSpPr>
        <p:spPr bwMode="auto">
          <a:xfrm flipV="1">
            <a:off x="57150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1" name="Line 97"/>
          <p:cNvSpPr>
            <a:spLocks noChangeShapeType="1"/>
          </p:cNvSpPr>
          <p:nvPr/>
        </p:nvSpPr>
        <p:spPr bwMode="auto">
          <a:xfrm flipV="1">
            <a:off x="63246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62" name="Group 98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8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6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6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6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908" grpId="0" animBg="1"/>
      <p:bldP spid="1060908" grpId="1" animBg="1"/>
      <p:bldP spid="1060909" grpId="0" animBg="1"/>
      <p:bldP spid="1060909" grpId="1" animBg="1"/>
      <p:bldP spid="1060958" grpId="0" animBg="1"/>
      <p:bldP spid="1060958" grpId="1" animBg="1"/>
      <p:bldP spid="1060959" grpId="0" animBg="1"/>
      <p:bldP spid="1060959" grpId="1" animBg="1"/>
      <p:bldP spid="1060960" grpId="0" animBg="1"/>
      <p:bldP spid="10609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Swapping values</a:t>
            </a:r>
          </a:p>
        </p:txBody>
      </p:sp>
      <p:sp>
        <p:nvSpPr>
          <p:cNvPr id="1042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 = 7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b = 35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 a with b?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b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A50021"/>
                </a:solidFill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print(a, b)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What is wrong with this code?  What is its output?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red code should be replaced with: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temp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b = temp</a:t>
            </a:r>
            <a:endParaRPr lang="en-US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86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algorithm</a:t>
            </a:r>
          </a:p>
        </p:txBody>
      </p:sp>
      <p:sp>
        <p:nvSpPr>
          <p:cNvPr id="106189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/>
              <a:t>What's wrong with this code?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numbers </a:t>
            </a:r>
            <a:r>
              <a:rPr lang="en-US" sz="2000" dirty="0">
                <a:latin typeface="Courier New" panose="02070309020205020404" pitchFamily="49" charset="0"/>
              </a:rPr>
              <a:t>= [11, 42, -5, 27, 0, 89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reverse the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/>
              <a:t>The loop goes too far and un-reverses the array!  Fixed version: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// 2):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454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reverse question 2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Turn your list reversal code into a </a:t>
            </a:r>
            <a:r>
              <a:rPr lang="en-US" dirty="0" smtClean="0">
                <a:latin typeface="Courier New" panose="02070309020205020404" pitchFamily="49" charset="0"/>
              </a:rPr>
              <a:t>reverse</a:t>
            </a:r>
            <a:r>
              <a:rPr lang="en-US" dirty="0" smtClean="0"/>
              <a:t> function.</a:t>
            </a:r>
          </a:p>
          <a:p>
            <a:pPr lvl="1" eaLnBrk="1" hangingPunct="1"/>
            <a:r>
              <a:rPr lang="en-US" dirty="0" smtClean="0"/>
              <a:t>Accept the list of integers to reverse as a parameter.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[11, 42, -5, 27, 0, 89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reverse(numbers)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How do we write functions that accept lists as parameters?</a:t>
            </a:r>
          </a:p>
          <a:p>
            <a:pPr lvl="1" eaLnBrk="1" hangingPunct="1"/>
            <a:r>
              <a:rPr lang="en-US" dirty="0" smtClean="0"/>
              <a:t>Will we need to return the new list contents after reversal?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...</a:t>
            </a:r>
          </a:p>
        </p:txBody>
      </p:sp>
    </p:spTree>
    <p:extLst>
      <p:ext uri="{BB962C8B-B14F-4D97-AF65-F5344CB8AC3E}">
        <p14:creationId xmlns:p14="http://schemas.microsoft.com/office/powerpoint/2010/main" val="33178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function?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Does the following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function  work?  Why or why not?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a =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b = 35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# swap a with b?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    swap(a, b)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print(a, b)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swap(a,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temp = a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a = b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b = temp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80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Mutability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Mutability</a:t>
            </a:r>
            <a:r>
              <a:rPr lang="en-US" dirty="0" smtClean="0"/>
              <a:t>: The ability to be changed or mutated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s,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err="1" smtClean="0"/>
              <a:t>ls</a:t>
            </a:r>
            <a:r>
              <a:rPr lang="en-US" dirty="0" smtClean="0"/>
              <a:t> are immutable.</a:t>
            </a:r>
          </a:p>
          <a:p>
            <a:pPr lvl="1" eaLnBrk="1" hangingPunct="1"/>
            <a:r>
              <a:rPr lang="en-US" dirty="0" smtClean="0"/>
              <a:t>lists and objects are mutable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7156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1022</Words>
  <Application>Microsoft Office PowerPoint</Application>
  <PresentationFormat>Widescreen</PresentationFormat>
  <Paragraphs>359</Paragraphs>
  <Slides>20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2018</vt:lpstr>
      <vt:lpstr>"list mystery" problem</vt:lpstr>
      <vt:lpstr>List reversal question</vt:lpstr>
      <vt:lpstr>Algorithm idea</vt:lpstr>
      <vt:lpstr>Swapping values</vt:lpstr>
      <vt:lpstr>Flawed algorithm</vt:lpstr>
      <vt:lpstr>List reverse question 2</vt:lpstr>
      <vt:lpstr>A swap function?</vt:lpstr>
      <vt:lpstr>Mutability</vt:lpstr>
      <vt:lpstr>Immutable types</vt:lpstr>
      <vt:lpstr>Mutable types</vt:lpstr>
      <vt:lpstr>Mutability and objects</vt:lpstr>
      <vt:lpstr>Objects as parameters</vt:lpstr>
      <vt:lpstr>Lists as parameters</vt:lpstr>
      <vt:lpstr>List reverse question 2</vt:lpstr>
      <vt:lpstr>List parameter questions</vt:lpstr>
      <vt:lpstr>List parameter answers</vt:lpstr>
      <vt:lpstr>List return question</vt:lpstr>
      <vt:lpstr>List return answer 1</vt:lpstr>
      <vt:lpstr>List return answer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11</cp:revision>
  <dcterms:created xsi:type="dcterms:W3CDTF">2016-09-27T20:10:11Z</dcterms:created>
  <dcterms:modified xsi:type="dcterms:W3CDTF">2018-03-14T01:03:05Z</dcterms:modified>
</cp:coreProperties>
</file>