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DC50E6-A919-4CE0-8B2A-25F9F79CDA45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F60DF6-E71C-42F4-BD47-A9B510192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594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anose="020B0604020202020204" pitchFamily="34" charset="0"/>
              </a:rPr>
              <a:t>common PrintStream bug:</a:t>
            </a:r>
          </a:p>
          <a:p>
            <a:r>
              <a:rPr lang="en-US" smtClean="0">
                <a:latin typeface="Arial" panose="020B0604020202020204" pitchFamily="34" charset="0"/>
              </a:rPr>
              <a:t>- declaring it in a method that gets called many times.  This causes the file to be re-opened and wipes the past contents.  So only the last line shows up in the file.</a:t>
            </a:r>
          </a:p>
        </p:txBody>
      </p:sp>
    </p:spTree>
    <p:extLst>
      <p:ext uri="{BB962C8B-B14F-4D97-AF65-F5344CB8AC3E}">
        <p14:creationId xmlns:p14="http://schemas.microsoft.com/office/powerpoint/2010/main" val="875002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A0BD-3582-4713-BF87-9251676B845A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4526-F7BA-42DA-94CD-A593B445C35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562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A0BD-3582-4713-BF87-9251676B845A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4526-F7BA-42DA-94CD-A593B445C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965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A0BD-3582-4713-BF87-9251676B845A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4526-F7BA-42DA-94CD-A593B445C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630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A0BD-3582-4713-BF87-9251676B845A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4526-F7BA-42DA-94CD-A593B445C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350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A0BD-3582-4713-BF87-9251676B845A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4526-F7BA-42DA-94CD-A593B445C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868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A0BD-3582-4713-BF87-9251676B845A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4526-F7BA-42DA-94CD-A593B445C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736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A0BD-3582-4713-BF87-9251676B845A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4526-F7BA-42DA-94CD-A593B445C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716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A0BD-3582-4713-BF87-9251676B845A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4526-F7BA-42DA-94CD-A593B445C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909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A0BD-3582-4713-BF87-9251676B845A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4526-F7BA-42DA-94CD-A593B445C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45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A0BD-3582-4713-BF87-9251676B845A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4526-F7BA-42DA-94CD-A593B445C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464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A0BD-3582-4713-BF87-9251676B845A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4526-F7BA-42DA-94CD-A593B445C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636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EA0BD-3582-4713-BF87-9251676B845A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C4526-F7BA-42DA-94CD-A593B445C35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867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87791"/>
          </a:xfrm>
        </p:spPr>
        <p:txBody>
          <a:bodyPr/>
          <a:lstStyle/>
          <a:p>
            <a:r>
              <a:rPr lang="en-US" dirty="0" err="1" smtClean="0"/>
              <a:t>CSc</a:t>
            </a:r>
            <a:r>
              <a:rPr lang="en-US" dirty="0" smtClean="0"/>
              <a:t> 110, </a:t>
            </a:r>
            <a:r>
              <a:rPr lang="en-US" dirty="0" smtClean="0"/>
              <a:t>Spring 2018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3275" y="2195268"/>
            <a:ext cx="9144000" cy="1655762"/>
          </a:xfrm>
        </p:spPr>
        <p:txBody>
          <a:bodyPr/>
          <a:lstStyle/>
          <a:p>
            <a:r>
              <a:rPr lang="en-US" smtClean="0"/>
              <a:t>Lecture </a:t>
            </a:r>
            <a:r>
              <a:rPr lang="en-US" smtClean="0"/>
              <a:t>27: </a:t>
            </a:r>
            <a:r>
              <a:rPr lang="en-US" dirty="0" smtClean="0"/>
              <a:t>Lists </a:t>
            </a:r>
            <a:r>
              <a:rPr lang="en-US" dirty="0" smtClean="0"/>
              <a:t> </a:t>
            </a:r>
            <a:r>
              <a:rPr lang="en-US" dirty="0" smtClean="0"/>
              <a:t>Tuples</a:t>
            </a:r>
          </a:p>
          <a:p>
            <a:pPr lvl="0"/>
            <a:r>
              <a:rPr lang="en-US" sz="1800" dirty="0">
                <a:solidFill>
                  <a:prstClr val="black"/>
                </a:solidFill>
              </a:rPr>
              <a:t>Adapted from slides by Marty </a:t>
            </a:r>
            <a:r>
              <a:rPr lang="en-US" sz="1800" dirty="0" err="1">
                <a:solidFill>
                  <a:prstClr val="black"/>
                </a:solidFill>
              </a:rPr>
              <a:t>Stepp</a:t>
            </a:r>
            <a:r>
              <a:rPr lang="en-US" sz="1800" dirty="0">
                <a:solidFill>
                  <a:prstClr val="black"/>
                </a:solidFill>
              </a:rPr>
              <a:t> and Stuart </a:t>
            </a:r>
            <a:r>
              <a:rPr lang="en-US" sz="1800" dirty="0" err="1">
                <a:solidFill>
                  <a:prstClr val="black"/>
                </a:solidFill>
              </a:rPr>
              <a:t>Reges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7428" y="3411727"/>
            <a:ext cx="8457143" cy="294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0943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Output to files</a:t>
            </a:r>
            <a:endParaRPr lang="en-US" dirty="0" smtClean="0">
              <a:latin typeface="Courier New" panose="02070309020205020404" pitchFamily="49" charset="0"/>
            </a:endParaRPr>
          </a:p>
        </p:txBody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  <a:tabLst>
                <a:tab pos="3775075" algn="l"/>
              </a:tabLst>
            </a:pPr>
            <a:r>
              <a:rPr lang="en-US" sz="2200" dirty="0">
                <a:latin typeface="Courier New" panose="02070309020205020404" pitchFamily="49" charset="0"/>
              </a:rPr>
              <a:t>	</a:t>
            </a:r>
            <a:r>
              <a:rPr lang="en-US" sz="2200" b="1" dirty="0" err="1"/>
              <a:t>name</a:t>
            </a:r>
            <a:r>
              <a:rPr lang="en-US" sz="2200" dirty="0" err="1">
                <a:latin typeface="Courier New" panose="02070309020205020404" pitchFamily="49" charset="0"/>
              </a:rPr>
              <a:t>.write</a:t>
            </a:r>
            <a:r>
              <a:rPr lang="en-US" sz="2200" dirty="0">
                <a:latin typeface="Courier New" panose="02070309020205020404" pitchFamily="49" charset="0"/>
              </a:rPr>
              <a:t>(</a:t>
            </a:r>
            <a:r>
              <a:rPr lang="en-US" sz="2200" b="1" dirty="0" err="1">
                <a:latin typeface="Verdana" panose="020B0604030504040204" pitchFamily="34" charset="0"/>
              </a:rPr>
              <a:t>str</a:t>
            </a:r>
            <a:r>
              <a:rPr lang="en-US" sz="2200" dirty="0">
                <a:latin typeface="Courier New" panose="02070309020205020404" pitchFamily="49" charset="0"/>
              </a:rPr>
              <a:t>)	- </a:t>
            </a:r>
            <a:r>
              <a:rPr lang="en-US" sz="2200" dirty="0"/>
              <a:t>writes the given string to the file</a:t>
            </a:r>
          </a:p>
          <a:p>
            <a:pPr>
              <a:buNone/>
              <a:tabLst>
                <a:tab pos="3775075" algn="l"/>
              </a:tabLst>
            </a:pPr>
            <a:r>
              <a:rPr lang="en-US" sz="2200" dirty="0">
                <a:latin typeface="Courier New" panose="02070309020205020404" pitchFamily="49" charset="0"/>
              </a:rPr>
              <a:t>	</a:t>
            </a:r>
            <a:r>
              <a:rPr lang="en-US" sz="2200" b="1" dirty="0" err="1"/>
              <a:t>name</a:t>
            </a:r>
            <a:r>
              <a:rPr lang="en-US" sz="2200" dirty="0" err="1">
                <a:latin typeface="Courier New" panose="02070309020205020404" pitchFamily="49" charset="0"/>
              </a:rPr>
              <a:t>.close</a:t>
            </a:r>
            <a:r>
              <a:rPr lang="en-US" sz="2200" dirty="0">
                <a:latin typeface="Courier New" panose="02070309020205020404" pitchFamily="49" charset="0"/>
              </a:rPr>
              <a:t>()	- </a:t>
            </a:r>
            <a:r>
              <a:rPr lang="en-US" sz="2200" dirty="0"/>
              <a:t>closes file once writing is done</a:t>
            </a:r>
          </a:p>
          <a:p>
            <a:pPr marL="0" indent="0" eaLnBrk="1" hangingPunct="1">
              <a:buNone/>
            </a:pPr>
            <a:endParaRPr lang="en-US" dirty="0" smtClean="0"/>
          </a:p>
          <a:p>
            <a:pPr marL="0" indent="0" eaLnBrk="1" hangingPunct="1">
              <a:buNone/>
            </a:pPr>
            <a:r>
              <a:rPr lang="en-US" sz="2200" dirty="0" smtClean="0"/>
              <a:t>Example:</a:t>
            </a:r>
          </a:p>
          <a:p>
            <a:pPr marL="0" indent="0" eaLnBrk="1" hangingPunct="1">
              <a:buNone/>
            </a:pPr>
            <a:endParaRPr lang="en-US" sz="2200" dirty="0"/>
          </a:p>
          <a:p>
            <a:pPr lvl="1">
              <a:spcBef>
                <a:spcPct val="0"/>
              </a:spcBef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out </a:t>
            </a:r>
            <a:r>
              <a:rPr lang="en-US" sz="2000" dirty="0">
                <a:latin typeface="Courier New" panose="02070309020205020404" pitchFamily="49" charset="0"/>
              </a:rPr>
              <a:t>= open("output.txt", "w")</a:t>
            </a:r>
          </a:p>
          <a:p>
            <a:pPr lvl="1">
              <a:spcBef>
                <a:spcPct val="0"/>
              </a:spcBef>
              <a:buNone/>
            </a:pPr>
            <a:r>
              <a:rPr lang="en-US" sz="2000" dirty="0" err="1" smtClean="0">
                <a:latin typeface="Courier New" panose="02070309020205020404" pitchFamily="49" charset="0"/>
              </a:rPr>
              <a:t>out.write</a:t>
            </a:r>
            <a:r>
              <a:rPr lang="en-US" sz="2000" dirty="0">
                <a:latin typeface="Courier New" panose="02070309020205020404" pitchFamily="49" charset="0"/>
              </a:rPr>
              <a:t>("Hello, world!\n")</a:t>
            </a:r>
          </a:p>
          <a:p>
            <a:pPr lvl="1">
              <a:spcBef>
                <a:spcPct val="0"/>
              </a:spcBef>
              <a:buNone/>
            </a:pPr>
            <a:r>
              <a:rPr lang="en-US" sz="2000" dirty="0" err="1" smtClean="0">
                <a:latin typeface="Courier New" panose="02070309020205020404" pitchFamily="49" charset="0"/>
              </a:rPr>
              <a:t>out.write</a:t>
            </a:r>
            <a:r>
              <a:rPr lang="en-US" sz="2000" dirty="0">
                <a:latin typeface="Courier New" panose="02070309020205020404" pitchFamily="49" charset="0"/>
              </a:rPr>
              <a:t>("How are you?")</a:t>
            </a:r>
          </a:p>
          <a:p>
            <a:pPr lvl="1">
              <a:spcBef>
                <a:spcPct val="0"/>
              </a:spcBef>
              <a:buNone/>
            </a:pPr>
            <a:r>
              <a:rPr lang="en-US" sz="2000" dirty="0" err="1" smtClean="0">
                <a:latin typeface="Courier New" panose="02070309020205020404" pitchFamily="49" charset="0"/>
              </a:rPr>
              <a:t>out.close</a:t>
            </a:r>
            <a:r>
              <a:rPr lang="en-US" sz="2000" dirty="0">
                <a:latin typeface="Courier New" panose="02070309020205020404" pitchFamily="49" charset="0"/>
              </a:rPr>
              <a:t>()</a:t>
            </a:r>
          </a:p>
          <a:p>
            <a:pPr>
              <a:spcBef>
                <a:spcPct val="0"/>
              </a:spcBef>
              <a:buNone/>
            </a:pPr>
            <a:endParaRPr lang="en-US" sz="1000" dirty="0" smtClean="0">
              <a:latin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None/>
            </a:pPr>
            <a:r>
              <a:rPr lang="en-US" sz="2000" dirty="0">
                <a:latin typeface="Courier New" panose="02070309020205020404" pitchFamily="49" charset="0"/>
              </a:rPr>
              <a:t>t</a:t>
            </a:r>
            <a:r>
              <a:rPr lang="en-US" sz="2000" dirty="0" smtClean="0">
                <a:latin typeface="Courier New" panose="02070309020205020404" pitchFamily="49" charset="0"/>
              </a:rPr>
              <a:t>ext = open</a:t>
            </a:r>
            <a:r>
              <a:rPr lang="en-US" sz="2000" dirty="0">
                <a:latin typeface="Courier New" panose="02070309020205020404" pitchFamily="49" charset="0"/>
              </a:rPr>
              <a:t>("output.txt").read</a:t>
            </a:r>
            <a:r>
              <a:rPr lang="en-US" sz="2000" dirty="0" smtClean="0">
                <a:latin typeface="Courier New" panose="02070309020205020404" pitchFamily="49" charset="0"/>
              </a:rPr>
              <a:t>()  </a:t>
            </a:r>
            <a:r>
              <a:rPr lang="en-US" sz="2000" b="1" dirty="0" smtClean="0">
                <a:solidFill>
                  <a:srgbClr val="009999"/>
                </a:solidFill>
                <a:latin typeface="Courier New" panose="02070309020205020404" pitchFamily="49" charset="0"/>
              </a:rPr>
              <a:t># </a:t>
            </a:r>
            <a:r>
              <a:rPr lang="nb-NO" sz="2000" b="1" dirty="0" smtClean="0">
                <a:solidFill>
                  <a:srgbClr val="009999"/>
                </a:solidFill>
                <a:latin typeface="Courier New" panose="02070309020205020404" pitchFamily="49" charset="0"/>
              </a:rPr>
              <a:t>Hello</a:t>
            </a:r>
            <a:r>
              <a:rPr lang="nb-NO" sz="2000" b="1" dirty="0">
                <a:solidFill>
                  <a:srgbClr val="009999"/>
                </a:solidFill>
                <a:latin typeface="Courier New" panose="02070309020205020404" pitchFamily="49" charset="0"/>
              </a:rPr>
              <a:t>, world!\nHow are you</a:t>
            </a:r>
            <a:r>
              <a:rPr lang="nb-NO" sz="2000" b="1" dirty="0" smtClean="0">
                <a:solidFill>
                  <a:srgbClr val="009999"/>
                </a:solidFill>
                <a:latin typeface="Courier New" panose="02070309020205020404" pitchFamily="49" charset="0"/>
              </a:rPr>
              <a:t>?</a:t>
            </a:r>
            <a:endParaRPr lang="nb-NO" sz="2000" b="1" dirty="0">
              <a:solidFill>
                <a:srgbClr val="009999"/>
              </a:solidFill>
              <a:latin typeface="Courier New" panose="02070309020205020404" pitchFamily="49" charset="0"/>
            </a:endParaRPr>
          </a:p>
          <a:p>
            <a:pPr marL="0" indent="0" eaLnBrk="1" hangingPunct="1">
              <a:buNone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28070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programming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2000" dirty="0"/>
              <a:t>Given a file of cities</a:t>
            </a:r>
            <a:r>
              <a:rPr lang="en-US" sz="2000" dirty="0" smtClean="0"/>
              <a:t>' names and </a:t>
            </a:r>
            <a:r>
              <a:rPr lang="en-US" sz="2000" dirty="0"/>
              <a:t>(x, y) </a:t>
            </a:r>
            <a:r>
              <a:rPr lang="en-US" sz="2000" dirty="0" smtClean="0"/>
              <a:t>coordinates:</a:t>
            </a:r>
            <a:endParaRPr lang="en-US" sz="2000" dirty="0"/>
          </a:p>
          <a:p>
            <a:pPr marL="679450" lvl="1">
              <a:defRPr/>
            </a:pPr>
            <a:endParaRPr lang="en-US" sz="800" dirty="0">
              <a:latin typeface="Courier New" charset="0"/>
              <a:sym typeface="Courier New" charset="0"/>
            </a:endParaRPr>
          </a:p>
          <a:p>
            <a:pPr marL="433387" lvl="1" indent="0">
              <a:lnSpc>
                <a:spcPct val="70000"/>
              </a:lnSpc>
              <a:buNone/>
              <a:defRPr/>
            </a:pPr>
            <a:endParaRPr lang="en-US" sz="1800" dirty="0">
              <a:latin typeface="Courier New" charset="0"/>
              <a:sym typeface="Courier New" charset="0"/>
            </a:endParaRPr>
          </a:p>
          <a:p>
            <a:pPr marL="433387" lvl="1" indent="0">
              <a:lnSpc>
                <a:spcPct val="70000"/>
              </a:lnSpc>
              <a:buNone/>
              <a:defRPr/>
            </a:pPr>
            <a:r>
              <a:rPr lang="en-US" sz="1800" dirty="0" smtClean="0">
                <a:latin typeface="Courier New" charset="0"/>
                <a:cs typeface="Courier New" charset="0"/>
                <a:sym typeface="Courier New" charset="0"/>
              </a:rPr>
              <a:t>Winslow 50 </a:t>
            </a:r>
            <a:r>
              <a:rPr lang="en-US" sz="1800" dirty="0">
                <a:latin typeface="Courier New" charset="0"/>
                <a:cs typeface="Courier New" charset="0"/>
                <a:sym typeface="Courier New" charset="0"/>
              </a:rPr>
              <a:t>20</a:t>
            </a:r>
            <a:endParaRPr lang="en-US" sz="1800" dirty="0">
              <a:latin typeface="Courier New" charset="0"/>
              <a:sym typeface="Courier New" charset="0"/>
            </a:endParaRPr>
          </a:p>
          <a:p>
            <a:pPr marL="433387" lvl="1" indent="0">
              <a:lnSpc>
                <a:spcPct val="70000"/>
              </a:lnSpc>
              <a:buNone/>
              <a:defRPr/>
            </a:pPr>
            <a:r>
              <a:rPr lang="en-US" sz="1800" dirty="0" smtClean="0">
                <a:latin typeface="Courier New" charset="0"/>
                <a:cs typeface="Courier New" charset="0"/>
                <a:sym typeface="Courier New" charset="0"/>
              </a:rPr>
              <a:t>Tucson 90 </a:t>
            </a:r>
            <a:r>
              <a:rPr lang="en-US" sz="1800" dirty="0">
                <a:latin typeface="Courier New" charset="0"/>
                <a:cs typeface="Courier New" charset="0"/>
                <a:sym typeface="Courier New" charset="0"/>
              </a:rPr>
              <a:t>60</a:t>
            </a:r>
            <a:endParaRPr lang="en-US" sz="1800" dirty="0">
              <a:latin typeface="Courier New" charset="0"/>
              <a:sym typeface="Courier New" charset="0"/>
            </a:endParaRPr>
          </a:p>
          <a:p>
            <a:pPr marL="433387" lvl="1" indent="0">
              <a:lnSpc>
                <a:spcPct val="70000"/>
              </a:lnSpc>
              <a:buNone/>
              <a:defRPr/>
            </a:pPr>
            <a:r>
              <a:rPr lang="en-US" sz="1800" dirty="0" smtClean="0">
                <a:latin typeface="Courier New" charset="0"/>
                <a:cs typeface="Courier New" charset="0"/>
                <a:sym typeface="Courier New" charset="0"/>
              </a:rPr>
              <a:t>Phoenix 10 </a:t>
            </a:r>
            <a:r>
              <a:rPr lang="en-US" sz="1800" dirty="0">
                <a:latin typeface="Courier New" charset="0"/>
                <a:cs typeface="Courier New" charset="0"/>
                <a:sym typeface="Courier New" charset="0"/>
              </a:rPr>
              <a:t>72</a:t>
            </a:r>
            <a:endParaRPr lang="en-US" sz="1800" dirty="0">
              <a:latin typeface="Courier New" charset="0"/>
              <a:sym typeface="Courier New" charset="0"/>
            </a:endParaRPr>
          </a:p>
          <a:p>
            <a:pPr marL="433387" lvl="1" indent="0">
              <a:lnSpc>
                <a:spcPct val="70000"/>
              </a:lnSpc>
              <a:buNone/>
              <a:defRPr/>
            </a:pPr>
            <a:r>
              <a:rPr lang="en-US" sz="1800" dirty="0" smtClean="0">
                <a:latin typeface="Courier New" charset="0"/>
                <a:cs typeface="Courier New" charset="0"/>
                <a:sym typeface="Courier New" charset="0"/>
              </a:rPr>
              <a:t>Bisbee 74 </a:t>
            </a:r>
            <a:r>
              <a:rPr lang="en-US" sz="1800" dirty="0">
                <a:latin typeface="Courier New" charset="0"/>
                <a:cs typeface="Courier New" charset="0"/>
                <a:sym typeface="Courier New" charset="0"/>
              </a:rPr>
              <a:t>98</a:t>
            </a:r>
            <a:endParaRPr lang="en-US" sz="1800" dirty="0">
              <a:latin typeface="Courier New" charset="0"/>
              <a:sym typeface="Courier New" charset="0"/>
            </a:endParaRPr>
          </a:p>
          <a:p>
            <a:pPr marL="433387" lvl="1" indent="0">
              <a:lnSpc>
                <a:spcPct val="70000"/>
              </a:lnSpc>
              <a:buNone/>
              <a:defRPr/>
            </a:pPr>
            <a:r>
              <a:rPr lang="en-US" sz="1800" dirty="0" smtClean="0">
                <a:latin typeface="Courier New" charset="0"/>
                <a:cs typeface="Courier New" charset="0"/>
                <a:sym typeface="Courier New" charset="0"/>
              </a:rPr>
              <a:t>Yuma 5 </a:t>
            </a:r>
            <a:r>
              <a:rPr lang="en-US" sz="1800" dirty="0">
                <a:latin typeface="Courier New" charset="0"/>
                <a:cs typeface="Courier New" charset="0"/>
                <a:sym typeface="Courier New" charset="0"/>
              </a:rPr>
              <a:t>136</a:t>
            </a:r>
            <a:endParaRPr lang="en-US" sz="1800" dirty="0">
              <a:latin typeface="Courier New" charset="0"/>
              <a:sym typeface="Courier New" charset="0"/>
            </a:endParaRPr>
          </a:p>
          <a:p>
            <a:pPr marL="433387" lvl="1" indent="0">
              <a:lnSpc>
                <a:spcPct val="70000"/>
              </a:lnSpc>
              <a:buNone/>
              <a:defRPr/>
            </a:pPr>
            <a:r>
              <a:rPr lang="en-US" sz="1800" dirty="0" smtClean="0">
                <a:latin typeface="Courier New" charset="0"/>
                <a:cs typeface="Courier New" charset="0"/>
                <a:sym typeface="Courier New" charset="0"/>
              </a:rPr>
              <a:t>Page 150 </a:t>
            </a:r>
            <a:r>
              <a:rPr lang="en-US" sz="1800" dirty="0">
                <a:latin typeface="Courier New" charset="0"/>
                <a:cs typeface="Courier New" charset="0"/>
                <a:sym typeface="Courier New" charset="0"/>
              </a:rPr>
              <a:t>91</a:t>
            </a:r>
            <a:endParaRPr lang="en-US" sz="1800" dirty="0">
              <a:latin typeface="Courier New" charset="0"/>
              <a:sym typeface="Courier New" charset="0"/>
            </a:endParaRPr>
          </a:p>
          <a:p>
            <a:pPr marL="679450" lvl="1">
              <a:lnSpc>
                <a:spcPct val="70000"/>
              </a:lnSpc>
              <a:defRPr/>
            </a:pPr>
            <a:endParaRPr lang="en-US" sz="1800" dirty="0">
              <a:latin typeface="Courier New" charset="0"/>
              <a:sym typeface="Courier New" charset="0"/>
            </a:endParaRPr>
          </a:p>
          <a:p>
            <a:pPr marL="679450" lvl="1">
              <a:lnSpc>
                <a:spcPct val="70000"/>
              </a:lnSpc>
              <a:defRPr/>
            </a:pPr>
            <a:endParaRPr lang="en-US" sz="1800" dirty="0">
              <a:latin typeface="Courier New" charset="0"/>
              <a:sym typeface="Courier New" charset="0"/>
            </a:endParaRPr>
          </a:p>
          <a:p>
            <a:pPr marL="679450" lvl="1">
              <a:lnSpc>
                <a:spcPct val="70000"/>
              </a:lnSpc>
              <a:defRPr/>
            </a:pPr>
            <a:endParaRPr lang="en-US" sz="700" dirty="0"/>
          </a:p>
          <a:p>
            <a:pPr>
              <a:defRPr/>
            </a:pPr>
            <a:r>
              <a:rPr lang="en-US" sz="2000" dirty="0"/>
              <a:t>Write a program to draw the cities on a </a:t>
            </a:r>
            <a:r>
              <a:rPr lang="en-US" sz="2000" dirty="0" err="1">
                <a:latin typeface="Courier New" charset="0"/>
                <a:cs typeface="Courier New" charset="0"/>
                <a:sym typeface="Courier New" charset="0"/>
              </a:rPr>
              <a:t>DrawingPanel</a:t>
            </a:r>
            <a:r>
              <a:rPr lang="en-US" sz="2000" dirty="0"/>
              <a:t>, then simulates an earthquake that turns all cities red that are within a given radius:</a:t>
            </a:r>
          </a:p>
          <a:p>
            <a:pPr marL="679450" lvl="1">
              <a:defRPr/>
            </a:pPr>
            <a:endParaRPr lang="en-US" sz="800" dirty="0">
              <a:latin typeface="Courier New" charset="0"/>
              <a:sym typeface="Courier New" charset="0"/>
            </a:endParaRPr>
          </a:p>
          <a:p>
            <a:pPr marL="433387" lvl="1" indent="0">
              <a:lnSpc>
                <a:spcPct val="70000"/>
              </a:lnSpc>
              <a:buNone/>
              <a:defRPr/>
            </a:pPr>
            <a:r>
              <a:rPr lang="en-US" sz="1800" dirty="0">
                <a:latin typeface="Courier New" charset="0"/>
                <a:cs typeface="Courier New" charset="0"/>
                <a:sym typeface="Courier New" charset="0"/>
              </a:rPr>
              <a:t>Epicenter x? </a:t>
            </a:r>
            <a:r>
              <a:rPr lang="en-US" sz="1800" u="sng" dirty="0">
                <a:latin typeface="Courier New Bold" charset="0"/>
                <a:cs typeface="Courier New Bold" charset="0"/>
                <a:sym typeface="Courier New Bold" charset="0"/>
              </a:rPr>
              <a:t>100</a:t>
            </a:r>
            <a:endParaRPr lang="en-US" sz="1800" u="sng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  <a:p>
            <a:pPr marL="433387" lvl="1" indent="0">
              <a:lnSpc>
                <a:spcPct val="70000"/>
              </a:lnSpc>
              <a:buNone/>
              <a:defRPr/>
            </a:pPr>
            <a:r>
              <a:rPr lang="en-US" sz="1800" dirty="0">
                <a:latin typeface="Courier New" charset="0"/>
                <a:cs typeface="Courier New" charset="0"/>
                <a:sym typeface="Courier New" charset="0"/>
              </a:rPr>
              <a:t>Epicenter y? </a:t>
            </a:r>
            <a:r>
              <a:rPr lang="en-US" sz="1800" u="sng" dirty="0">
                <a:latin typeface="Courier New Bold" charset="0"/>
                <a:cs typeface="Courier New Bold" charset="0"/>
                <a:sym typeface="Courier New Bold" charset="0"/>
              </a:rPr>
              <a:t>100</a:t>
            </a:r>
            <a:endParaRPr lang="en-US" sz="1800" u="sng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  <a:p>
            <a:pPr marL="433387" lvl="1" indent="0">
              <a:lnSpc>
                <a:spcPct val="70000"/>
              </a:lnSpc>
              <a:buNone/>
              <a:defRPr/>
            </a:pPr>
            <a:r>
              <a:rPr lang="en-US" sz="1800" dirty="0">
                <a:latin typeface="Courier New" charset="0"/>
                <a:cs typeface="Courier New" charset="0"/>
                <a:sym typeface="Courier New" charset="0"/>
              </a:rPr>
              <a:t>Affected radius? </a:t>
            </a:r>
            <a:r>
              <a:rPr lang="en-US" sz="1800" u="sng" dirty="0">
                <a:latin typeface="Courier New Bold" charset="0"/>
                <a:cs typeface="Courier New Bold" charset="0"/>
                <a:sym typeface="Courier New Bold" charset="0"/>
              </a:rPr>
              <a:t>75</a:t>
            </a:r>
            <a:endParaRPr lang="en-US" sz="1800" u="sng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  <p:pic>
        <p:nvPicPr>
          <p:cNvPr id="4" name="Picture 9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0616" y="1690688"/>
            <a:ext cx="2019300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3990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bad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33387" lvl="1" indent="0">
              <a:buNone/>
              <a:defRPr/>
            </a:pPr>
            <a:r>
              <a:rPr lang="en-US" dirty="0">
                <a:latin typeface="Courier New" charset="0"/>
                <a:cs typeface="Courier New" charset="0"/>
                <a:sym typeface="Courier New" charset="0"/>
              </a:rPr>
              <a:t>l</a:t>
            </a:r>
            <a:r>
              <a:rPr lang="en-US" dirty="0" smtClean="0">
                <a:latin typeface="Courier New" charset="0"/>
                <a:cs typeface="Courier New" charset="0"/>
                <a:sym typeface="Courier New" charset="0"/>
              </a:rPr>
              <a:t>ines = open("</a:t>
            </a:r>
            <a:r>
              <a:rPr lang="en-US" dirty="0">
                <a:latin typeface="Courier New" charset="0"/>
                <a:cs typeface="Courier New" charset="0"/>
                <a:sym typeface="Courier New" charset="0"/>
              </a:rPr>
              <a:t>cities.txt</a:t>
            </a:r>
            <a:r>
              <a:rPr lang="en-US" dirty="0" smtClean="0">
                <a:latin typeface="Courier New" charset="0"/>
                <a:cs typeface="Courier New" charset="0"/>
                <a:sym typeface="Courier New" charset="0"/>
              </a:rPr>
              <a:t>").</a:t>
            </a:r>
            <a:r>
              <a:rPr lang="en-US" dirty="0" err="1" smtClean="0">
                <a:latin typeface="Courier New" charset="0"/>
                <a:cs typeface="Courier New" charset="0"/>
                <a:sym typeface="Courier New" charset="0"/>
              </a:rPr>
              <a:t>readlines</a:t>
            </a:r>
            <a:r>
              <a:rPr lang="en-US" dirty="0" smtClean="0">
                <a:latin typeface="Courier New" charset="0"/>
                <a:cs typeface="Courier New" charset="0"/>
                <a:sym typeface="Courier New" charset="0"/>
              </a:rPr>
              <a:t>()</a:t>
            </a:r>
          </a:p>
          <a:p>
            <a:pPr marL="433387" lvl="1" indent="0">
              <a:buNone/>
              <a:defRPr/>
            </a:pP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names =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[0] *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len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(lines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)</a:t>
            </a:r>
            <a:endParaRPr lang="en-US" dirty="0">
              <a:latin typeface="Courier New" charset="0"/>
              <a:sym typeface="Courier New" charset="0"/>
            </a:endParaRPr>
          </a:p>
          <a:p>
            <a:pPr marL="433387" lvl="1" indent="0">
              <a:lnSpc>
                <a:spcPct val="80000"/>
              </a:lnSpc>
              <a:buNone/>
              <a:defRPr/>
            </a:pP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x_coords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=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[0] * 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len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(lines)</a:t>
            </a:r>
            <a:endParaRPr lang="en-US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  <a:p>
            <a:pPr marL="433387" lvl="1" indent="0">
              <a:lnSpc>
                <a:spcPct val="80000"/>
              </a:lnSpc>
              <a:buNone/>
              <a:defRPr/>
            </a:pP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_coords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=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[0]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*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len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(lines)</a:t>
            </a:r>
            <a:endParaRPr lang="en-US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  <a:p>
            <a:pPr marL="433387" lvl="1" indent="0">
              <a:lnSpc>
                <a:spcPct val="80000"/>
              </a:lnSpc>
              <a:buNone/>
              <a:defRPr/>
            </a:pPr>
            <a:endParaRPr lang="en-US" sz="800" dirty="0">
              <a:latin typeface="Courier New" charset="0"/>
              <a:sym typeface="Courier New" charset="0"/>
            </a:endParaRPr>
          </a:p>
          <a:p>
            <a:pPr marL="433387" lvl="1" indent="0">
              <a:lnSpc>
                <a:spcPct val="80000"/>
              </a:lnSpc>
              <a:buNone/>
              <a:defRPr/>
            </a:pPr>
            <a:r>
              <a:rPr lang="en-US" dirty="0">
                <a:latin typeface="Courier New" charset="0"/>
                <a:cs typeface="Courier New" charset="0"/>
                <a:sym typeface="Courier New" charset="0"/>
              </a:rPr>
              <a:t>for </a:t>
            </a:r>
            <a:r>
              <a:rPr lang="en-US" dirty="0" err="1" smtClean="0">
                <a:latin typeface="Courier New" charset="0"/>
                <a:cs typeface="Courier New" charset="0"/>
                <a:sym typeface="Courier New" charset="0"/>
              </a:rPr>
              <a:t>i</a:t>
            </a:r>
            <a:r>
              <a:rPr lang="en-US" dirty="0" smtClean="0">
                <a:latin typeface="Courier New" charset="0"/>
                <a:cs typeface="Courier New" charset="0"/>
                <a:sym typeface="Courier New" charset="0"/>
              </a:rPr>
              <a:t> in range(0, </a:t>
            </a:r>
            <a:r>
              <a:rPr lang="en-US" dirty="0" err="1" smtClean="0">
                <a:latin typeface="Courier New" charset="0"/>
                <a:cs typeface="Courier New" charset="0"/>
                <a:sym typeface="Courier New" charset="0"/>
              </a:rPr>
              <a:t>len</a:t>
            </a:r>
            <a:r>
              <a:rPr lang="en-US" dirty="0" smtClean="0">
                <a:latin typeface="Courier New" charset="0"/>
                <a:cs typeface="Courier New" charset="0"/>
                <a:sym typeface="Courier New" charset="0"/>
              </a:rPr>
              <a:t>(lines)):</a:t>
            </a:r>
          </a:p>
          <a:p>
            <a:pPr marL="433387" lvl="1" indent="0">
              <a:lnSpc>
                <a:spcPct val="80000"/>
              </a:lnSpc>
              <a:buNone/>
              <a:defRPr/>
            </a:pPr>
            <a:r>
              <a:rPr lang="en-US" dirty="0">
                <a:latin typeface="Courier New" charset="0"/>
                <a:cs typeface="Courier New" charset="0"/>
                <a:sym typeface="Courier New" charset="0"/>
              </a:rPr>
              <a:t>	</a:t>
            </a:r>
            <a:r>
              <a:rPr lang="en-US" dirty="0" smtClean="0">
                <a:latin typeface="Courier New" charset="0"/>
                <a:cs typeface="Courier New" charset="0"/>
                <a:sym typeface="Courier New" charset="0"/>
              </a:rPr>
              <a:t> parts = lines[</a:t>
            </a:r>
            <a:r>
              <a:rPr lang="en-US" dirty="0" err="1" smtClean="0">
                <a:latin typeface="Courier New" charset="0"/>
                <a:cs typeface="Courier New" charset="0"/>
                <a:sym typeface="Courier New" charset="0"/>
              </a:rPr>
              <a:t>i</a:t>
            </a:r>
            <a:r>
              <a:rPr lang="en-US" dirty="0" smtClean="0">
                <a:latin typeface="Courier New" charset="0"/>
                <a:cs typeface="Courier New" charset="0"/>
                <a:sym typeface="Courier New" charset="0"/>
              </a:rPr>
              <a:t>].split()</a:t>
            </a:r>
          </a:p>
          <a:p>
            <a:pPr marL="433387" lvl="1" indent="0">
              <a:lnSpc>
                <a:spcPct val="80000"/>
              </a:lnSpc>
              <a:buNone/>
              <a:defRPr/>
            </a:pPr>
            <a:r>
              <a:rPr lang="en-US" dirty="0">
                <a:latin typeface="Courier New" charset="0"/>
                <a:cs typeface="Courier New" charset="0"/>
                <a:sym typeface="Courier New" charset="0"/>
              </a:rPr>
              <a:t>	</a:t>
            </a:r>
            <a:r>
              <a:rPr lang="en-US" dirty="0" smtClean="0"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names[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i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] =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parts[0]</a:t>
            </a:r>
            <a:endParaRPr lang="en-US" dirty="0">
              <a:latin typeface="Courier New" charset="0"/>
              <a:sym typeface="Courier New" charset="0"/>
            </a:endParaRPr>
          </a:p>
          <a:p>
            <a:pPr marL="433387" lvl="1" indent="0">
              <a:lnSpc>
                <a:spcPct val="80000"/>
              </a:lnSpc>
              <a:buNone/>
              <a:defRPr/>
            </a:pP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   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x_coords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[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i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] =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parts[1]   </a:t>
            </a:r>
            <a:r>
              <a:rPr lang="en-US" dirty="0" smtClean="0">
                <a:solidFill>
                  <a:srgbClr val="008080"/>
                </a:solidFill>
                <a:latin typeface="Courier New Bold" charset="0"/>
                <a:cs typeface="Courier New Bold" charset="0"/>
                <a:sym typeface="Courier New Bold" charset="0"/>
              </a:rPr>
              <a:t># </a:t>
            </a:r>
            <a:r>
              <a:rPr lang="en-US" dirty="0">
                <a:solidFill>
                  <a:srgbClr val="008080"/>
                </a:solidFill>
                <a:latin typeface="Courier New Bold" charset="0"/>
                <a:cs typeface="Courier New Bold" charset="0"/>
                <a:sym typeface="Courier New Bold" charset="0"/>
              </a:rPr>
              <a:t>read each city</a:t>
            </a:r>
            <a:endParaRPr lang="en-US" dirty="0">
              <a:solidFill>
                <a:srgbClr val="008080"/>
              </a:solidFill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  <a:p>
            <a:pPr marL="433387" lvl="1" indent="0">
              <a:lnSpc>
                <a:spcPct val="80000"/>
              </a:lnSpc>
              <a:buNone/>
              <a:defRPr/>
            </a:pP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    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y_coords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[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i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] = parts[2]</a:t>
            </a:r>
            <a:endParaRPr lang="en-US" dirty="0">
              <a:latin typeface="Courier New" charset="0"/>
              <a:sym typeface="Courier New" charset="0"/>
            </a:endParaRPr>
          </a:p>
          <a:p>
            <a:pPr marL="433387" lvl="1" indent="0">
              <a:lnSpc>
                <a:spcPct val="80000"/>
              </a:lnSpc>
              <a:buNone/>
              <a:defRPr/>
            </a:pPr>
            <a:r>
              <a:rPr lang="en-US" dirty="0">
                <a:latin typeface="Courier New" charset="0"/>
                <a:cs typeface="Courier New" charset="0"/>
                <a:sym typeface="Courier New" charset="0"/>
              </a:rPr>
              <a:t>...</a:t>
            </a:r>
            <a:endParaRPr lang="en-US" dirty="0">
              <a:latin typeface="Courier New" charset="0"/>
              <a:sym typeface="Courier New" charset="0"/>
            </a:endParaRPr>
          </a:p>
          <a:p>
            <a:pPr marL="679450" lvl="1">
              <a:lnSpc>
                <a:spcPct val="80000"/>
              </a:lnSpc>
              <a:defRPr/>
            </a:pPr>
            <a:endParaRPr lang="en-US" dirty="0">
              <a:latin typeface="Courier New" charset="0"/>
              <a:sym typeface="Courier New" charset="0"/>
            </a:endParaRPr>
          </a:p>
          <a:p>
            <a:pPr marL="679450" lvl="1">
              <a:defRPr/>
            </a:pPr>
            <a:r>
              <a:rPr lang="en-US" dirty="0">
                <a:latin typeface="Verdana Bold" charset="0"/>
                <a:cs typeface="Verdana Bold" charset="0"/>
                <a:sym typeface="Verdana Bold" charset="0"/>
              </a:rPr>
              <a:t>parallel </a:t>
            </a:r>
            <a:r>
              <a:rPr lang="en-US" dirty="0" smtClean="0">
                <a:latin typeface="Verdana Bold" charset="0"/>
                <a:cs typeface="Verdana Bold" charset="0"/>
                <a:sym typeface="Verdana Bold" charset="0"/>
              </a:rPr>
              <a:t>lists</a:t>
            </a:r>
            <a:r>
              <a:rPr lang="en-US" dirty="0" smtClean="0"/>
              <a:t>: </a:t>
            </a:r>
            <a:r>
              <a:rPr lang="en-US" dirty="0"/>
              <a:t>2+ </a:t>
            </a:r>
            <a:r>
              <a:rPr lang="en-US" dirty="0" smtClean="0"/>
              <a:t>lists with </a:t>
            </a:r>
            <a:r>
              <a:rPr lang="en-US" dirty="0"/>
              <a:t>related data at same indexes.</a:t>
            </a:r>
          </a:p>
          <a:p>
            <a:pPr marL="954088" lvl="2">
              <a:defRPr/>
            </a:pPr>
            <a:r>
              <a:rPr lang="en-US" dirty="0"/>
              <a:t>Considered poor style.</a:t>
            </a:r>
          </a:p>
        </p:txBody>
      </p:sp>
    </p:spTree>
    <p:extLst>
      <p:ext uri="{BB962C8B-B14F-4D97-AF65-F5344CB8AC3E}">
        <p14:creationId xmlns:p14="http://schemas.microsoft.com/office/powerpoint/2010/main" val="629787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data in this problem is a set of points.</a:t>
            </a:r>
          </a:p>
          <a:p>
            <a:endParaRPr lang="en-US" dirty="0"/>
          </a:p>
          <a:p>
            <a:r>
              <a:rPr lang="en-US" dirty="0" smtClean="0"/>
              <a:t>It would be better stored together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182" y="1949066"/>
            <a:ext cx="2019300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0706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 sequence similar to a list but it </a:t>
            </a:r>
            <a:r>
              <a:rPr lang="en-US" b="1" dirty="0" smtClean="0"/>
              <a:t>cannot be altered</a:t>
            </a:r>
          </a:p>
          <a:p>
            <a:r>
              <a:rPr lang="en-US" dirty="0"/>
              <a:t>G</a:t>
            </a:r>
            <a:r>
              <a:rPr lang="en-US" dirty="0" smtClean="0"/>
              <a:t>ood for storing related data</a:t>
            </a:r>
          </a:p>
          <a:p>
            <a:pPr lvl="1"/>
            <a:r>
              <a:rPr lang="en-US" dirty="0" smtClean="0"/>
              <a:t>We mainly store the same </a:t>
            </a:r>
            <a:r>
              <a:rPr lang="en-US" b="1" dirty="0" smtClean="0"/>
              <a:t>type</a:t>
            </a:r>
            <a:r>
              <a:rPr lang="en-US" dirty="0" smtClean="0"/>
              <a:t> of data in a list </a:t>
            </a:r>
          </a:p>
          <a:p>
            <a:pPr lvl="1"/>
            <a:r>
              <a:rPr lang="en-US" dirty="0" smtClean="0"/>
              <a:t>We usually store related things in tuples </a:t>
            </a:r>
          </a:p>
          <a:p>
            <a:pPr lvl="1"/>
            <a:endParaRPr lang="en-US" dirty="0"/>
          </a:p>
          <a:p>
            <a:r>
              <a:rPr lang="en-US" dirty="0" smtClean="0"/>
              <a:t>Creating tuples</a:t>
            </a:r>
          </a:p>
          <a:p>
            <a:pPr marL="0" indent="0">
              <a:buNone/>
            </a:pPr>
            <a:r>
              <a:rPr lang="en-US" b="1" dirty="0" smtClean="0">
                <a:cs typeface="Courier New" panose="02070309020205020404" pitchFamily="49" charset="0"/>
              </a:rPr>
              <a:t>	name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(</a:t>
            </a:r>
            <a:r>
              <a:rPr lang="en-US" b="1" dirty="0" smtClean="0">
                <a:cs typeface="Courier New" panose="02070309020205020404" pitchFamily="49" charset="0"/>
              </a:rPr>
              <a:t>data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 smtClean="0">
                <a:cs typeface="Courier New" panose="02070309020205020404" pitchFamily="49" charset="0"/>
              </a:rPr>
              <a:t>other_data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… , </a:t>
            </a:r>
            <a:r>
              <a:rPr lang="en-US" b="1" dirty="0" err="1" smtClean="0">
                <a:cs typeface="Courier New" panose="02070309020205020404" pitchFamily="49" charset="0"/>
              </a:rPr>
              <a:t>last_data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tuple = ("Tucson", 80, 90)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544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tuples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access elements using [] notation, just like lists and strings</a:t>
            </a:r>
          </a:p>
          <a:p>
            <a:pPr marL="457200" lvl="1" indent="0">
              <a:buNone/>
            </a:pP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tuple = ("Tucson", 80, 90)</a:t>
            </a:r>
          </a:p>
          <a:p>
            <a:pPr marL="457200" lvl="1" indent="0">
              <a:buNone/>
            </a:pP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low = tuple[1]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You cannot update a tuple! </a:t>
            </a:r>
            <a:endParaRPr lang="en-US" dirty="0"/>
          </a:p>
          <a:p>
            <a:pPr lvl="1"/>
            <a:r>
              <a:rPr lang="en-US" dirty="0" smtClean="0"/>
              <a:t>Tuples are immutable</a:t>
            </a:r>
          </a:p>
          <a:p>
            <a:endParaRPr lang="en-US" dirty="0" smtClean="0"/>
          </a:p>
          <a:p>
            <a:r>
              <a:rPr lang="en-US" dirty="0" smtClean="0"/>
              <a:t>You can loop through tuples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the same as lists</a:t>
            </a:r>
            <a:endParaRPr lang="en-US" dirty="0"/>
          </a:p>
          <a:p>
            <a:pPr lvl="1"/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3636641"/>
              </p:ext>
            </p:extLst>
          </p:nvPr>
        </p:nvGraphicFramePr>
        <p:xfrm>
          <a:off x="5687367" y="2726695"/>
          <a:ext cx="5817996" cy="3647440"/>
        </p:xfrm>
        <a:graphic>
          <a:graphicData uri="http://schemas.openxmlformats.org/drawingml/2006/table">
            <a:tbl>
              <a:tblPr/>
              <a:tblGrid>
                <a:gridCol w="1099548"/>
                <a:gridCol w="2256602"/>
                <a:gridCol w="2461846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 dirty="0" smtClean="0">
                          <a:effectLst/>
                        </a:rPr>
                        <a:t>operation</a:t>
                      </a:r>
                      <a:endParaRPr lang="en-US" b="1" dirty="0">
                        <a:effectLst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1" dirty="0" smtClean="0">
                          <a:effectLst/>
                        </a:rPr>
                        <a:t>call</a:t>
                      </a:r>
                      <a:endParaRPr lang="en-US" b="1" dirty="0">
                        <a:effectLst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1" dirty="0" smtClean="0">
                          <a:effectLst/>
                        </a:rPr>
                        <a:t>result</a:t>
                      </a:r>
                      <a:endParaRPr lang="en-US" b="1" dirty="0">
                        <a:effectLst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 dirty="0" err="1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</a:t>
                      </a:r>
                      <a:r>
                        <a:rPr lang="en-US" b="1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  <a:endParaRPr lang="en-US" b="1" dirty="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 err="1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</a:t>
                      </a:r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((1, 2, 3))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 </a:t>
                      </a:r>
                      <a:endParaRPr lang="en-US" b="1" dirty="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(1, 2, 3) + </a:t>
                      </a:r>
                      <a:endParaRPr lang="en-US" sz="1600" dirty="0" smtClean="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fontAlgn="t"/>
                      <a:r>
                        <a:rPr lang="en-US" sz="1600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4, 5, 6)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(1, 2, 3, 4, 5, 6)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</a:t>
                      </a:r>
                      <a:endParaRPr lang="en-US" b="1" dirty="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('Hi!',) * 4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('Hi!', 'Hi!', 'Hi!', 'Hi!')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</a:t>
                      </a:r>
                      <a:endParaRPr lang="en-US" b="1" dirty="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 in (1, 2, 3)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</a:t>
                      </a:r>
                      <a:endParaRPr lang="en-US" b="1" dirty="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 x in (</a:t>
                      </a:r>
                      <a:r>
                        <a:rPr lang="en-US" sz="1600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1,2,3</a:t>
                      </a:r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 </a:t>
                      </a:r>
                      <a:r>
                        <a:rPr lang="en-US" sz="1600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pPr fontAlgn="t"/>
                      <a:r>
                        <a:rPr lang="en-US" sz="1600" baseline="0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600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 </a:t>
                      </a:r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x,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1 2 3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min()</a:t>
                      </a:r>
                      <a:endParaRPr lang="en-US" b="1" dirty="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min((1, 3))</a:t>
                      </a:r>
                      <a:endParaRPr lang="en-US" sz="1600" dirty="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en-US" sz="1600" dirty="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max()</a:t>
                      </a:r>
                      <a:endParaRPr lang="en-US" b="1" dirty="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max((1,</a:t>
                      </a:r>
                      <a:r>
                        <a:rPr lang="en-US" sz="1600" baseline="0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3))</a:t>
                      </a:r>
                      <a:endParaRPr lang="en-US" sz="1600" dirty="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en-US" sz="1600" dirty="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0109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Days till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function called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days_till</a:t>
            </a:r>
            <a:r>
              <a:rPr lang="en-US" dirty="0" smtClean="0"/>
              <a:t> that accepts a start month and day and a stop month and day and returns the number of days between them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call									return</a:t>
            </a:r>
          </a:p>
          <a:p>
            <a:pPr marL="0" indent="0">
              <a:buNone/>
            </a:pP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days_till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december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", 1, "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december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", 10)      9</a:t>
            </a:r>
          </a:p>
          <a:p>
            <a:pPr marL="0" indent="0">
              <a:buNone/>
            </a:pP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days_till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novembeR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", 15, "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december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", 10)     25</a:t>
            </a:r>
          </a:p>
          <a:p>
            <a:pPr marL="0" indent="0">
              <a:buNone/>
            </a:pP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days_till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OCTober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", 6, "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december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", 17)       72</a:t>
            </a:r>
          </a:p>
          <a:p>
            <a:pPr marL="0" indent="0">
              <a:buNone/>
            </a:pP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days_till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october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", 6, "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ocTober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", 1)         360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902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Days till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1353800" cy="462541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days_till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start_month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start_day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stop_month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stop_day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months = (('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january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 31),('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february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 28),('march', 31),('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april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 30), ('may', 31),('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june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 30),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('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july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 31), ('august', 31),('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september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 30), ('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october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 31), ('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november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 30), ('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december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 31))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start_month.lower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==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stop_month.lower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and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stop_day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&gt;=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start_day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return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stop_day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start_day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days = 0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for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 range(0,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(months)):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month = months[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if month[0] ==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start_month.lower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days = month[1] -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start_day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+= 1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while months[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% 12][0] !=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stop_month.lower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days += months[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% 12][1]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+= 1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days +=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stop_day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return days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424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Output to files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dirty="0" smtClean="0"/>
              <a:t>Open a file in write or append mode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'w' - write mode – replaces everything in the file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'a' – append mode – adds to the bottom of the file preserving what is already in it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2200" b="1" dirty="0" smtClean="0"/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2200" b="1" dirty="0" smtClean="0"/>
              <a:t>name</a:t>
            </a:r>
            <a:r>
              <a:rPr lang="en-US" sz="2200" dirty="0" smtClean="0">
                <a:latin typeface="Courier New" panose="02070309020205020404" pitchFamily="49" charset="0"/>
              </a:rPr>
              <a:t> </a:t>
            </a:r>
            <a:r>
              <a:rPr lang="en-US" sz="2200" dirty="0">
                <a:latin typeface="Courier New" panose="02070309020205020404" pitchFamily="49" charset="0"/>
              </a:rPr>
              <a:t>= open("</a:t>
            </a:r>
            <a:r>
              <a:rPr lang="en-US" sz="2200" b="1" dirty="0"/>
              <a:t>filename</a:t>
            </a:r>
            <a:r>
              <a:rPr lang="en-US" sz="2200" dirty="0">
                <a:latin typeface="Courier New" panose="02070309020205020404" pitchFamily="49" charset="0"/>
              </a:rPr>
              <a:t>", </a:t>
            </a:r>
            <a:r>
              <a:rPr lang="en-US" sz="2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"w"</a:t>
            </a:r>
            <a:r>
              <a:rPr lang="en-US" sz="2200" dirty="0">
                <a:latin typeface="Courier New" panose="02070309020205020404" pitchFamily="49" charset="0"/>
              </a:rPr>
              <a:t>)    </a:t>
            </a:r>
            <a:r>
              <a:rPr lang="en-US" sz="2200" b="1" dirty="0">
                <a:solidFill>
                  <a:srgbClr val="008000"/>
                </a:solidFill>
                <a:latin typeface="Courier New" panose="02070309020205020404" pitchFamily="49" charset="0"/>
              </a:rPr>
              <a:t># write</a:t>
            </a:r>
          </a:p>
          <a:p>
            <a:pPr>
              <a:lnSpc>
                <a:spcPct val="70000"/>
              </a:lnSpc>
              <a:buNone/>
              <a:tabLst>
                <a:tab pos="3775075" algn="l"/>
              </a:tabLst>
            </a:pPr>
            <a:r>
              <a:rPr lang="en-US" sz="2200" dirty="0">
                <a:latin typeface="Courier New" panose="02070309020205020404" pitchFamily="49" charset="0"/>
              </a:rPr>
              <a:t>	</a:t>
            </a:r>
            <a:r>
              <a:rPr lang="en-US" sz="2200" dirty="0" smtClean="0">
                <a:latin typeface="Courier New" panose="02070309020205020404" pitchFamily="49" charset="0"/>
              </a:rPr>
              <a:t> </a:t>
            </a:r>
            <a:r>
              <a:rPr lang="en-US" sz="2200" b="1" dirty="0" smtClean="0"/>
              <a:t>name</a:t>
            </a:r>
            <a:r>
              <a:rPr lang="en-US" sz="2200" dirty="0" smtClean="0">
                <a:latin typeface="Courier New" panose="02070309020205020404" pitchFamily="49" charset="0"/>
              </a:rPr>
              <a:t> </a:t>
            </a:r>
            <a:r>
              <a:rPr lang="en-US" sz="2200" dirty="0">
                <a:latin typeface="Courier New" panose="02070309020205020404" pitchFamily="49" charset="0"/>
              </a:rPr>
              <a:t>= open("</a:t>
            </a:r>
            <a:r>
              <a:rPr lang="en-US" sz="2200" b="1" dirty="0"/>
              <a:t>filename</a:t>
            </a:r>
            <a:r>
              <a:rPr lang="en-US" sz="2200" dirty="0">
                <a:latin typeface="Courier New" panose="02070309020205020404" pitchFamily="49" charset="0"/>
              </a:rPr>
              <a:t>", </a:t>
            </a:r>
            <a:r>
              <a:rPr lang="en-US" sz="2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"a"</a:t>
            </a:r>
            <a:r>
              <a:rPr lang="en-US" sz="2200" dirty="0">
                <a:latin typeface="Courier New" panose="02070309020205020404" pitchFamily="49" charset="0"/>
              </a:rPr>
              <a:t>)    </a:t>
            </a:r>
            <a:r>
              <a:rPr lang="en-US" sz="2200" b="1" dirty="0">
                <a:solidFill>
                  <a:srgbClr val="008000"/>
                </a:solidFill>
                <a:latin typeface="Courier New" panose="02070309020205020404" pitchFamily="49" charset="0"/>
              </a:rPr>
              <a:t># </a:t>
            </a:r>
            <a:r>
              <a:rPr lang="en-US" sz="22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append</a:t>
            </a:r>
          </a:p>
          <a:p>
            <a:pPr>
              <a:lnSpc>
                <a:spcPct val="70000"/>
              </a:lnSpc>
              <a:buNone/>
              <a:tabLst>
                <a:tab pos="3775075" algn="l"/>
              </a:tabLst>
            </a:pPr>
            <a:endParaRPr lang="en-US" sz="22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1892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617</Words>
  <Application>Microsoft Office PowerPoint</Application>
  <PresentationFormat>Widescreen</PresentationFormat>
  <Paragraphs>132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</vt:lpstr>
      <vt:lpstr>Calibri</vt:lpstr>
      <vt:lpstr>Calibri Light</vt:lpstr>
      <vt:lpstr>Courier New</vt:lpstr>
      <vt:lpstr>Courier New Bold</vt:lpstr>
      <vt:lpstr>Verdana</vt:lpstr>
      <vt:lpstr>Verdana Bold</vt:lpstr>
      <vt:lpstr>Wingdings 2</vt:lpstr>
      <vt:lpstr>ヒラギノ角ゴ ProN W6</vt:lpstr>
      <vt:lpstr>Office Theme</vt:lpstr>
      <vt:lpstr>CSc 110, Spring 2018</vt:lpstr>
      <vt:lpstr>A programming problem</vt:lpstr>
      <vt:lpstr>A bad solution</vt:lpstr>
      <vt:lpstr>Observations</vt:lpstr>
      <vt:lpstr>Tuples</vt:lpstr>
      <vt:lpstr>Using tuples</vt:lpstr>
      <vt:lpstr>Days till</vt:lpstr>
      <vt:lpstr>Days till solution</vt:lpstr>
      <vt:lpstr>Output to files</vt:lpstr>
      <vt:lpstr>Output to files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110, Autumn 2016</dc:title>
  <dc:creator>allison</dc:creator>
  <cp:lastModifiedBy>allison</cp:lastModifiedBy>
  <cp:revision>13</cp:revision>
  <dcterms:created xsi:type="dcterms:W3CDTF">2016-10-06T23:13:03Z</dcterms:created>
  <dcterms:modified xsi:type="dcterms:W3CDTF">2018-03-28T05:57:23Z</dcterms:modified>
</cp:coreProperties>
</file>