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4" r:id="rId3"/>
    <p:sldId id="285" r:id="rId4"/>
    <p:sldId id="264" r:id="rId5"/>
    <p:sldId id="265" r:id="rId6"/>
    <p:sldId id="281" r:id="rId7"/>
    <p:sldId id="268" r:id="rId8"/>
    <p:sldId id="269" r:id="rId9"/>
    <p:sldId id="267" r:id="rId10"/>
    <p:sldId id="263" r:id="rId11"/>
    <p:sldId id="270" r:id="rId12"/>
    <p:sldId id="283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541B1-EA58-475B-99B1-D0006AA1AF7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0619F-815A-49EC-B399-F8E29E99E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83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D75E-C031-4D1D-9795-AE190887AEBD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3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EAD-18E0-48A8-A55A-BB340DF990F1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202D-5E1B-4582-981F-0146B3EE6E78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7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72D6-DB71-4EB0-9288-33DFAFD265EE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9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B71B-1A6F-4F1A-A321-CF174FD0F835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9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24D3-63E7-46D8-A2AD-F68A52701B09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1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76E9-E78E-42AC-9ABF-505A72832EF2}" type="datetime1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7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11B-64E6-4AB6-94EB-E2C1BBEC514B}" type="datetime1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0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224B-1E5A-42EC-AF83-228D90CD12B8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9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794F-258D-4947-A16A-7EE8A3B869D1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8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43ABE-9C67-4E62-B14C-134CE8C374AC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4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82340-4E08-470F-B154-ED1A69937ADD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3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209800" y="570547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err="1" smtClean="0"/>
              <a:t>CSc</a:t>
            </a:r>
            <a:r>
              <a:rPr lang="en-US" sz="7200" dirty="0" smtClean="0"/>
              <a:t> 110, </a:t>
            </a:r>
            <a:r>
              <a:rPr lang="en-US" sz="7200" dirty="0" smtClean="0"/>
              <a:t>Spring 2018</a:t>
            </a:r>
            <a:endParaRPr lang="en-US" sz="72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209800" y="1899889"/>
            <a:ext cx="7772400" cy="17526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33: </a:t>
            </a:r>
            <a:r>
              <a:rPr lang="en-US" dirty="0" smtClean="0"/>
              <a:t>Dictionaries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74231" y="2992193"/>
            <a:ext cx="3232261" cy="316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6" descr="Image result for dictionary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987" y="2874361"/>
            <a:ext cx="4717109" cy="350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73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Looping over a set or dictionary?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73301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You must use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element in </a:t>
            </a:r>
            <a:r>
              <a:rPr lang="en-US" dirty="0" smtClean="0"/>
              <a:t>structure loop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needed because sets have no indexes; can't </a:t>
            </a:r>
            <a:r>
              <a:rPr lang="en-US" dirty="0" smtClean="0">
                <a:latin typeface="Courier New" panose="02070309020205020404" pitchFamily="49" charset="0"/>
              </a:rPr>
              <a:t>get</a:t>
            </a:r>
            <a:r>
              <a:rPr lang="en-US" dirty="0" smtClean="0"/>
              <a:t> element </a:t>
            </a:r>
            <a:r>
              <a:rPr lang="en-US" dirty="0">
                <a:latin typeface="Courier New" panose="02070309020205020404" pitchFamily="49" charset="0"/>
              </a:rPr>
              <a:t>i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/>
              <a:t>Example:</a:t>
            </a:r>
            <a:endParaRPr lang="en-US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   for item in a: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print(item)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Outputs: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the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happy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hello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b="1" dirty="0" smtClean="0">
              <a:latin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4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items, keys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</a:rPr>
              <a:t>values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items </a:t>
            </a:r>
            <a:r>
              <a:rPr lang="en-US" dirty="0" smtClean="0"/>
              <a:t>function returns tuples of each key-value pair</a:t>
            </a:r>
          </a:p>
          <a:p>
            <a:pPr lvl="1" eaLnBrk="1" hangingPunct="1"/>
            <a:r>
              <a:rPr lang="en-US" dirty="0" smtClean="0"/>
              <a:t>can loop over the keys in a for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{}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ages["Merlin"] = 4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>
                <a:latin typeface="Courier New" panose="02070309020205020404" pitchFamily="49" charset="0"/>
              </a:rPr>
              <a:t>a</a:t>
            </a:r>
            <a:r>
              <a:rPr lang="en-US" sz="1800" dirty="0" smtClean="0">
                <a:latin typeface="Courier New" panose="02070309020205020404" pitchFamily="49" charset="0"/>
              </a:rPr>
              <a:t>ges["Chester"] = 2</a:t>
            </a:r>
            <a:endParaRPr lang="en-US" sz="18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ages["</a:t>
            </a:r>
            <a:r>
              <a:rPr lang="en-US" sz="1800" dirty="0" err="1" smtClean="0">
                <a:latin typeface="Courier New" panose="02070309020205020404" pitchFamily="49" charset="0"/>
              </a:rPr>
              <a:t>Purrcival</a:t>
            </a:r>
            <a:r>
              <a:rPr lang="en-US" sz="1800" dirty="0" smtClean="0">
                <a:latin typeface="Courier New" panose="02070309020205020404" pitchFamily="49" charset="0"/>
              </a:rPr>
              <a:t>"] = 12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b="1" dirty="0" smtClean="0">
                <a:latin typeface="Courier New" panose="02070309020205020404" pitchFamily="49" charset="0"/>
              </a:rPr>
              <a:t>cat, age</a:t>
            </a:r>
            <a:r>
              <a:rPr lang="en-US" sz="1800" dirty="0" smtClean="0">
                <a:latin typeface="Courier New" panose="02070309020205020404" pitchFamily="49" charset="0"/>
              </a:rPr>
              <a:t> in </a:t>
            </a:r>
            <a:r>
              <a:rPr lang="en-US" sz="1800" b="1" dirty="0" err="1" smtClean="0">
                <a:latin typeface="Courier New" panose="02070309020205020404" pitchFamily="49" charset="0"/>
              </a:rPr>
              <a:t>ages.items</a:t>
            </a:r>
            <a:r>
              <a:rPr lang="en-US" sz="1800" b="1" dirty="0" smtClean="0">
                <a:latin typeface="Courier New" panose="02070309020205020404" pitchFamily="49" charset="0"/>
              </a:rPr>
              <a:t>()</a:t>
            </a:r>
            <a:r>
              <a:rPr lang="en-US" sz="1800" dirty="0" smtClean="0">
                <a:latin typeface="Courier New" panose="02070309020205020404" pitchFamily="49" charset="0"/>
              </a:rPr>
              <a:t>:                </a:t>
            </a:r>
            <a:endParaRPr lang="en-US" sz="1800" b="1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print(cat + " -&gt;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(age))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values</a:t>
            </a:r>
            <a:r>
              <a:rPr lang="en-US" dirty="0" smtClean="0"/>
              <a:t> function returns all values in the dictionary</a:t>
            </a:r>
          </a:p>
          <a:p>
            <a:pPr lvl="1" eaLnBrk="1" hangingPunct="1"/>
            <a:r>
              <a:rPr lang="en-US" dirty="0" smtClean="0"/>
              <a:t>no easy way to get from a value to its associated key(s)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keys </a:t>
            </a:r>
            <a:r>
              <a:rPr lang="en-US" dirty="0" smtClean="0"/>
              <a:t>function returns all keys in the dictionary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9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9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Use word counts to figure out if a document is positive or negative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Count all of the positive words and count all of the negative words.</a:t>
            </a:r>
          </a:p>
          <a:p>
            <a:pPr lvl="1" eaLnBrk="1" hangingPunct="1"/>
            <a:r>
              <a:rPr lang="en-US" dirty="0" smtClean="0"/>
              <a:t>Whichever count is bigger is the sentiment of the document.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How do we know which words are positive and which are negative?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3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140"/>
            <a:ext cx="11159532" cy="5978769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Consider the following </a:t>
            </a:r>
            <a:r>
              <a:rPr lang="en-US" dirty="0" smtClean="0"/>
              <a:t>function: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mystery(list1, list2):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 =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(list1)):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result[list1[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list2[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result[list2[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list1[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result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What is returned after calls with the following parameters?</a:t>
            </a: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[b, l, u, e]        list2</a:t>
            </a:r>
            <a:r>
              <a:rPr lang="en-US" dirty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[s, p, o, t]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dictionary returned:__________________________________________________________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dirty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[k, e, e, p]        list2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[s, a, f, e]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dictionary returned:__________________________________________________________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dirty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[s, o, b, e, r]     list2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[b, o, o, k, s]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dictionary returned:__________________________________________________________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4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program that counts the number of </a:t>
            </a:r>
            <a:r>
              <a:rPr lang="en-US" dirty="0" smtClean="0"/>
              <a:t>positive words and the number of negative words </a:t>
            </a:r>
            <a:r>
              <a:rPr lang="en-US" dirty="0" smtClean="0"/>
              <a:t>in a large text file (say, </a:t>
            </a:r>
            <a:r>
              <a:rPr lang="en-US" i="1" dirty="0" smtClean="0"/>
              <a:t>Moby Dick</a:t>
            </a:r>
            <a:r>
              <a:rPr lang="en-US" dirty="0" smtClean="0"/>
              <a:t> or the King James Bible).</a:t>
            </a:r>
          </a:p>
          <a:p>
            <a:pPr lvl="1" eaLnBrk="1" hangingPunct="1"/>
            <a:endParaRPr lang="en-US" sz="800" dirty="0"/>
          </a:p>
          <a:p>
            <a:pPr marL="457200" lvl="1" indent="0" eaLnBrk="1" hangingPunct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315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smtClean="0">
                <a:latin typeface="Courier New" panose="02070309020205020404" pitchFamily="49" charset="0"/>
              </a:rPr>
              <a:t>Set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Courier New" panose="02070309020205020404" pitchFamily="49" charset="0"/>
              </a:rPr>
              <a:t>An empty set:</a:t>
            </a:r>
            <a:r>
              <a:rPr lang="en-US" sz="2400" dirty="0">
                <a:cs typeface="Courier New" panose="02070309020205020404" pitchFamily="49" charset="0"/>
              </a:rPr>
              <a:t>	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		a = set()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0000"/>
              </a:lnSpc>
            </a:pPr>
            <a:r>
              <a:rPr lang="en-US" sz="2400" dirty="0" smtClean="0"/>
              <a:t>A set with elements in it: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</a:rPr>
              <a:t>	b = {"the", "hello", "happy"}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 lvl="1" eaLnBrk="1" hangingPunct="1"/>
            <a:endParaRPr lang="en-US" sz="800" b="1" dirty="0"/>
          </a:p>
        </p:txBody>
      </p:sp>
      <p:graphicFrame>
        <p:nvGraphicFramePr>
          <p:cNvPr id="448516" name="Group 4"/>
          <p:cNvGraphicFramePr>
            <a:graphicFrameLocks noGrp="1"/>
          </p:cNvGraphicFramePr>
          <p:nvPr>
            <p:extLst/>
          </p:nvPr>
        </p:nvGraphicFramePr>
        <p:xfrm>
          <a:off x="1316334" y="3429000"/>
          <a:ext cx="9606223" cy="2773456"/>
        </p:xfrm>
        <a:graphic>
          <a:graphicData uri="http://schemas.openxmlformats.org/drawingml/2006/table">
            <a:tbl>
              <a:tblPr/>
              <a:tblGrid>
                <a:gridCol w="2401556"/>
                <a:gridCol w="7204667"/>
              </a:tblGrid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a.add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ourier New" panose="02070309020205020404" pitchFamily="49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adds element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to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a.discard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ourier New" panose="02070309020205020404" pitchFamily="49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removes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from a if present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a.pop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()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removes and returns a random element from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 -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in a but not in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 |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in either a or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 &amp;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in both a and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 ^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 a or b but not both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43166" y="6311900"/>
            <a:ext cx="3194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You can also use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 smtClean="0">
                <a:latin typeface="+mn-lt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latin typeface="+mn-lt"/>
                <a:cs typeface="Courier New" panose="02070309020205020404" pitchFamily="49" charset="0"/>
              </a:rPr>
              <a:t>, etc.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4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Write a program to </a:t>
            </a:r>
            <a:r>
              <a:rPr lang="en-US" u="sng" dirty="0" smtClean="0"/>
              <a:t>count the number of occurrences</a:t>
            </a:r>
            <a:r>
              <a:rPr lang="en-US" dirty="0" smtClean="0"/>
              <a:t> of each unique word in a large text file (e.g. </a:t>
            </a:r>
            <a:r>
              <a:rPr lang="en-US" i="1" dirty="0" smtClean="0"/>
              <a:t>Moby Dick</a:t>
            </a:r>
            <a:r>
              <a:rPr lang="en-US" dirty="0" smtClean="0"/>
              <a:t> ).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Allow the user to type a word and report how many times that word appeared in the book.</a:t>
            </a:r>
          </a:p>
          <a:p>
            <a:pPr lvl="1" eaLnBrk="1" hangingPunct="1"/>
            <a:r>
              <a:rPr lang="en-US" dirty="0" smtClean="0"/>
              <a:t>Report all words that appeared in the book at least 500 times.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2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Dictionaries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4"/>
            <a:ext cx="10515600" cy="475479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dictionary</a:t>
            </a:r>
            <a:r>
              <a:rPr lang="en-US" dirty="0" smtClean="0"/>
              <a:t>: Holds a set of unique </a:t>
            </a:r>
            <a:r>
              <a:rPr lang="en-US" i="1" dirty="0" smtClean="0"/>
              <a:t>keys</a:t>
            </a:r>
            <a:r>
              <a:rPr lang="en-US" dirty="0" smtClean="0"/>
              <a:t> and a collection of </a:t>
            </a:r>
            <a:r>
              <a:rPr lang="en-US" i="1" dirty="0" smtClean="0"/>
              <a:t>values</a:t>
            </a:r>
            <a:r>
              <a:rPr lang="en-US" dirty="0" smtClean="0"/>
              <a:t>, where each key is associated with one value.</a:t>
            </a:r>
          </a:p>
          <a:p>
            <a:pPr lvl="1" eaLnBrk="1" hangingPunct="1"/>
            <a:r>
              <a:rPr lang="en-US" dirty="0" smtClean="0"/>
              <a:t>a.k.a. "map", "associative array", "hash"</a:t>
            </a:r>
          </a:p>
          <a:p>
            <a:pPr lvl="1" eaLnBrk="1" hangingPunct="1"/>
            <a:endParaRPr lang="en-US" sz="1200" dirty="0"/>
          </a:p>
          <a:p>
            <a:pPr eaLnBrk="1" hangingPunct="1"/>
            <a:r>
              <a:rPr lang="en-US" dirty="0" smtClean="0"/>
              <a:t>basic dictionary operations:</a:t>
            </a:r>
          </a:p>
          <a:p>
            <a:pPr lvl="1" eaLnBrk="1" hangingPunct="1"/>
            <a:r>
              <a:rPr lang="en-US" dirty="0" smtClean="0"/>
              <a:t>Add a mapping from a key to a value.</a:t>
            </a:r>
            <a:br>
              <a:rPr lang="en-US" dirty="0" smtClean="0"/>
            </a:br>
            <a:endParaRPr lang="en-US" sz="800" dirty="0"/>
          </a:p>
          <a:p>
            <a:pPr lvl="1" eaLnBrk="1" hangingPunct="1"/>
            <a:r>
              <a:rPr lang="en-US" dirty="0" smtClean="0"/>
              <a:t>Retrieve a value mapped to </a:t>
            </a:r>
            <a:r>
              <a:rPr lang="en-US" dirty="0"/>
              <a:t>a</a:t>
            </a:r>
            <a:r>
              <a:rPr lang="en-US" dirty="0" smtClean="0"/>
              <a:t> key.</a:t>
            </a:r>
            <a:br>
              <a:rPr lang="en-US" dirty="0" smtClean="0"/>
            </a:br>
            <a:endParaRPr lang="en-US" sz="800" dirty="0"/>
          </a:p>
          <a:p>
            <a:pPr lvl="1" eaLnBrk="1" hangingPunct="1"/>
            <a:r>
              <a:rPr lang="en-US" dirty="0" smtClean="0"/>
              <a:t>Remove a given key and its</a:t>
            </a:r>
            <a:br>
              <a:rPr lang="en-US" dirty="0" smtClean="0"/>
            </a:br>
            <a:r>
              <a:rPr lang="en-US" dirty="0" smtClean="0"/>
              <a:t>mapped value.</a:t>
            </a:r>
          </a:p>
        </p:txBody>
      </p:sp>
      <p:pic>
        <p:nvPicPr>
          <p:cNvPr id="11268" name="Picture 4" descr="m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514" y="2950030"/>
            <a:ext cx="40386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828" y="218168"/>
            <a:ext cx="10515600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Creating dictionaries</a:t>
            </a:r>
          </a:p>
        </p:txBody>
      </p:sp>
      <p:pic>
        <p:nvPicPr>
          <p:cNvPr id="11268" name="Picture 4" descr="m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836" y="757175"/>
            <a:ext cx="40386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072" y="1319667"/>
            <a:ext cx="11049000" cy="5347833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Creating a dictionary</a:t>
            </a:r>
          </a:p>
          <a:p>
            <a:pPr lvl="1"/>
            <a:r>
              <a:rPr lang="en-US" dirty="0" smtClean="0">
                <a:ea typeface="ＭＳ Ｐゴシック" charset="0"/>
                <a:cs typeface="Times New Roman" charset="0"/>
              </a:rPr>
              <a:t> {</a:t>
            </a:r>
            <a:r>
              <a:rPr lang="en-US" b="1" dirty="0" smtClean="0">
                <a:ea typeface="ＭＳ Ｐゴシック" charset="0"/>
                <a:cs typeface="Times New Roman" charset="0"/>
              </a:rPr>
              <a:t>key</a:t>
            </a:r>
            <a:r>
              <a:rPr lang="en-US" dirty="0" smtClean="0">
                <a:ea typeface="ＭＳ Ｐゴシック" charset="0"/>
                <a:cs typeface="Times New Roman" charset="0"/>
              </a:rPr>
              <a:t> : </a:t>
            </a:r>
            <a:r>
              <a:rPr lang="en-US" b="1" dirty="0" smtClean="0">
                <a:ea typeface="ＭＳ Ｐゴシック" charset="0"/>
                <a:cs typeface="Times New Roman" charset="0"/>
              </a:rPr>
              <a:t>value, …, key : value</a:t>
            </a:r>
            <a:r>
              <a:rPr lang="en-US" dirty="0" smtClean="0">
                <a:ea typeface="ＭＳ Ｐゴシック" charset="0"/>
                <a:cs typeface="Times New Roman" charset="0"/>
              </a:rPr>
              <a:t>}</a:t>
            </a:r>
          </a:p>
          <a:p>
            <a:pPr marL="457200" lvl="1" indent="0">
              <a:buNone/>
            </a:pPr>
            <a:endParaRPr lang="en-US" sz="2000" dirty="0">
              <a:ea typeface="ＭＳ Ｐゴシック" charset="0"/>
              <a:cs typeface="Times New Roman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latin typeface="Courier New" charset="0"/>
              </a:rPr>
              <a:t>    </a:t>
            </a:r>
            <a:r>
              <a:rPr lang="en-US" sz="2400" dirty="0" err="1" smtClean="0">
                <a:latin typeface="Courier New" charset="0"/>
              </a:rPr>
              <a:t>my_dict</a:t>
            </a:r>
            <a:r>
              <a:rPr lang="en-US" sz="2400" dirty="0" smtClean="0">
                <a:latin typeface="Courier New" charset="0"/>
              </a:rPr>
              <a:t> = {"Romeo": "Montague",</a:t>
            </a:r>
          </a:p>
          <a:p>
            <a:pPr marL="0" indent="0">
              <a:buNone/>
              <a:defRPr/>
            </a:pPr>
            <a:r>
              <a:rPr lang="en-US" sz="2400" dirty="0" smtClean="0">
                <a:latin typeface="Courier New" charset="0"/>
              </a:rPr>
              <a:t>               "Tyler"</a:t>
            </a:r>
            <a:r>
              <a:rPr lang="en-US" sz="2400" dirty="0" smtClean="0">
                <a:latin typeface="Tahoma" charset="0"/>
              </a:rPr>
              <a:t> :</a:t>
            </a:r>
            <a:r>
              <a:rPr lang="en-US" sz="2400" dirty="0" smtClean="0">
                <a:latin typeface="Courier New" charset="0"/>
              </a:rPr>
              <a:t>"</a:t>
            </a:r>
            <a:r>
              <a:rPr lang="en-US" sz="2400" dirty="0">
                <a:latin typeface="Courier New" charset="0"/>
              </a:rPr>
              <a:t>Durden</a:t>
            </a:r>
            <a:r>
              <a:rPr lang="en-US" sz="2400" dirty="0" smtClean="0">
                <a:latin typeface="Courier New" charset="0"/>
              </a:rPr>
              <a:t>",</a:t>
            </a:r>
            <a:endParaRPr lang="en-US" sz="2400" dirty="0">
              <a:latin typeface="Courier New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latin typeface="Courier New" charset="0"/>
              </a:rPr>
              <a:t>               "Tybalt" : "</a:t>
            </a:r>
            <a:r>
              <a:rPr lang="en-US" sz="2400" dirty="0">
                <a:latin typeface="Courier New" charset="0"/>
              </a:rPr>
              <a:t>Capulet</a:t>
            </a:r>
            <a:r>
              <a:rPr lang="en-US" sz="2400" dirty="0" smtClean="0">
                <a:latin typeface="Courier New" charset="0"/>
              </a:rPr>
              <a:t>",</a:t>
            </a:r>
            <a:endParaRPr lang="en-US" sz="2400" dirty="0">
              <a:latin typeface="Courier New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latin typeface="Courier New" charset="0"/>
              </a:rPr>
              <a:t>               "Juliet" :"</a:t>
            </a:r>
            <a:r>
              <a:rPr lang="en-US" sz="2400" dirty="0">
                <a:latin typeface="Courier New" charset="0"/>
              </a:rPr>
              <a:t>Capulet</a:t>
            </a:r>
            <a:r>
              <a:rPr lang="en-US" sz="2400" dirty="0" smtClean="0">
                <a:latin typeface="Courier New" charset="0"/>
              </a:rPr>
              <a:t>" }</a:t>
            </a:r>
            <a:endParaRPr lang="en-US" sz="2400" dirty="0">
              <a:latin typeface="Courier New" charset="0"/>
            </a:endParaRPr>
          </a:p>
          <a:p>
            <a:pPr marL="457200" lvl="1" indent="0">
              <a:buNone/>
            </a:pPr>
            <a:endParaRPr lang="en-US" sz="2000" dirty="0" smtClean="0">
              <a:ea typeface="ＭＳ Ｐゴシック" charset="0"/>
              <a:cs typeface="Times New Roman" charset="0"/>
            </a:endParaRPr>
          </a:p>
          <a:p>
            <a:pPr marL="457200" lvl="1" indent="0">
              <a:buNone/>
            </a:pPr>
            <a:r>
              <a:rPr lang="en-US" dirty="0" err="1" smtClean="0">
                <a:ea typeface="ＭＳ Ｐゴシック" charset="0"/>
                <a:cs typeface="Times New Roman" charset="0"/>
              </a:rPr>
              <a:t>my_dict</a:t>
            </a:r>
            <a:r>
              <a:rPr lang="en-US" dirty="0" smtClean="0">
                <a:ea typeface="ＭＳ Ｐゴシック" charset="0"/>
                <a:cs typeface="Times New Roman" charset="0"/>
              </a:rPr>
              <a:t>[</a:t>
            </a:r>
            <a:r>
              <a:rPr lang="en-US" b="1" dirty="0" smtClean="0">
                <a:ea typeface="ＭＳ Ｐゴシック" charset="0"/>
                <a:cs typeface="Times New Roman" charset="0"/>
              </a:rPr>
              <a:t>key</a:t>
            </a:r>
            <a:r>
              <a:rPr lang="en-US" dirty="0" smtClean="0">
                <a:ea typeface="ＭＳ Ｐゴシック" charset="0"/>
                <a:cs typeface="Times New Roman" charset="0"/>
              </a:rPr>
              <a:t>] = </a:t>
            </a:r>
            <a:r>
              <a:rPr lang="en-US" b="1" dirty="0" smtClean="0">
                <a:ea typeface="ＭＳ Ｐゴシック" charset="0"/>
                <a:cs typeface="Times New Roman" charset="0"/>
              </a:rPr>
              <a:t>value</a:t>
            </a:r>
          </a:p>
          <a:p>
            <a:pPr marL="457200" lvl="1" indent="0">
              <a:buNone/>
            </a:pPr>
            <a:r>
              <a:rPr lang="en-US" dirty="0" smtClean="0">
                <a:ea typeface="ＭＳ Ｐゴシック" charset="0"/>
                <a:cs typeface="Times New Roman" charset="0"/>
              </a:rPr>
              <a:t>     adds </a:t>
            </a:r>
            <a:r>
              <a:rPr lang="en-US" dirty="0">
                <a:ea typeface="ＭＳ Ｐゴシック" charset="0"/>
                <a:cs typeface="Times New Roman" charset="0"/>
              </a:rPr>
              <a:t>a mapping from the given key to the given value;</a:t>
            </a:r>
            <a:br>
              <a:rPr lang="en-US" dirty="0">
                <a:ea typeface="ＭＳ Ｐゴシック" charset="0"/>
                <a:cs typeface="Times New Roman" charset="0"/>
              </a:rPr>
            </a:br>
            <a:r>
              <a:rPr lang="en-US" dirty="0">
                <a:ea typeface="ＭＳ Ｐゴシック" charset="0"/>
                <a:cs typeface="Times New Roman" charset="0"/>
              </a:rPr>
              <a:t>     if the key already exists, replaces its value with the given one</a:t>
            </a:r>
          </a:p>
          <a:p>
            <a:pPr marL="457200" lvl="1" indent="0">
              <a:buNone/>
            </a:pPr>
            <a:endParaRPr lang="en-US" sz="2000" dirty="0">
              <a:ea typeface="ＭＳ Ｐゴシック" charset="0"/>
              <a:cs typeface="Times New Roman" charset="0"/>
            </a:endParaRPr>
          </a:p>
          <a:p>
            <a:pPr marL="457200" lvl="1" indent="0">
              <a:buNone/>
            </a:pPr>
            <a:r>
              <a:rPr lang="en-US" sz="2600" dirty="0" smtClean="0">
                <a:ea typeface="ＭＳ Ｐゴシック" charset="0"/>
                <a:cs typeface="Times New Roman" charset="0"/>
              </a:rPr>
              <a:t>Accessing values:</a:t>
            </a:r>
          </a:p>
          <a:p>
            <a:pPr marL="457200" lvl="1" indent="0">
              <a:buNone/>
            </a:pPr>
            <a:endParaRPr lang="en-US" sz="2600" dirty="0" smtClean="0">
              <a:ea typeface="ＭＳ Ｐゴシック" charset="0"/>
              <a:cs typeface="Times New Roman" charset="0"/>
            </a:endParaRPr>
          </a:p>
          <a:p>
            <a:pPr lvl="1"/>
            <a:r>
              <a:rPr lang="en-US" sz="2600" dirty="0" err="1" smtClean="0">
                <a:ea typeface="ＭＳ Ｐゴシック" charset="0"/>
                <a:cs typeface="Times New Roman" charset="0"/>
              </a:rPr>
              <a:t>my_dict</a:t>
            </a:r>
            <a:r>
              <a:rPr lang="en-US" sz="2600" dirty="0" smtClean="0">
                <a:ea typeface="ＭＳ Ｐゴシック" charset="0"/>
                <a:cs typeface="Times New Roman" charset="0"/>
              </a:rPr>
              <a:t>[</a:t>
            </a:r>
            <a:r>
              <a:rPr lang="en-US" sz="2600" b="1" dirty="0" smtClean="0">
                <a:ea typeface="ＭＳ Ｐゴシック" charset="0"/>
                <a:cs typeface="Times New Roman" charset="0"/>
              </a:rPr>
              <a:t>key</a:t>
            </a:r>
            <a:r>
              <a:rPr lang="en-US" sz="2600" dirty="0" smtClean="0">
                <a:ea typeface="ＭＳ Ｐゴシック" charset="0"/>
                <a:cs typeface="Times New Roman" charset="0"/>
              </a:rPr>
              <a:t>]</a:t>
            </a:r>
          </a:p>
          <a:p>
            <a:pPr marL="457200" lvl="1" indent="0">
              <a:buNone/>
            </a:pPr>
            <a:r>
              <a:rPr lang="en-US" sz="2600" dirty="0" smtClean="0">
                <a:ea typeface="ＭＳ Ｐゴシック" charset="0"/>
                <a:cs typeface="Times New Roman" charset="0"/>
              </a:rPr>
              <a:t>     returns </a:t>
            </a:r>
            <a:r>
              <a:rPr lang="en-US" sz="2600" dirty="0">
                <a:ea typeface="ＭＳ Ｐゴシック" charset="0"/>
                <a:cs typeface="Times New Roman" charset="0"/>
              </a:rPr>
              <a:t>the value mapped to the given key (error if key not found</a:t>
            </a:r>
            <a:r>
              <a:rPr lang="en-US" sz="2600" dirty="0" smtClean="0">
                <a:ea typeface="ＭＳ Ｐゴシック" charset="0"/>
                <a:cs typeface="Times New Roman" charset="0"/>
              </a:rPr>
              <a:t>)</a:t>
            </a:r>
          </a:p>
          <a:p>
            <a:pPr marL="457200" lvl="1" indent="0">
              <a:buNone/>
            </a:pPr>
            <a:endParaRPr lang="en-US" sz="2800" dirty="0" smtClean="0">
              <a:latin typeface="Courier New" charset="0"/>
            </a:endParaRPr>
          </a:p>
          <a:p>
            <a:pPr marL="457200" lvl="1" indent="0">
              <a:buNone/>
            </a:pPr>
            <a:r>
              <a:rPr lang="en-US" sz="2600" dirty="0" err="1" smtClean="0">
                <a:latin typeface="Courier New" charset="0"/>
              </a:rPr>
              <a:t>my_dict</a:t>
            </a:r>
            <a:r>
              <a:rPr lang="en-US" sz="2600" dirty="0">
                <a:latin typeface="Courier New" charset="0"/>
              </a:rPr>
              <a:t>["Juliet</a:t>
            </a:r>
            <a:r>
              <a:rPr lang="en-US" sz="2600" dirty="0" smtClean="0">
                <a:latin typeface="Courier New" charset="0"/>
              </a:rPr>
              <a:t>"] 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produces</a:t>
            </a:r>
            <a:r>
              <a:rPr lang="en-US" sz="2600" dirty="0" smtClean="0">
                <a:latin typeface="Courier New" charset="0"/>
              </a:rPr>
              <a:t> "Capulet"</a:t>
            </a:r>
            <a:endParaRPr lang="en-US" sz="2600" dirty="0" smtClean="0">
              <a:ea typeface="ＭＳ Ｐゴシック" charset="0"/>
              <a:cs typeface="Times New Roman" charset="0"/>
            </a:endParaRPr>
          </a:p>
          <a:p>
            <a:pPr marL="457200" lvl="1" indent="0">
              <a:buNone/>
            </a:pPr>
            <a:endParaRPr lang="en-US" sz="2600" dirty="0">
              <a:ea typeface="ＭＳ Ｐゴシック" charset="0"/>
            </a:endParaRPr>
          </a:p>
          <a:p>
            <a:pPr marL="457200" lvl="1" indent="0">
              <a:buNone/>
            </a:pPr>
            <a:endParaRPr lang="en-US" sz="1200" dirty="0">
              <a:latin typeface="Arial" charset="0"/>
              <a:ea typeface="ＭＳ Ｐゴシック" charset="0"/>
            </a:endParaRP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1250498" y="3597893"/>
            <a:ext cx="44645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endParaRPr lang="en-US" dirty="0" smtClean="0">
              <a:latin typeface="Courier New" charset="0"/>
            </a:endParaRPr>
          </a:p>
          <a:p>
            <a:pPr>
              <a:defRPr/>
            </a:pPr>
            <a:endParaRPr lang="en-US" dirty="0">
              <a:latin typeface="Courier New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1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Using dictionaries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dictionary allows you to get from one half of a pair to the other.</a:t>
            </a:r>
          </a:p>
          <a:p>
            <a:pPr lvl="1" eaLnBrk="1" hangingPunct="1"/>
            <a:r>
              <a:rPr lang="en-US" dirty="0" smtClean="0"/>
              <a:t>Remembers one piece of information about every index (key).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/>
            <a:r>
              <a:rPr lang="en-US" dirty="0" smtClean="0"/>
              <a:t>Later, we can supply only the key and get back the related value:</a:t>
            </a:r>
          </a:p>
          <a:p>
            <a:pPr lvl="2" eaLnBrk="1" hangingPunct="1">
              <a:buFontTx/>
              <a:buNone/>
            </a:pPr>
            <a:r>
              <a:rPr lang="en-US" i="1" dirty="0" smtClean="0"/>
              <a:t>	</a:t>
            </a:r>
            <a:r>
              <a:rPr lang="en-US" dirty="0" smtClean="0"/>
              <a:t>Allows us to ask: </a:t>
            </a:r>
            <a:r>
              <a:rPr lang="en-US" i="1" dirty="0" smtClean="0"/>
              <a:t>What is Suzy's phone number?</a:t>
            </a:r>
          </a:p>
        </p:txBody>
      </p:sp>
      <p:sp>
        <p:nvSpPr>
          <p:cNvPr id="436228" name="Oval 4"/>
          <p:cNvSpPr>
            <a:spLocks noChangeArrowheads="1"/>
          </p:cNvSpPr>
          <p:nvPr/>
        </p:nvSpPr>
        <p:spPr bwMode="auto">
          <a:xfrm>
            <a:off x="6705600" y="5130800"/>
            <a:ext cx="2209800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436229" name="Line 5"/>
          <p:cNvSpPr>
            <a:spLocks noChangeShapeType="1"/>
          </p:cNvSpPr>
          <p:nvPr/>
        </p:nvSpPr>
        <p:spPr bwMode="auto">
          <a:xfrm>
            <a:off x="4724400" y="5400675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6230" name="Text Box 6"/>
          <p:cNvSpPr txBox="1">
            <a:spLocks noChangeArrowheads="1"/>
          </p:cNvSpPr>
          <p:nvPr/>
        </p:nvSpPr>
        <p:spPr bwMode="auto">
          <a:xfrm>
            <a:off x="4491614" y="5054601"/>
            <a:ext cx="24903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["Suzy"]</a:t>
            </a:r>
            <a:endParaRPr lang="en-US" dirty="0">
              <a:latin typeface="Courier New" charset="0"/>
            </a:endParaRPr>
          </a:p>
        </p:txBody>
      </p:sp>
      <p:sp>
        <p:nvSpPr>
          <p:cNvPr id="436231" name="Text Box 7"/>
          <p:cNvSpPr txBox="1">
            <a:spLocks noChangeArrowheads="1"/>
          </p:cNvSpPr>
          <p:nvPr/>
        </p:nvSpPr>
        <p:spPr bwMode="auto">
          <a:xfrm>
            <a:off x="4648200" y="5754688"/>
            <a:ext cx="209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Courier New" charset="0"/>
              </a:rPr>
              <a:t>"206-685-2181"</a:t>
            </a:r>
          </a:p>
        </p:txBody>
      </p:sp>
      <p:sp>
        <p:nvSpPr>
          <p:cNvPr id="436232" name="Oval 8"/>
          <p:cNvSpPr>
            <a:spLocks noChangeArrowheads="1"/>
          </p:cNvSpPr>
          <p:nvPr/>
        </p:nvSpPr>
        <p:spPr bwMode="auto">
          <a:xfrm>
            <a:off x="6750050" y="2735263"/>
            <a:ext cx="2209800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436233" name="Line 9"/>
          <p:cNvSpPr>
            <a:spLocks noChangeShapeType="1"/>
          </p:cNvSpPr>
          <p:nvPr/>
        </p:nvSpPr>
        <p:spPr bwMode="auto">
          <a:xfrm>
            <a:off x="2590800" y="3192463"/>
            <a:ext cx="408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6234" name="Text Box 10"/>
          <p:cNvSpPr txBox="1">
            <a:spLocks noChangeArrowheads="1"/>
          </p:cNvSpPr>
          <p:nvPr/>
        </p:nvSpPr>
        <p:spPr bwMode="auto">
          <a:xfrm>
            <a:off x="2059912" y="2551113"/>
            <a:ext cx="49891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#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        key  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value</a:t>
            </a:r>
          </a:p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["Suzy"] = </a:t>
            </a:r>
            <a:r>
              <a:rPr lang="en-US" dirty="0">
                <a:latin typeface="Courier New" charset="0"/>
              </a:rPr>
              <a:t>"206-685-2181</a:t>
            </a:r>
            <a:r>
              <a:rPr lang="en-US" dirty="0" smtClean="0">
                <a:latin typeface="Courier New" charset="0"/>
              </a:rPr>
              <a:t>"</a:t>
            </a:r>
            <a:endParaRPr lang="en-US" dirty="0">
              <a:latin typeface="Courier New" charset="0"/>
            </a:endParaRPr>
          </a:p>
        </p:txBody>
      </p:sp>
      <p:sp>
        <p:nvSpPr>
          <p:cNvPr id="436235" name="Line 11"/>
          <p:cNvSpPr>
            <a:spLocks noChangeShapeType="1"/>
          </p:cNvSpPr>
          <p:nvPr/>
        </p:nvSpPr>
        <p:spPr bwMode="auto">
          <a:xfrm>
            <a:off x="4724400" y="5754688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782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Dictionaries and tallying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3544"/>
            <a:ext cx="10515600" cy="4351338"/>
          </a:xfrm>
        </p:spPr>
        <p:txBody>
          <a:bodyPr/>
          <a:lstStyle/>
          <a:p>
            <a:pPr>
              <a:tabLst>
                <a:tab pos="2228850" algn="l"/>
              </a:tabLst>
            </a:pPr>
            <a:r>
              <a:rPr lang="en-US" dirty="0" smtClean="0"/>
              <a:t>a dictionary can be thought of as generalization of a tallying list</a:t>
            </a:r>
          </a:p>
          <a:p>
            <a:pPr lvl="1">
              <a:tabLst>
                <a:tab pos="2228850" algn="l"/>
              </a:tabLst>
            </a:pPr>
            <a:r>
              <a:rPr lang="en-US" dirty="0" smtClean="0"/>
              <a:t>the "index" (key) doesn't have to be an </a:t>
            </a:r>
            <a:r>
              <a:rPr lang="en-US" dirty="0" err="1" smtClean="0">
                <a:latin typeface="Courier New" panose="02070309020205020404" pitchFamily="49" charset="0"/>
              </a:rPr>
              <a:t>int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tabLst>
                <a:tab pos="2228850" algn="l"/>
              </a:tabLst>
            </a:pPr>
            <a:endParaRPr lang="en-US" sz="800" dirty="0"/>
          </a:p>
          <a:p>
            <a:pPr lvl="1">
              <a:tabLst>
                <a:tab pos="2228850" algn="l"/>
              </a:tabLst>
            </a:pPr>
            <a:r>
              <a:rPr lang="en-US" dirty="0" smtClean="0"/>
              <a:t>count digits: </a:t>
            </a:r>
            <a:r>
              <a:rPr lang="en-US" dirty="0" smtClean="0">
                <a:latin typeface="Courier New" panose="02070309020205020404" pitchFamily="49" charset="0"/>
              </a:rPr>
              <a:t>22092310907</a:t>
            </a:r>
          </a:p>
          <a:p>
            <a:pPr lvl="1">
              <a:tabLst>
                <a:tab pos="2228850" algn="l"/>
              </a:tabLst>
            </a:pPr>
            <a:endParaRPr lang="en-US" dirty="0" smtClean="0"/>
          </a:p>
          <a:p>
            <a:pPr lvl="1">
              <a:tabLst>
                <a:tab pos="2228850" algn="l"/>
              </a:tabLst>
            </a:pPr>
            <a:endParaRPr lang="en-US" dirty="0" smtClean="0"/>
          </a:p>
          <a:p>
            <a:pPr lvl="1">
              <a:lnSpc>
                <a:spcPct val="70000"/>
              </a:lnSpc>
              <a:buNone/>
              <a:tabLst>
                <a:tab pos="2228850" algn="l"/>
              </a:tabLst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(Roosevelt), (L)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andon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, (I)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ndependent</a:t>
            </a:r>
            <a:endParaRPr lang="en-US" dirty="0" smtClean="0"/>
          </a:p>
          <a:p>
            <a:pPr lvl="1">
              <a:lnSpc>
                <a:spcPct val="70000"/>
              </a:lnSpc>
              <a:tabLst>
                <a:tab pos="2228850" algn="l"/>
              </a:tabLst>
            </a:pPr>
            <a:r>
              <a:rPr lang="en-US" dirty="0" smtClean="0"/>
              <a:t>count votes:	</a:t>
            </a:r>
            <a:r>
              <a:rPr lang="en-US" dirty="0" smtClean="0">
                <a:latin typeface="Courier New" panose="02070309020205020404" pitchFamily="49" charset="0"/>
              </a:rPr>
              <a:t>"RLLLLLLRRRRRLLLLLLRLRRIRLRRIRLLRIR"</a:t>
            </a:r>
          </a:p>
        </p:txBody>
      </p:sp>
      <p:graphicFrame>
        <p:nvGraphicFramePr>
          <p:cNvPr id="433156" name="Group 4"/>
          <p:cNvGraphicFramePr>
            <a:graphicFrameLocks noGrp="1"/>
          </p:cNvGraphicFramePr>
          <p:nvPr/>
        </p:nvGraphicFramePr>
        <p:xfrm>
          <a:off x="6124576" y="2655888"/>
          <a:ext cx="4086225" cy="793750"/>
        </p:xfrm>
        <a:graphic>
          <a:graphicData uri="http://schemas.openxmlformats.org/drawingml/2006/table">
            <a:tbl>
              <a:tblPr/>
              <a:tblGrid>
                <a:gridCol w="7826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17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33192" name="Line 40"/>
          <p:cNvSpPr>
            <a:spLocks noChangeShapeType="1"/>
          </p:cNvSpPr>
          <p:nvPr/>
        </p:nvSpPr>
        <p:spPr bwMode="auto">
          <a:xfrm>
            <a:off x="4495800" y="314166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433193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465204"/>
              </p:ext>
            </p:extLst>
          </p:nvPr>
        </p:nvGraphicFramePr>
        <p:xfrm>
          <a:off x="2619376" y="5131551"/>
          <a:ext cx="2638425" cy="792228"/>
        </p:xfrm>
        <a:graphic>
          <a:graphicData uri="http://schemas.openxmlformats.org/drawingml/2006/table">
            <a:tbl>
              <a:tblPr/>
              <a:tblGrid>
                <a:gridCol w="8556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65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"R"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"L"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"I"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433208" name="Group 56"/>
          <p:cNvGrpSpPr>
            <a:grpSpLocks/>
          </p:cNvGrpSpPr>
          <p:nvPr/>
        </p:nvGrpSpPr>
        <p:grpSpPr bwMode="auto">
          <a:xfrm>
            <a:off x="6872288" y="4733277"/>
            <a:ext cx="3262312" cy="1695450"/>
            <a:chOff x="3129" y="3216"/>
            <a:chExt cx="2055" cy="1068"/>
          </a:xfrm>
        </p:grpSpPr>
        <p:sp>
          <p:nvSpPr>
            <p:cNvPr id="433209" name="Oval 57"/>
            <p:cNvSpPr>
              <a:spLocks noChangeArrowheads="1"/>
            </p:cNvSpPr>
            <p:nvPr/>
          </p:nvSpPr>
          <p:spPr bwMode="auto">
            <a:xfrm>
              <a:off x="3168" y="3216"/>
              <a:ext cx="816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0" name="Text Box 58"/>
            <p:cNvSpPr txBox="1">
              <a:spLocks noChangeArrowheads="1"/>
            </p:cNvSpPr>
            <p:nvPr/>
          </p:nvSpPr>
          <p:spPr bwMode="auto">
            <a:xfrm>
              <a:off x="3504" y="3264"/>
              <a:ext cx="32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"R"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1" name="Text Box 59"/>
            <p:cNvSpPr txBox="1">
              <a:spLocks noChangeArrowheads="1"/>
            </p:cNvSpPr>
            <p:nvPr/>
          </p:nvSpPr>
          <p:spPr bwMode="auto">
            <a:xfrm>
              <a:off x="3129" y="3504"/>
              <a:ext cx="3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"L"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2" name="Text Box 60"/>
            <p:cNvSpPr txBox="1">
              <a:spLocks noChangeArrowheads="1"/>
            </p:cNvSpPr>
            <p:nvPr/>
          </p:nvSpPr>
          <p:spPr bwMode="auto">
            <a:xfrm>
              <a:off x="3456" y="3801"/>
              <a:ext cx="2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latin typeface="Tahoma" charset="0"/>
                </a:rPr>
                <a:t>"I"</a:t>
              </a:r>
            </a:p>
          </p:txBody>
        </p:sp>
        <p:sp>
          <p:nvSpPr>
            <p:cNvPr id="433213" name="Oval 61"/>
            <p:cNvSpPr>
              <a:spLocks noChangeArrowheads="1"/>
            </p:cNvSpPr>
            <p:nvPr/>
          </p:nvSpPr>
          <p:spPr bwMode="auto">
            <a:xfrm>
              <a:off x="4368" y="3216"/>
              <a:ext cx="816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4" name="Text Box 62"/>
            <p:cNvSpPr txBox="1">
              <a:spLocks noChangeArrowheads="1"/>
            </p:cNvSpPr>
            <p:nvPr/>
          </p:nvSpPr>
          <p:spPr bwMode="auto">
            <a:xfrm>
              <a:off x="4574" y="3801"/>
              <a:ext cx="2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15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5" name="Text Box 63"/>
            <p:cNvSpPr txBox="1">
              <a:spLocks noChangeArrowheads="1"/>
            </p:cNvSpPr>
            <p:nvPr/>
          </p:nvSpPr>
          <p:spPr bwMode="auto">
            <a:xfrm>
              <a:off x="4797" y="3552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3</a:t>
              </a:r>
            </a:p>
          </p:txBody>
        </p:sp>
        <p:sp>
          <p:nvSpPr>
            <p:cNvPr id="433216" name="Text Box 64"/>
            <p:cNvSpPr txBox="1">
              <a:spLocks noChangeArrowheads="1"/>
            </p:cNvSpPr>
            <p:nvPr/>
          </p:nvSpPr>
          <p:spPr bwMode="auto">
            <a:xfrm>
              <a:off x="4704" y="3216"/>
              <a:ext cx="2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15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7" name="Line 65"/>
            <p:cNvSpPr>
              <a:spLocks noChangeShapeType="1"/>
            </p:cNvSpPr>
            <p:nvPr/>
          </p:nvSpPr>
          <p:spPr bwMode="auto">
            <a:xfrm>
              <a:off x="3840" y="3456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8" name="Line 66"/>
            <p:cNvSpPr>
              <a:spLocks noChangeShapeType="1"/>
            </p:cNvSpPr>
            <p:nvPr/>
          </p:nvSpPr>
          <p:spPr bwMode="auto">
            <a:xfrm flipV="1">
              <a:off x="3456" y="3360"/>
              <a:ext cx="12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9" name="Line 67"/>
            <p:cNvSpPr>
              <a:spLocks noChangeShapeType="1"/>
            </p:cNvSpPr>
            <p:nvPr/>
          </p:nvSpPr>
          <p:spPr bwMode="auto">
            <a:xfrm flipV="1">
              <a:off x="3744" y="3696"/>
              <a:ext cx="105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20" name="Text Box 68"/>
            <p:cNvSpPr txBox="1">
              <a:spLocks noChangeArrowheads="1"/>
            </p:cNvSpPr>
            <p:nvPr/>
          </p:nvSpPr>
          <p:spPr bwMode="auto">
            <a:xfrm>
              <a:off x="3344" y="4052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keys</a:t>
              </a:r>
            </a:p>
          </p:txBody>
        </p:sp>
        <p:sp>
          <p:nvSpPr>
            <p:cNvPr id="433221" name="Text Box 69"/>
            <p:cNvSpPr txBox="1">
              <a:spLocks noChangeArrowheads="1"/>
            </p:cNvSpPr>
            <p:nvPr/>
          </p:nvSpPr>
          <p:spPr bwMode="auto">
            <a:xfrm>
              <a:off x="4523" y="4053"/>
              <a:ext cx="5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values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5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Dictionary operations</a:t>
            </a:r>
          </a:p>
        </p:txBody>
      </p:sp>
      <p:graphicFrame>
        <p:nvGraphicFramePr>
          <p:cNvPr id="43520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153035"/>
              </p:ext>
            </p:extLst>
          </p:nvPr>
        </p:nvGraphicFramePr>
        <p:xfrm>
          <a:off x="1105319" y="1863411"/>
          <a:ext cx="10147998" cy="2291106"/>
        </p:xfrm>
        <a:graphic>
          <a:graphicData uri="http://schemas.openxmlformats.org/drawingml/2006/table">
            <a:tbl>
              <a:tblPr/>
              <a:tblGrid>
                <a:gridCol w="30747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732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4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items()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 a new view of the dictionary’s items ((key, value) pairs)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pop(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removes any existing mapping for the given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 and returns it (error if key not found)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popitem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removes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and returns an arbitrary (key, value) pair (error if empty)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keys()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returns the dictionary's keys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values()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the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dictionary's values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75174" y="4968945"/>
            <a:ext cx="102786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+mn-lt"/>
              </a:rPr>
              <a:t>You can also use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dirty="0" smtClean="0">
                <a:latin typeface="+mn-lt"/>
              </a:rPr>
              <a:t>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, etc.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1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804</Words>
  <Application>Microsoft Office PowerPoint</Application>
  <PresentationFormat>Widescreen</PresentationFormat>
  <Paragraphs>199</Paragraphs>
  <Slides>13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Wingdings 2</vt:lpstr>
      <vt:lpstr>Office Theme</vt:lpstr>
      <vt:lpstr>CSc 110, Spring 2018</vt:lpstr>
      <vt:lpstr>Exercise</vt:lpstr>
      <vt:lpstr>Creating a Set</vt:lpstr>
      <vt:lpstr>Exercise</vt:lpstr>
      <vt:lpstr>Dictionaries</vt:lpstr>
      <vt:lpstr>Creating dictionaries</vt:lpstr>
      <vt:lpstr>Using dictionaries</vt:lpstr>
      <vt:lpstr>Dictionaries and tallying</vt:lpstr>
      <vt:lpstr>Dictionary operations</vt:lpstr>
      <vt:lpstr>Looping over a set or dictionary?</vt:lpstr>
      <vt:lpstr>items, keys and values</vt:lpstr>
      <vt:lpstr>Exercise</vt:lpstr>
      <vt:lpstr>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42</cp:revision>
  <dcterms:created xsi:type="dcterms:W3CDTF">2016-10-23T15:01:59Z</dcterms:created>
  <dcterms:modified xsi:type="dcterms:W3CDTF">2018-04-11T11:23:22Z</dcterms:modified>
</cp:coreProperties>
</file>