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5"/>
  </p:notesMasterIdLst>
  <p:sldIdLst>
    <p:sldId id="256" r:id="rId2"/>
    <p:sldId id="273" r:id="rId3"/>
    <p:sldId id="271" r:id="rId4"/>
    <p:sldId id="274" r:id="rId5"/>
    <p:sldId id="278" r:id="rId6"/>
    <p:sldId id="276" r:id="rId7"/>
    <p:sldId id="281" r:id="rId8"/>
    <p:sldId id="283" r:id="rId9"/>
    <p:sldId id="284" r:id="rId10"/>
    <p:sldId id="261" r:id="rId11"/>
    <p:sldId id="262" r:id="rId12"/>
    <p:sldId id="263" r:id="rId13"/>
    <p:sldId id="285" r:id="rId14"/>
    <p:sldId id="268" r:id="rId15"/>
    <p:sldId id="266" r:id="rId16"/>
    <p:sldId id="267" r:id="rId17"/>
    <p:sldId id="269" r:id="rId18"/>
    <p:sldId id="286" r:id="rId19"/>
    <p:sldId id="292" r:id="rId20"/>
    <p:sldId id="293" r:id="rId21"/>
    <p:sldId id="294" r:id="rId22"/>
    <p:sldId id="287" r:id="rId23"/>
    <p:sldId id="288" r:id="rId24"/>
    <p:sldId id="289" r:id="rId25"/>
    <p:sldId id="290" r:id="rId26"/>
    <p:sldId id="295" r:id="rId27"/>
    <p:sldId id="291" r:id="rId28"/>
    <p:sldId id="343" r:id="rId29"/>
    <p:sldId id="344" r:id="rId30"/>
    <p:sldId id="335" r:id="rId31"/>
    <p:sldId id="345" r:id="rId32"/>
    <p:sldId id="346" r:id="rId33"/>
    <p:sldId id="347" r:id="rId34"/>
    <p:sldId id="348" r:id="rId35"/>
    <p:sldId id="349" r:id="rId36"/>
    <p:sldId id="350" r:id="rId37"/>
    <p:sldId id="336" r:id="rId38"/>
    <p:sldId id="337" r:id="rId39"/>
    <p:sldId id="338" r:id="rId40"/>
    <p:sldId id="339" r:id="rId41"/>
    <p:sldId id="340" r:id="rId42"/>
    <p:sldId id="353" r:id="rId43"/>
    <p:sldId id="351" r:id="rId4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6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88" autoAdjust="0"/>
  </p:normalViewPr>
  <p:slideViewPr>
    <p:cSldViewPr snapToGrid="0" snapToObjects="1">
      <p:cViewPr varScale="1">
        <p:scale>
          <a:sx n="63" d="100"/>
          <a:sy n="63" d="100"/>
        </p:scale>
        <p:origin x="152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37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50E401-D2B3-CF80-F84D-1061F1658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005DA-08BC-E114-C716-C875EE5E6D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466CCFE-BF67-42EB-BA3F-70846F19C0C2}" type="datetimeFigureOut">
              <a:rPr lang="en-US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6A93C46-7063-0A2D-5237-70729D0E46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EEE2629-4DFA-0860-D165-42133DEAD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92E8D-F1E1-6B75-804C-FBEBB2E4E77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3648B-0F72-ACED-F1DF-D0165BEDD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F2591A-7E5C-4AF0-8CB7-2BB5D9B827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DD00AB4-76F8-062F-060D-7A80627241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87CAD4B2-321F-4C22-E484-A8B6AA4453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3B57489-829F-8F74-0122-6EF2D8C91F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473C156-91BC-4B7A-A8EF-D74009FF79FB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D2A451A-BC33-CD6E-B9EB-7F59B61ED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00674E2-2378-8DD6-AA3B-2B3FB47B6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It's basically not possible to write a swap method that accepts two ints.</a:t>
            </a:r>
          </a:p>
          <a:p>
            <a:r>
              <a:rPr lang="en-US" altLang="en-US">
                <a:latin typeface="Arial" panose="020B0604020202020204" pitchFamily="34" charset="0"/>
              </a:rPr>
              <a:t>swap can't escape from itself to modify the outside world.</a:t>
            </a:r>
          </a:p>
          <a:p>
            <a:r>
              <a:rPr lang="en-US" altLang="en-US">
                <a:latin typeface="Arial" panose="020B0604020202020204" pitchFamily="34" charset="0"/>
              </a:rPr>
              <a:t>(sort of like the villains in the holodeck on Star Trek; they can wreak havoc in their holo-world, but they can't leave and attack the real Enterprise outside.)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56AFEC8-7A2F-5037-6608-6EA60B778B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004FC21-61C3-5484-9E22-BF3EA978D8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C84294E-A929-4B0E-6025-D21B95B4F1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B0ADAE3-346F-19C5-F539-386659486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8255CFF-F4A5-A353-09A0-B5747F61F1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22D59BF-77A5-A3A3-C4EB-0E867BF3A2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Note: This is also the reason that it works when you pass the </a:t>
            </a:r>
            <a:r>
              <a:rPr lang="en-US" altLang="en-US">
                <a:latin typeface="Courier New" panose="02070309020205020404" pitchFamily="49" charset="0"/>
              </a:rPr>
              <a:t>Graphics g</a:t>
            </a:r>
            <a:r>
              <a:rPr lang="en-US" altLang="en-US">
                <a:latin typeface="Arial" panose="020B0604020202020204" pitchFamily="34" charset="0"/>
              </a:rPr>
              <a:t> as a parameter to a method, because it is drawing with the same pen object onto the same window.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32129B13-849C-54C1-CEB6-41F0921DE88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3">
              <a:extLst>
                <a:ext uri="{FF2B5EF4-FFF2-40B4-BE49-F238E27FC236}">
                  <a16:creationId xmlns:a16="http://schemas.microsoft.com/office/drawing/2014/main" id="{7D2C2180-B052-51D6-1346-C0178B5CA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4">
              <a:extLst>
                <a:ext uri="{FF2B5EF4-FFF2-40B4-BE49-F238E27FC236}">
                  <a16:creationId xmlns:a16="http://schemas.microsoft.com/office/drawing/2014/main" id="{3B73FCCB-2A09-7DAB-E9D9-77C5543E6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015E819A-CA1F-0EDB-C2E4-BDC2705974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16">
                <a:extLst>
                  <a:ext uri="{FF2B5EF4-FFF2-40B4-BE49-F238E27FC236}">
                    <a16:creationId xmlns:a16="http://schemas.microsoft.com/office/drawing/2014/main" id="{0B3CDCBA-1AA9-7F11-4949-024C7CC2008D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17">
                <a:extLst>
                  <a:ext uri="{FF2B5EF4-FFF2-40B4-BE49-F238E27FC236}">
                    <a16:creationId xmlns:a16="http://schemas.microsoft.com/office/drawing/2014/main" id="{5D5ED30F-E11B-E787-FF6C-208989BEE4B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18">
            <a:extLst>
              <a:ext uri="{FF2B5EF4-FFF2-40B4-BE49-F238E27FC236}">
                <a16:creationId xmlns:a16="http://schemas.microsoft.com/office/drawing/2014/main" id="{CB46F0A8-FAC3-3C0D-8FA4-6519B320F923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55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">
            <a:extLst>
              <a:ext uri="{FF2B5EF4-FFF2-40B4-BE49-F238E27FC236}">
                <a16:creationId xmlns:a16="http://schemas.microsoft.com/office/drawing/2014/main" id="{FF7EA67F-A309-BB3D-EF94-83CF4AAF627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4397D3AA-7E37-A84D-0B57-34D4C8ED8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155062BF-4533-479C-438B-5706BC16A8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EB228E55-A29F-2AE4-C1BB-F0213B0B2C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16">
                <a:extLst>
                  <a:ext uri="{FF2B5EF4-FFF2-40B4-BE49-F238E27FC236}">
                    <a16:creationId xmlns:a16="http://schemas.microsoft.com/office/drawing/2014/main" id="{A1A987FD-EA4D-C3CE-9DAB-B5E6622512F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17">
                <a:extLst>
                  <a:ext uri="{FF2B5EF4-FFF2-40B4-BE49-F238E27FC236}">
                    <a16:creationId xmlns:a16="http://schemas.microsoft.com/office/drawing/2014/main" id="{C837C1FB-004A-37C5-5A2D-A510F83A1FB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18">
            <a:extLst>
              <a:ext uri="{FF2B5EF4-FFF2-40B4-BE49-F238E27FC236}">
                <a16:creationId xmlns:a16="http://schemas.microsoft.com/office/drawing/2014/main" id="{1535BB30-6A55-9114-14F3-2C9E1869AC38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103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3">
            <a:extLst>
              <a:ext uri="{FF2B5EF4-FFF2-40B4-BE49-F238E27FC236}">
                <a16:creationId xmlns:a16="http://schemas.microsoft.com/office/drawing/2014/main" id="{49F853F6-43DD-8F41-04A9-024DEC8792B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6" name="Freeform 13">
              <a:extLst>
                <a:ext uri="{FF2B5EF4-FFF2-40B4-BE49-F238E27FC236}">
                  <a16:creationId xmlns:a16="http://schemas.microsoft.com/office/drawing/2014/main" id="{64FE976F-3D4A-C36D-8A1F-6C58F8204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8EA4A446-9D03-0933-6D7E-CA3D4F428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8" name="Group 1">
              <a:extLst>
                <a:ext uri="{FF2B5EF4-FFF2-40B4-BE49-F238E27FC236}">
                  <a16:creationId xmlns:a16="http://schemas.microsoft.com/office/drawing/2014/main" id="{DF0E7997-4748-4AC2-C7C5-14565D51C6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9" name="Freeform 16">
                <a:extLst>
                  <a:ext uri="{FF2B5EF4-FFF2-40B4-BE49-F238E27FC236}">
                    <a16:creationId xmlns:a16="http://schemas.microsoft.com/office/drawing/2014/main" id="{CC1A69EC-6C30-1180-E42E-9B844978EB1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" name="Freeform 17">
                <a:extLst>
                  <a:ext uri="{FF2B5EF4-FFF2-40B4-BE49-F238E27FC236}">
                    <a16:creationId xmlns:a16="http://schemas.microsoft.com/office/drawing/2014/main" id="{209357FC-245C-66D1-95CC-0F034174905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1" name="Freeform 18">
            <a:extLst>
              <a:ext uri="{FF2B5EF4-FFF2-40B4-BE49-F238E27FC236}">
                <a16:creationId xmlns:a16="http://schemas.microsoft.com/office/drawing/2014/main" id="{D3B0A69F-041C-FE3C-A3C6-AC1EA2DCF6EA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155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>
            <a:extLst>
              <a:ext uri="{FF2B5EF4-FFF2-40B4-BE49-F238E27FC236}">
                <a16:creationId xmlns:a16="http://schemas.microsoft.com/office/drawing/2014/main" id="{FC531641-5AE5-8511-7776-8C995BB93EF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62D881FF-727A-62BD-AAD0-3A64D5952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E878CF23-CC14-A067-6D96-A424D002D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0" name="Group 1">
              <a:extLst>
                <a:ext uri="{FF2B5EF4-FFF2-40B4-BE49-F238E27FC236}">
                  <a16:creationId xmlns:a16="http://schemas.microsoft.com/office/drawing/2014/main" id="{9D80113D-1DFE-212D-C07F-9257B207B9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1" name="Freeform 16">
                <a:extLst>
                  <a:ext uri="{FF2B5EF4-FFF2-40B4-BE49-F238E27FC236}">
                    <a16:creationId xmlns:a16="http://schemas.microsoft.com/office/drawing/2014/main" id="{446393A8-6FED-7944-D155-EC88F4E96E5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2" name="Freeform 17">
                <a:extLst>
                  <a:ext uri="{FF2B5EF4-FFF2-40B4-BE49-F238E27FC236}">
                    <a16:creationId xmlns:a16="http://schemas.microsoft.com/office/drawing/2014/main" id="{234EC36D-071A-0CC6-4AD1-DDA86DCFEC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3" name="Freeform 18">
            <a:extLst>
              <a:ext uri="{FF2B5EF4-FFF2-40B4-BE49-F238E27FC236}">
                <a16:creationId xmlns:a16="http://schemas.microsoft.com/office/drawing/2014/main" id="{8BE0F0F8-4BEA-A628-85FA-BCFAB1D70CD5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681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3">
            <a:extLst>
              <a:ext uri="{FF2B5EF4-FFF2-40B4-BE49-F238E27FC236}">
                <a16:creationId xmlns:a16="http://schemas.microsoft.com/office/drawing/2014/main" id="{56D24518-4313-7752-BEA0-ED75E169C51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6" name="Freeform 13">
              <a:extLst>
                <a:ext uri="{FF2B5EF4-FFF2-40B4-BE49-F238E27FC236}">
                  <a16:creationId xmlns:a16="http://schemas.microsoft.com/office/drawing/2014/main" id="{66008882-420C-18D7-72A2-3315E807DA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CE7D975B-5657-EA1E-F50A-99C7052D1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8" name="Group 1">
              <a:extLst>
                <a:ext uri="{FF2B5EF4-FFF2-40B4-BE49-F238E27FC236}">
                  <a16:creationId xmlns:a16="http://schemas.microsoft.com/office/drawing/2014/main" id="{FFED471E-8742-8241-6FB4-1DA92C89D6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9" name="Freeform 16">
                <a:extLst>
                  <a:ext uri="{FF2B5EF4-FFF2-40B4-BE49-F238E27FC236}">
                    <a16:creationId xmlns:a16="http://schemas.microsoft.com/office/drawing/2014/main" id="{33D7179D-3752-AC04-48C4-E4A00804D19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" name="Freeform 17">
                <a:extLst>
                  <a:ext uri="{FF2B5EF4-FFF2-40B4-BE49-F238E27FC236}">
                    <a16:creationId xmlns:a16="http://schemas.microsoft.com/office/drawing/2014/main" id="{01D4A709-1B2A-36A5-58BE-1CE9A40B6603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1" name="Freeform 18">
            <a:extLst>
              <a:ext uri="{FF2B5EF4-FFF2-40B4-BE49-F238E27FC236}">
                <a16:creationId xmlns:a16="http://schemas.microsoft.com/office/drawing/2014/main" id="{DEE20FDB-A38A-0786-F92D-6C4174C1DEE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45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32F2AC36-8D6E-9683-B6EF-78541D4153E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3">
              <a:extLst>
                <a:ext uri="{FF2B5EF4-FFF2-40B4-BE49-F238E27FC236}">
                  <a16:creationId xmlns:a16="http://schemas.microsoft.com/office/drawing/2014/main" id="{3463168A-2616-8843-47EC-4705F65F614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4">
              <a:extLst>
                <a:ext uri="{FF2B5EF4-FFF2-40B4-BE49-F238E27FC236}">
                  <a16:creationId xmlns:a16="http://schemas.microsoft.com/office/drawing/2014/main" id="{9B1BE4B5-BBE0-8953-80D0-8B1FCBB94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B5CCD190-737B-C86A-CFD7-C3CB2A0B2B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16">
                <a:extLst>
                  <a:ext uri="{FF2B5EF4-FFF2-40B4-BE49-F238E27FC236}">
                    <a16:creationId xmlns:a16="http://schemas.microsoft.com/office/drawing/2014/main" id="{B62ABEC9-E40A-E6D9-B48C-35A47DAE915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17">
                <a:extLst>
                  <a:ext uri="{FF2B5EF4-FFF2-40B4-BE49-F238E27FC236}">
                    <a16:creationId xmlns:a16="http://schemas.microsoft.com/office/drawing/2014/main" id="{C9BB2FBA-6F4C-10F8-1F3C-4D8B241309E1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747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3197DF19-C81C-83A3-93B6-5DCF46B946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68F84A94-6FD4-EDC1-2511-B8FB03E3EC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grpSp>
        <p:nvGrpSpPr>
          <p:cNvPr id="1028" name="Group 24">
            <a:extLst>
              <a:ext uri="{FF2B5EF4-FFF2-40B4-BE49-F238E27FC236}">
                <a16:creationId xmlns:a16="http://schemas.microsoft.com/office/drawing/2014/main" id="{79A2D54F-0016-D428-DCB3-351E5C5439A9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9D5C56E-4357-E5E6-EA61-514CC9FD3F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AC68857-0D6E-EC72-4839-0247C6E0BA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032" name="Group 1">
              <a:extLst>
                <a:ext uri="{FF2B5EF4-FFF2-40B4-BE49-F238E27FC236}">
                  <a16:creationId xmlns:a16="http://schemas.microsoft.com/office/drawing/2014/main" id="{8607ED55-E878-8E85-C6E2-221BECC2F9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</p:grpSpPr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7B8D38F2-17B1-923A-F3A3-2CF46344256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noFill/>
              <a:ln w="10795" cap="flat" cmpd="sng" algn="ctr">
                <a:gradFill>
                  <a:gsLst>
                    <a:gs pos="74000">
                      <a:schemeClr val="accent3">
                        <a:shade val="75000"/>
                      </a:schemeClr>
                    </a:gs>
                    <a:gs pos="86000">
                      <a:schemeClr val="tx1">
                        <a:alpha val="29000"/>
                      </a:schemeClr>
                    </a:gs>
                    <a:gs pos="16000">
                      <a:schemeClr val="accent2">
                        <a:shade val="75000"/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FCB43F14-F404-B8F8-FD71-BF433B450BA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noFill/>
              <a:ln w="9525" cap="flat" cmpd="sng" algn="ctr">
                <a:gradFill>
                  <a:gsLst>
                    <a:gs pos="74000">
                      <a:schemeClr val="accent4"/>
                    </a:gs>
                    <a:gs pos="44000">
                      <a:schemeClr val="accent1"/>
                    </a:gs>
                    <a:gs pos="33000">
                      <a:schemeClr val="accent2">
                        <a:alpha val="56000"/>
                      </a:schemeClr>
                    </a:gs>
                  </a:gsLst>
                  <a:lin ang="5400000" scaled="1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632C5-9013-E770-9331-8C0E941CF055}"/>
              </a:ext>
            </a:extLst>
          </p:cNvPr>
          <p:cNvSpPr txBox="1">
            <a:spLocks noGrp="1"/>
          </p:cNvSpPr>
          <p:nvPr userDrawn="1"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347F14D-ED98-4877-A7D5-F51EA291B729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llison.obourn@edmonds.edu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F8C463D-C5B4-12B2-7EBA-86B4FFCA3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116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6000" dirty="0"/>
              <a:t>CS 142, Spring 2024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8AAD388F-E5BC-D005-C0D7-406BA2948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83753"/>
            <a:ext cx="7772400" cy="8255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1: </a:t>
            </a:r>
            <a:r>
              <a:rPr lang="en-US" altLang="en-US" dirty="0"/>
              <a:t>introductions, review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220" name="Picture 1">
            <a:extLst>
              <a:ext uri="{FF2B5EF4-FFF2-40B4-BE49-F238E27FC236}">
                <a16:creationId xmlns:a16="http://schemas.microsoft.com/office/drawing/2014/main" id="{DEE2249F-630B-418E-DC1F-45171933D1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975293"/>
            <a:ext cx="5715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A56CE4-209A-D69D-B1DC-DA4760CD6297}"/>
              </a:ext>
            </a:extLst>
          </p:cNvPr>
          <p:cNvSpPr txBox="1"/>
          <p:nvPr/>
        </p:nvSpPr>
        <p:spPr>
          <a:xfrm>
            <a:off x="330200" y="5867321"/>
            <a:ext cx="8483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+mn-lt"/>
              </a:rPr>
              <a:t>Thank you to Marty Stepp and Stuart Reges for parts of these slides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3D2E955-5504-41B7-5FA5-4B94B05CFF4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Array Review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7FB4EE6-5792-F872-12B0-77B26B2E70F8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array</a:t>
            </a:r>
            <a:r>
              <a:rPr lang="en-US" altLang="en-US"/>
              <a:t>: object that stores many values of the same type.</a:t>
            </a:r>
          </a:p>
          <a:p>
            <a:pPr lvl="1" eaLnBrk="1" hangingPunct="1"/>
            <a:r>
              <a:rPr lang="en-US" altLang="en-US" b="1"/>
              <a:t>element</a:t>
            </a:r>
            <a:r>
              <a:rPr lang="en-US" altLang="en-US"/>
              <a:t>: One value in an array.</a:t>
            </a:r>
          </a:p>
          <a:p>
            <a:pPr lvl="1" eaLnBrk="1" hangingPunct="1"/>
            <a:r>
              <a:rPr lang="en-US" altLang="en-US" b="1"/>
              <a:t>index</a:t>
            </a:r>
            <a:r>
              <a:rPr lang="en-US" altLang="en-US"/>
              <a:t>: A 0-based integer to access an element from an array.</a:t>
            </a:r>
          </a:p>
        </p:txBody>
      </p:sp>
      <p:graphicFrame>
        <p:nvGraphicFramePr>
          <p:cNvPr id="1824772" name="Group 4">
            <a:extLst>
              <a:ext uri="{FF2B5EF4-FFF2-40B4-BE49-F238E27FC236}">
                <a16:creationId xmlns:a16="http://schemas.microsoft.com/office/drawing/2014/main" id="{1267C48B-56B1-AEA6-65C1-914E9CED3E86}"/>
              </a:ext>
            </a:extLst>
          </p:cNvPr>
          <p:cNvGraphicFramePr>
            <a:graphicFrameLocks noGrp="1"/>
          </p:cNvGraphicFramePr>
          <p:nvPr/>
        </p:nvGraphicFramePr>
        <p:xfrm>
          <a:off x="1050925" y="3251200"/>
          <a:ext cx="641667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2328" name="Group 55">
            <a:extLst>
              <a:ext uri="{FF2B5EF4-FFF2-40B4-BE49-F238E27FC236}">
                <a16:creationId xmlns:a16="http://schemas.microsoft.com/office/drawing/2014/main" id="{DE53349E-2F03-3FA8-4480-90494FBB5483}"/>
              </a:ext>
            </a:extLst>
          </p:cNvPr>
          <p:cNvGrpSpPr>
            <a:grpSpLocks/>
          </p:cNvGrpSpPr>
          <p:nvPr/>
        </p:nvGrpSpPr>
        <p:grpSpPr bwMode="auto">
          <a:xfrm>
            <a:off x="1585913" y="4394200"/>
            <a:ext cx="6276975" cy="863600"/>
            <a:chOff x="999" y="3600"/>
            <a:chExt cx="3954" cy="544"/>
          </a:xfrm>
        </p:grpSpPr>
        <p:grpSp>
          <p:nvGrpSpPr>
            <p:cNvPr id="12329" name="Group 56">
              <a:extLst>
                <a:ext uri="{FF2B5EF4-FFF2-40B4-BE49-F238E27FC236}">
                  <a16:creationId xmlns:a16="http://schemas.microsoft.com/office/drawing/2014/main" id="{C931F97A-59FD-FBDC-9D0C-973D31A3C5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9" y="3600"/>
              <a:ext cx="825" cy="544"/>
              <a:chOff x="999" y="3600"/>
              <a:chExt cx="825" cy="544"/>
            </a:xfrm>
          </p:grpSpPr>
          <p:sp>
            <p:nvSpPr>
              <p:cNvPr id="12336" name="Line 57">
                <a:extLst>
                  <a:ext uri="{FF2B5EF4-FFF2-40B4-BE49-F238E27FC236}">
                    <a16:creationId xmlns:a16="http://schemas.microsoft.com/office/drawing/2014/main" id="{81B88A83-935A-16AB-0D06-67364D690C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2" y="3600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337" name="Text Box 58">
                <a:extLst>
                  <a:ext uri="{FF2B5EF4-FFF2-40B4-BE49-F238E27FC236}">
                    <a16:creationId xmlns:a16="http://schemas.microsoft.com/office/drawing/2014/main" id="{D5FD1942-F8F5-FD68-1CEF-144B57DEE8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" y="3888"/>
                <a:ext cx="825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EB641B"/>
                  </a:buClr>
                  <a:buSzPct val="95000"/>
                  <a:buFont typeface="Wingdings 2" panose="05020102010507070707" pitchFamily="18" charset="2"/>
                  <a:buChar char=""/>
                  <a:defRPr sz="22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EB641B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element 0</a:t>
                </a:r>
              </a:p>
            </p:txBody>
          </p:sp>
        </p:grpSp>
        <p:grpSp>
          <p:nvGrpSpPr>
            <p:cNvPr id="12330" name="Group 59">
              <a:extLst>
                <a:ext uri="{FF2B5EF4-FFF2-40B4-BE49-F238E27FC236}">
                  <a16:creationId xmlns:a16="http://schemas.microsoft.com/office/drawing/2014/main" id="{90CD8C82-20A8-7477-0A2A-C8049CAE7C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1" y="3600"/>
              <a:ext cx="825" cy="544"/>
              <a:chOff x="999" y="3600"/>
              <a:chExt cx="825" cy="544"/>
            </a:xfrm>
          </p:grpSpPr>
          <p:sp>
            <p:nvSpPr>
              <p:cNvPr id="12334" name="Line 60">
                <a:extLst>
                  <a:ext uri="{FF2B5EF4-FFF2-40B4-BE49-F238E27FC236}">
                    <a16:creationId xmlns:a16="http://schemas.microsoft.com/office/drawing/2014/main" id="{D77C4707-BF8D-6C77-7379-9660679DD2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2" y="3600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335" name="Text Box 61">
                <a:extLst>
                  <a:ext uri="{FF2B5EF4-FFF2-40B4-BE49-F238E27FC236}">
                    <a16:creationId xmlns:a16="http://schemas.microsoft.com/office/drawing/2014/main" id="{6BC42A2D-22DD-8939-B17D-96D38B9EAD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" y="3888"/>
                <a:ext cx="825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EB641B"/>
                  </a:buClr>
                  <a:buSzPct val="95000"/>
                  <a:buFont typeface="Wingdings 2" panose="05020102010507070707" pitchFamily="18" charset="2"/>
                  <a:buChar char=""/>
                  <a:defRPr sz="22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EB641B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element 4</a:t>
                </a:r>
              </a:p>
            </p:txBody>
          </p:sp>
        </p:grpSp>
        <p:grpSp>
          <p:nvGrpSpPr>
            <p:cNvPr id="12331" name="Group 62">
              <a:extLst>
                <a:ext uri="{FF2B5EF4-FFF2-40B4-BE49-F238E27FC236}">
                  <a16:creationId xmlns:a16="http://schemas.microsoft.com/office/drawing/2014/main" id="{0B271629-C02A-5AE4-9B5E-A397F61357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8" y="3600"/>
              <a:ext cx="825" cy="544"/>
              <a:chOff x="999" y="3600"/>
              <a:chExt cx="825" cy="544"/>
            </a:xfrm>
          </p:grpSpPr>
          <p:sp>
            <p:nvSpPr>
              <p:cNvPr id="12332" name="Line 63">
                <a:extLst>
                  <a:ext uri="{FF2B5EF4-FFF2-40B4-BE49-F238E27FC236}">
                    <a16:creationId xmlns:a16="http://schemas.microsoft.com/office/drawing/2014/main" id="{3CBEF7F2-9216-5E1F-7F28-377FEBE7D3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2" y="3600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333" name="Text Box 64">
                <a:extLst>
                  <a:ext uri="{FF2B5EF4-FFF2-40B4-BE49-F238E27FC236}">
                    <a16:creationId xmlns:a16="http://schemas.microsoft.com/office/drawing/2014/main" id="{7CAE6B30-16FE-BE28-1A71-4D95626B10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" y="3888"/>
                <a:ext cx="825" cy="25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EB641B"/>
                  </a:buClr>
                  <a:buSzPct val="95000"/>
                  <a:buFont typeface="Wingdings 2" panose="05020102010507070707" pitchFamily="18" charset="2"/>
                  <a:buChar char=""/>
                  <a:defRPr sz="22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EB641B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Tahoma" panose="020B0604030504040204" pitchFamily="34" charset="0"/>
                  </a:rPr>
                  <a:t>element 9</a:t>
                </a:r>
              </a:p>
            </p:txBody>
          </p:sp>
        </p:grpSp>
      </p:grp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4DFEF40A-0482-1D1A-2798-15FF57C24A5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declaration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E49F5F6-31C9-BD92-6F80-66B5F243EE37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374650" indent="-285750" eaLnBrk="1" hangingPunct="1">
              <a:buFont typeface="Wingdings 2" panose="05020102010507070707" pitchFamily="18" charset="2"/>
              <a:buNone/>
              <a:tabLst>
                <a:tab pos="2003425" algn="l"/>
                <a:tab pos="4689475" algn="l"/>
              </a:tabLst>
            </a:pP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[]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new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[</a:t>
            </a:r>
            <a:r>
              <a:rPr lang="en-US" altLang="en-US" b="1"/>
              <a:t>length</a:t>
            </a:r>
            <a:r>
              <a:rPr lang="en-US" altLang="en-US">
                <a:latin typeface="Courier New" panose="02070309020205020404" pitchFamily="49" charset="0"/>
              </a:rPr>
              <a:t>];</a:t>
            </a:r>
          </a:p>
          <a:p>
            <a:pPr marL="742950" lvl="1" indent="-285750" eaLnBrk="1" hangingPunct="1">
              <a:buFont typeface="Wingdings 2" panose="05020102010507070707" pitchFamily="18" charset="2"/>
              <a:buNone/>
              <a:tabLst>
                <a:tab pos="2003425" algn="l"/>
                <a:tab pos="4689475" algn="l"/>
              </a:tabLst>
            </a:pPr>
            <a:endParaRPr lang="en-US" altLang="en-US" sz="800"/>
          </a:p>
          <a:p>
            <a:pPr marL="742950" lvl="1" indent="-285750" eaLnBrk="1" hangingPunct="1">
              <a:tabLst>
                <a:tab pos="2003425" algn="l"/>
                <a:tab pos="4689475" algn="l"/>
              </a:tabLst>
            </a:pPr>
            <a:r>
              <a:rPr lang="en-US" altLang="en-US"/>
              <a:t>Example:</a:t>
            </a:r>
          </a:p>
          <a:p>
            <a:pPr marL="742950" lvl="1" indent="-285750" eaLnBrk="1" hangingPunct="1">
              <a:buFont typeface="Wingdings" panose="05000000000000000000" pitchFamily="2" charset="2"/>
              <a:buNone/>
              <a:tabLst>
                <a:tab pos="2003425" algn="l"/>
                <a:tab pos="4689475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int[] numbers = new int[10];</a:t>
            </a:r>
          </a:p>
          <a:p>
            <a:pPr marL="742950" lvl="1" indent="-285750" eaLnBrk="1" hangingPunct="1">
              <a:tabLst>
                <a:tab pos="2003425" algn="l"/>
                <a:tab pos="4689475" algn="l"/>
              </a:tabLst>
            </a:pPr>
            <a:endParaRPr lang="en-US" altLang="en-US"/>
          </a:p>
          <a:p>
            <a:pPr marL="742950" lvl="1" indent="-285750" eaLnBrk="1" hangingPunct="1">
              <a:tabLst>
                <a:tab pos="2003425" algn="l"/>
                <a:tab pos="4689475" algn="l"/>
              </a:tabLst>
            </a:pPr>
            <a:endParaRPr lang="en-US" altLang="en-US"/>
          </a:p>
          <a:p>
            <a:pPr marL="742950" lvl="1" indent="-285750" eaLnBrk="1" hangingPunct="1">
              <a:tabLst>
                <a:tab pos="2003425" algn="l"/>
                <a:tab pos="4689475" algn="l"/>
              </a:tabLst>
            </a:pPr>
            <a:endParaRPr lang="en-US" altLang="en-US"/>
          </a:p>
          <a:p>
            <a:pPr marL="374650" indent="-285750" eaLnBrk="1" hangingPunct="1">
              <a:buFont typeface="Wingdings 2" panose="05020102010507070707" pitchFamily="18" charset="2"/>
              <a:buNone/>
              <a:tabLst>
                <a:tab pos="2003425" algn="l"/>
                <a:tab pos="4689475" algn="l"/>
              </a:tabLst>
            </a:pPr>
            <a:endParaRPr lang="en-US" altLang="en-US"/>
          </a:p>
        </p:txBody>
      </p:sp>
      <p:graphicFrame>
        <p:nvGraphicFramePr>
          <p:cNvPr id="1825796" name="Group 4">
            <a:extLst>
              <a:ext uri="{FF2B5EF4-FFF2-40B4-BE49-F238E27FC236}">
                <a16:creationId xmlns:a16="http://schemas.microsoft.com/office/drawing/2014/main" id="{E687763A-A00D-F94A-7B21-DF1440B880E1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4216400"/>
          <a:ext cx="641667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A8C0BC5-64F9-F483-A08B-7C0DB9B6C3FD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declaration, cont.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9840655-A307-BBEA-A12E-705EEA247C8E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342900" indent="-342900" eaLnBrk="1" hangingPunct="1">
              <a:tabLst>
                <a:tab pos="4689475" algn="l"/>
              </a:tabLst>
            </a:pPr>
            <a:r>
              <a:rPr lang="en-US" altLang="en-US"/>
              <a:t>The length can be any integer expression.</a:t>
            </a:r>
          </a:p>
          <a:p>
            <a:pPr marL="742950" lvl="1" indent="-285750" eaLnBrk="1" hangingPunct="1">
              <a:buFont typeface="Wingdings" panose="05000000000000000000" pitchFamily="2" charset="2"/>
              <a:buNone/>
              <a:tabLst>
                <a:tab pos="4689475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marL="742950" lvl="1" indent="-285750" eaLnBrk="1" hangingPunct="1">
              <a:buFont typeface="Wingdings" panose="05000000000000000000" pitchFamily="2" charset="2"/>
              <a:buNone/>
              <a:tabLst>
                <a:tab pos="4689475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int x = 2 * 3 + 1;</a:t>
            </a:r>
          </a:p>
          <a:p>
            <a:pPr marL="742950" lvl="1" indent="-285750" eaLnBrk="1" hangingPunct="1">
              <a:buFont typeface="Wingdings" panose="05000000000000000000" pitchFamily="2" charset="2"/>
              <a:buNone/>
              <a:tabLst>
                <a:tab pos="4689475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int[] data = new int[</a:t>
            </a:r>
            <a:r>
              <a:rPr lang="en-US" altLang="en-US" b="1">
                <a:latin typeface="Courier New" panose="02070309020205020404" pitchFamily="49" charset="0"/>
              </a:rPr>
              <a:t>x % 5 + 2</a:t>
            </a:r>
            <a:r>
              <a:rPr lang="en-US" altLang="en-US">
                <a:latin typeface="Courier New" panose="02070309020205020404" pitchFamily="49" charset="0"/>
              </a:rPr>
              <a:t>];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689475" algn="l"/>
              </a:tabLst>
            </a:pPr>
            <a:endParaRPr lang="en-US" altLang="en-US"/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689475" algn="l"/>
              </a:tabLst>
            </a:pPr>
            <a:endParaRPr lang="en-US" altLang="en-US"/>
          </a:p>
          <a:p>
            <a:pPr marL="342900" indent="-342900" eaLnBrk="1" hangingPunct="1">
              <a:lnSpc>
                <a:spcPct val="90000"/>
              </a:lnSpc>
              <a:tabLst>
                <a:tab pos="4689475" algn="l"/>
              </a:tabLst>
            </a:pPr>
            <a:r>
              <a:rPr lang="en-US" altLang="en-US"/>
              <a:t>Each element initially gets a "zero-equivalent" value.</a:t>
            </a:r>
          </a:p>
          <a:p>
            <a:pPr marL="342900" indent="-342900"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4689475" algn="l"/>
              </a:tabLst>
            </a:pPr>
            <a:endParaRPr lang="en-US" altLang="en-US"/>
          </a:p>
        </p:txBody>
      </p:sp>
      <p:graphicFrame>
        <p:nvGraphicFramePr>
          <p:cNvPr id="950305" name="Group 33">
            <a:extLst>
              <a:ext uri="{FF2B5EF4-FFF2-40B4-BE49-F238E27FC236}">
                <a16:creationId xmlns:a16="http://schemas.microsoft.com/office/drawing/2014/main" id="{6633F33E-3C75-6DA5-70F5-5BA31AC9DE92}"/>
              </a:ext>
            </a:extLst>
          </p:cNvPr>
          <p:cNvGraphicFramePr>
            <a:graphicFrameLocks noGrp="1"/>
          </p:cNvGraphicFramePr>
          <p:nvPr/>
        </p:nvGraphicFramePr>
        <p:xfrm>
          <a:off x="2073275" y="3846513"/>
          <a:ext cx="4937125" cy="2327275"/>
        </p:xfrm>
        <a:graphic>
          <a:graphicData uri="http://schemas.openxmlformats.org/drawingml/2006/table">
            <a:tbl>
              <a:tblPr/>
              <a:tblGrid>
                <a:gridCol w="2079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5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  <a:t>Type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  <a:t>Default value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5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int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5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double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0.0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5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boolean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false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2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String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  <a:t>or other object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EB641B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9639D"/>
                        </a:buClr>
                        <a:buSzPct val="65000"/>
                        <a:buFont typeface="Wingdings 2" panose="05020102010507070707" pitchFamily="18" charset="2"/>
                        <a:defRPr sz="15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S PGothic" panose="020B0600070205080204" pitchFamily="34" charset="-128"/>
                        </a:rPr>
                        <a:t>null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MS PGothic" panose="020B0600070205080204" pitchFamily="34" charset="-128"/>
                        </a:rPr>
                        <a:t>(means, "no object")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767C1E1-2558-7D00-3D41-7CF3D408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Accessing elements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DF940B1-A3B0-2CD8-97A1-5E8024CA4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4572000" algn="l"/>
              </a:tabLst>
            </a:pP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[</a:t>
            </a:r>
            <a:r>
              <a:rPr lang="en-US" altLang="en-US" b="1"/>
              <a:t>index</a:t>
            </a:r>
            <a:r>
              <a:rPr lang="en-US" altLang="en-US">
                <a:latin typeface="Courier New" panose="02070309020205020404" pitchFamily="49" charset="0"/>
              </a:rPr>
              <a:t>]	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access</a:t>
            </a:r>
            <a:endParaRPr lang="en-US" altLang="en-US" b="1">
              <a:solidFill>
                <a:srgbClr val="008080"/>
              </a:solidFill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4572000" algn="l"/>
              </a:tabLst>
            </a:pP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[</a:t>
            </a:r>
            <a:r>
              <a:rPr lang="en-US" altLang="en-US" b="1"/>
              <a:t>index</a:t>
            </a:r>
            <a:r>
              <a:rPr lang="en-US" altLang="en-US">
                <a:latin typeface="Courier New" panose="02070309020205020404" pitchFamily="49" charset="0"/>
              </a:rPr>
              <a:t>] = 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;	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modify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4572000" algn="l"/>
              </a:tabLst>
            </a:pPr>
            <a:endParaRPr lang="en-US" altLang="en-US" sz="14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tabLst>
                <a:tab pos="4572000" algn="l"/>
              </a:tabLst>
            </a:pPr>
            <a:r>
              <a:rPr lang="en-US" altLang="en-US"/>
              <a:t>Example: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numbers[0] = 27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numbers[3] = -6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System.out.println(</a:t>
            </a:r>
            <a:r>
              <a:rPr lang="en-US" altLang="en-US" b="1">
                <a:latin typeface="Courier New" panose="02070309020205020404" pitchFamily="49" charset="0"/>
              </a:rPr>
              <a:t>numbers[0]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if (</a:t>
            </a:r>
            <a:r>
              <a:rPr lang="en-US" altLang="en-US" b="1">
                <a:latin typeface="Courier New" panose="02070309020205020404" pitchFamily="49" charset="0"/>
              </a:rPr>
              <a:t>numbers[3]</a:t>
            </a:r>
            <a:r>
              <a:rPr lang="en-US" altLang="en-US">
                <a:latin typeface="Courier New" panose="02070309020205020404" pitchFamily="49" charset="0"/>
              </a:rPr>
              <a:t> &lt; 0)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    System.out.println("Element 3 is negative.");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572000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</p:txBody>
      </p:sp>
      <p:graphicFrame>
        <p:nvGraphicFramePr>
          <p:cNvPr id="5" name="Group 4">
            <a:extLst>
              <a:ext uri="{FF2B5EF4-FFF2-40B4-BE49-F238E27FC236}">
                <a16:creationId xmlns:a16="http://schemas.microsoft.com/office/drawing/2014/main" id="{CA144293-D643-5B6C-8834-57CA3792392F}"/>
              </a:ext>
            </a:extLst>
          </p:cNvPr>
          <p:cNvGraphicFramePr>
            <a:graphicFrameLocks noGrp="1"/>
          </p:cNvGraphicFramePr>
          <p:nvPr/>
        </p:nvGraphicFramePr>
        <p:xfrm>
          <a:off x="1355725" y="5038725"/>
          <a:ext cx="641667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27844" name="Group 4">
            <a:extLst>
              <a:ext uri="{FF2B5EF4-FFF2-40B4-BE49-F238E27FC236}">
                <a16:creationId xmlns:a16="http://schemas.microsoft.com/office/drawing/2014/main" id="{4D6E179E-3BC0-C4AE-7C84-644261404CDE}"/>
              </a:ext>
            </a:extLst>
          </p:cNvPr>
          <p:cNvGraphicFramePr>
            <a:graphicFrameLocks noGrp="1"/>
          </p:cNvGraphicFramePr>
          <p:nvPr/>
        </p:nvGraphicFramePr>
        <p:xfrm>
          <a:off x="1355725" y="5029200"/>
          <a:ext cx="641667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2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A0DE8A1-D555-A9AC-AB48-276BBF0E3C90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Accessing array elements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21906B3-BB48-4F79-3E12-EAADD6C0F606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int[] numbers = new int[8];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numbers[1] = 3;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numbers[4] = 99;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numbers[6] = 2;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endParaRPr lang="en-US" altLang="en-US" sz="8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int x = numbers[1];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numbers[x] = 42;</a:t>
            </a:r>
          </a:p>
          <a:p>
            <a:pPr marL="742950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024438" algn="l"/>
              </a:tabLst>
            </a:pPr>
            <a:r>
              <a:rPr lang="en-US" altLang="en-US">
                <a:latin typeface="Courier New" panose="02070309020205020404" pitchFamily="49" charset="0"/>
              </a:rPr>
              <a:t>	numbers[numbers[6]] = 11;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use numbers[6] as index</a:t>
            </a:r>
            <a:endParaRPr lang="en-US" altLang="en-US" b="1">
              <a:solidFill>
                <a:srgbClr val="008080"/>
              </a:solidFill>
            </a:endParaRPr>
          </a:p>
        </p:txBody>
      </p:sp>
      <p:graphicFrame>
        <p:nvGraphicFramePr>
          <p:cNvPr id="1831978" name="Group 42">
            <a:extLst>
              <a:ext uri="{FF2B5EF4-FFF2-40B4-BE49-F238E27FC236}">
                <a16:creationId xmlns:a16="http://schemas.microsoft.com/office/drawing/2014/main" id="{E571F10B-34B8-E89D-5F0B-F0576C124E4A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038600"/>
          <a:ext cx="1428750" cy="5207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31988" name="Group 52">
            <a:extLst>
              <a:ext uri="{FF2B5EF4-FFF2-40B4-BE49-F238E27FC236}">
                <a16:creationId xmlns:a16="http://schemas.microsoft.com/office/drawing/2014/main" id="{E1FDD2A1-E461-A168-2C44-59A28D4E9016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5410200"/>
          <a:ext cx="1447800" cy="52070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numbers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32032" name="Group 96">
            <a:extLst>
              <a:ext uri="{FF2B5EF4-FFF2-40B4-BE49-F238E27FC236}">
                <a16:creationId xmlns:a16="http://schemas.microsoft.com/office/drawing/2014/main" id="{10E9DBD5-C8FC-BC26-4040-DE9105BBAB60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038600"/>
          <a:ext cx="1428750" cy="5207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x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55545" name="Group 153">
            <a:extLst>
              <a:ext uri="{FF2B5EF4-FFF2-40B4-BE49-F238E27FC236}">
                <a16:creationId xmlns:a16="http://schemas.microsoft.com/office/drawing/2014/main" id="{C43B4435-303A-B3EC-8FB5-6CDB511B55DB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4876800"/>
          <a:ext cx="5308600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55544" name="Group 152">
            <a:extLst>
              <a:ext uri="{FF2B5EF4-FFF2-40B4-BE49-F238E27FC236}">
                <a16:creationId xmlns:a16="http://schemas.microsoft.com/office/drawing/2014/main" id="{43A91F83-772D-23B1-2558-C41B7DFD942E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4876800"/>
          <a:ext cx="5308600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5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1E8DB43-DF24-537F-2C9D-0693CA63CA5D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Arrays of other types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21684FD-6750-E374-F361-2BAD3585273A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double[] results = new double[5];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results[2] = 3.4;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results[4] = -0.5;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boolean[] tests = new boolean[6];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tests[3] = true;</a:t>
            </a:r>
          </a:p>
        </p:txBody>
      </p:sp>
      <p:graphicFrame>
        <p:nvGraphicFramePr>
          <p:cNvPr id="1830986" name="Group 74">
            <a:extLst>
              <a:ext uri="{FF2B5EF4-FFF2-40B4-BE49-F238E27FC236}">
                <a16:creationId xmlns:a16="http://schemas.microsoft.com/office/drawing/2014/main" id="{39174B41-0EED-5077-B172-2BD879A6EC82}"/>
              </a:ext>
            </a:extLst>
          </p:cNvPr>
          <p:cNvGraphicFramePr>
            <a:graphicFrameLocks noGrp="1"/>
          </p:cNvGraphicFramePr>
          <p:nvPr/>
        </p:nvGraphicFramePr>
        <p:xfrm>
          <a:off x="1828800" y="2514600"/>
          <a:ext cx="4073525" cy="8128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30951" name="Group 39">
            <a:extLst>
              <a:ext uri="{FF2B5EF4-FFF2-40B4-BE49-F238E27FC236}">
                <a16:creationId xmlns:a16="http://schemas.microsoft.com/office/drawing/2014/main" id="{C2F68AC4-C966-C276-79F2-CF794CD5EF31}"/>
              </a:ext>
            </a:extLst>
          </p:cNvPr>
          <p:cNvGraphicFramePr>
            <a:graphicFrameLocks noGrp="1"/>
          </p:cNvGraphicFramePr>
          <p:nvPr/>
        </p:nvGraphicFramePr>
        <p:xfrm>
          <a:off x="1828800" y="4878388"/>
          <a:ext cx="5540375" cy="79375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5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1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marT="45757" marB="4575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false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false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false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true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false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false</a:t>
                      </a:r>
                    </a:p>
                  </a:txBody>
                  <a:tcPr marT="45757" marB="4575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BD1773-8B71-2E84-05B7-DFF4B0AAF1D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Out-of-bounds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BC45787-10F7-B082-5EC9-B3537E891DA1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Legal indexes: between </a:t>
            </a:r>
            <a:r>
              <a:rPr lang="en-US" altLang="en-US" b="1"/>
              <a:t>0</a:t>
            </a:r>
            <a:r>
              <a:rPr lang="en-US" altLang="en-US"/>
              <a:t> and the </a:t>
            </a:r>
            <a:r>
              <a:rPr lang="en-US" altLang="en-US" b="1"/>
              <a:t>array's length - 1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Reading or writing any index outside this range will throw an </a:t>
            </a:r>
            <a:r>
              <a:rPr lang="en-US" altLang="en-US">
                <a:latin typeface="Courier New" panose="02070309020205020404" pitchFamily="49" charset="0"/>
              </a:rPr>
              <a:t>ArrayIndexOutOfBoundsException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 sz="800"/>
          </a:p>
          <a:p>
            <a:pPr eaLnBrk="1" hangingPunct="1"/>
            <a:r>
              <a:rPr lang="en-US" altLang="en-US"/>
              <a:t>Example: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int[] data = new int[10];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System.out.println(data[0]);       // okay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System.out.println(data[9]);       // okay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System.out.println(data[-1]);      // exception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System.out.println(data[10]);      // exception</a:t>
            </a:r>
          </a:p>
        </p:txBody>
      </p:sp>
      <p:graphicFrame>
        <p:nvGraphicFramePr>
          <p:cNvPr id="1829892" name="Group 4">
            <a:extLst>
              <a:ext uri="{FF2B5EF4-FFF2-40B4-BE49-F238E27FC236}">
                <a16:creationId xmlns:a16="http://schemas.microsoft.com/office/drawing/2014/main" id="{13741034-83DB-D046-3902-43B1486E8C40}"/>
              </a:ext>
            </a:extLst>
          </p:cNvPr>
          <p:cNvGraphicFramePr>
            <a:graphicFrameLocks noGrp="1"/>
          </p:cNvGraphicFramePr>
          <p:nvPr/>
        </p:nvGraphicFramePr>
        <p:xfrm>
          <a:off x="1127125" y="4876800"/>
          <a:ext cx="641667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D85FBC9-89B8-F1C2-CA65-BA4657C7C3CF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Arrays and </a:t>
            </a:r>
            <a:r>
              <a:rPr lang="en-US" altLang="en-US">
                <a:latin typeface="Courier New" panose="02070309020205020404" pitchFamily="49" charset="0"/>
              </a:rPr>
              <a:t>for</a:t>
            </a:r>
            <a:r>
              <a:rPr lang="en-US" altLang="en-US"/>
              <a:t> loops</a:t>
            </a:r>
          </a:p>
        </p:txBody>
      </p:sp>
      <p:sp>
        <p:nvSpPr>
          <p:cNvPr id="956419" name="Rectangle 3">
            <a:extLst>
              <a:ext uri="{FF2B5EF4-FFF2-40B4-BE49-F238E27FC236}">
                <a16:creationId xmlns:a16="http://schemas.microsoft.com/office/drawing/2014/main" id="{8408630B-7150-BB4A-A2AB-57D220188287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 is common to use </a:t>
            </a:r>
            <a:r>
              <a:rPr lang="en-US" altLang="en-US">
                <a:latin typeface="Courier New" panose="02070309020205020404" pitchFamily="49" charset="0"/>
              </a:rPr>
              <a:t>for</a:t>
            </a:r>
            <a:r>
              <a:rPr lang="en-US" altLang="en-US"/>
              <a:t> loops to access array elements.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for (int i = 0; i &lt; 8; i++)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    System.out.print(numbers[i] + " ");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System.out.println();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output: 0 4 11 0 44 0 0 2 </a:t>
            </a:r>
            <a:endParaRPr lang="en-US" altLang="en-US" b="1">
              <a:solidFill>
                <a:srgbClr val="008080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110000"/>
              </a:lnSpc>
            </a:pPr>
            <a:r>
              <a:rPr lang="en-US" altLang="en-US"/>
              <a:t>Sometimes we assign each element a value in a loop.</a:t>
            </a:r>
          </a:p>
          <a:p>
            <a:pPr lvl="1" eaLnBrk="1" hangingPunct="1">
              <a:lnSpc>
                <a:spcPct val="110000"/>
              </a:lnSpc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1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for (int i = 0; i &lt; 8; i++) {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numbers[i] = 2 * i;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</p:txBody>
      </p:sp>
      <p:graphicFrame>
        <p:nvGraphicFramePr>
          <p:cNvPr id="4" name="Group 4">
            <a:extLst>
              <a:ext uri="{FF2B5EF4-FFF2-40B4-BE49-F238E27FC236}">
                <a16:creationId xmlns:a16="http://schemas.microsoft.com/office/drawing/2014/main" id="{F3AA1F32-9FDA-EE06-19F0-E77D8903A794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5130800"/>
          <a:ext cx="5308600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726F1209-BE38-6276-FCA2-07A9E9171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6213" y="2538413"/>
            <a:ext cx="2163762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F60419F-7E26-9348-89C0-7DECD97BFA7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length</a:t>
            </a:r>
            <a:r>
              <a:rPr lang="en-US" altLang="en-US"/>
              <a:t> field</a:t>
            </a:r>
          </a:p>
        </p:txBody>
      </p:sp>
      <p:sp>
        <p:nvSpPr>
          <p:cNvPr id="1836034" name="Rectangle 2">
            <a:extLst>
              <a:ext uri="{FF2B5EF4-FFF2-40B4-BE49-F238E27FC236}">
                <a16:creationId xmlns:a16="http://schemas.microsoft.com/office/drawing/2014/main" id="{0DB087B0-C11E-145E-6E0A-14CD418CA50C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An array's </a:t>
            </a:r>
            <a:r>
              <a:rPr lang="en-US" altLang="en-US">
                <a:latin typeface="Courier New" panose="02070309020205020404" pitchFamily="49" charset="0"/>
              </a:rPr>
              <a:t>length</a:t>
            </a:r>
            <a:r>
              <a:rPr lang="en-US" altLang="en-US"/>
              <a:t> field stores its number of elements.</a:t>
            </a: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.length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for (int i = 0; i &lt;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numbers.length</a:t>
            </a:r>
            <a:r>
              <a:rPr lang="en-US" altLang="en-US">
                <a:latin typeface="Courier New" panose="02070309020205020404" pitchFamily="49" charset="0"/>
              </a:rPr>
              <a:t>; i++) {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System.out.print(numbers[i] + " ");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output: 0 2 4 6 8 10 12 14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It does not use parentheses like a String's </a:t>
            </a:r>
            <a:r>
              <a:rPr lang="en-US" altLang="en-US">
                <a:latin typeface="Courier New" panose="02070309020205020404" pitchFamily="49" charset="0"/>
              </a:rPr>
              <a:t>.length()</a:t>
            </a:r>
            <a:r>
              <a:rPr lang="en-US" altLang="en-US"/>
              <a:t>.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What expressions refer to:</a:t>
            </a:r>
          </a:p>
          <a:p>
            <a:pPr lvl="1" eaLnBrk="1" hangingPunct="1"/>
            <a:r>
              <a:rPr lang="en-US" altLang="en-US"/>
              <a:t>The last element of any array?  </a:t>
            </a:r>
          </a:p>
          <a:p>
            <a:pPr lvl="1" eaLnBrk="1" hangingPunct="1"/>
            <a:r>
              <a:rPr lang="en-US" altLang="en-US"/>
              <a:t>The middle element?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60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60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60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CCEB670-D1BC-5281-1B03-69F52454C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Limitations of arrays</a:t>
            </a:r>
          </a:p>
        </p:txBody>
      </p:sp>
      <p:sp>
        <p:nvSpPr>
          <p:cNvPr id="983043" name="Rectangle 3">
            <a:extLst>
              <a:ext uri="{FF2B5EF4-FFF2-40B4-BE49-F238E27FC236}">
                <a16:creationId xmlns:a16="http://schemas.microsoft.com/office/drawing/2014/main" id="{A13CFC88-2E80-E513-1EA5-162570404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You cannot resize an existing array: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int[] a = new int[4];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 dirty="0" err="1">
                <a:solidFill>
                  <a:srgbClr val="800000"/>
                </a:solidFill>
                <a:latin typeface="Courier New" panose="02070309020205020404" pitchFamily="49" charset="0"/>
              </a:rPr>
              <a:t>a.length</a:t>
            </a:r>
            <a:r>
              <a:rPr lang="en-US" altLang="en-US" b="1" dirty="0">
                <a:solidFill>
                  <a:srgbClr val="800000"/>
                </a:solidFill>
                <a:latin typeface="Courier New" panose="02070309020205020404" pitchFamily="49" charset="0"/>
              </a:rPr>
              <a:t> = 10;</a:t>
            </a:r>
            <a:r>
              <a:rPr lang="en-US" altLang="en-US" dirty="0">
                <a:latin typeface="Courier New" panose="02070309020205020404" pitchFamily="49" charset="0"/>
              </a:rPr>
              <a:t> 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error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You cannot compare arrays with </a:t>
            </a:r>
            <a:r>
              <a:rPr lang="en-US" altLang="en-US" dirty="0">
                <a:latin typeface="Courier New" panose="02070309020205020404" pitchFamily="49" charset="0"/>
              </a:rPr>
              <a:t>==</a:t>
            </a:r>
            <a:r>
              <a:rPr lang="en-US" altLang="en-US" dirty="0"/>
              <a:t> or </a:t>
            </a:r>
            <a:r>
              <a:rPr lang="en-US" altLang="en-US" dirty="0">
                <a:latin typeface="Courier New" panose="02070309020205020404" pitchFamily="49" charset="0"/>
              </a:rPr>
              <a:t>equals</a:t>
            </a:r>
            <a:r>
              <a:rPr lang="en-US" altLang="en-US" dirty="0"/>
              <a:t>: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int[] a1 = {42, -7, 1, 15};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int[] a2 = {42, -7, 1, 15};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b="1" dirty="0">
                <a:solidFill>
                  <a:srgbClr val="800000"/>
                </a:solidFill>
                <a:latin typeface="Courier New" panose="02070309020205020404" pitchFamily="49" charset="0"/>
              </a:rPr>
              <a:t>a1 == a2</a:t>
            </a:r>
            <a:r>
              <a:rPr lang="en-US" altLang="en-US" dirty="0">
                <a:latin typeface="Courier New" panose="02070309020205020404" pitchFamily="49" charset="0"/>
              </a:rPr>
              <a:t>) {  ... } 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false!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b="1" dirty="0">
                <a:solidFill>
                  <a:srgbClr val="800000"/>
                </a:solidFill>
                <a:latin typeface="Courier New" panose="02070309020205020404" pitchFamily="49" charset="0"/>
              </a:rPr>
              <a:t>a1.equals(a2)</a:t>
            </a:r>
            <a:r>
              <a:rPr lang="en-US" altLang="en-US" dirty="0">
                <a:latin typeface="Courier New" panose="02070309020205020404" pitchFamily="49" charset="0"/>
              </a:rPr>
              <a:t>) {  ... }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false!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An array does not know how to print itself: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int[] a1 = {42, -7, 1, 15};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(a1);        </a:t>
            </a:r>
            <a:r>
              <a:rPr lang="en-US" altLang="en-US" b="1" dirty="0">
                <a:solidFill>
                  <a:srgbClr val="008080"/>
                </a:solidFill>
                <a:latin typeface="Courier New" panose="02070309020205020404" pitchFamily="49" charset="0"/>
              </a:rPr>
              <a:t>// [I@98f8c4]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89F5A005-EC28-C09A-C4B0-67EA73880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985520"/>
          </a:xfrm>
        </p:spPr>
        <p:txBody>
          <a:bodyPr/>
          <a:lstStyle/>
          <a:p>
            <a:pPr eaLnBrk="1" hangingPunct="1"/>
            <a:r>
              <a:rPr lang="en-US" altLang="en-US" dirty="0"/>
              <a:t>Welcome to CS 142!</a:t>
            </a:r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39C6A1FC-590B-1068-E483-BADFBDF673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832100"/>
            <a:ext cx="7772400" cy="286004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I'm Allison Obourn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Email: </a:t>
            </a:r>
            <a:r>
              <a:rPr lang="en-US" altLang="en-US" dirty="0">
                <a:hlinkClick r:id="rId2"/>
              </a:rPr>
              <a:t>allison.obourn@edmonds.edu</a:t>
            </a: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Course website: https://allisonobourn.com/edmonds/142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DA0021F-02F1-2DC3-73BC-3D566F08280C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Arrays</a:t>
            </a:r>
            <a:r>
              <a:rPr lang="en-US" altLang="en-US"/>
              <a:t> class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937FB5F-9DB4-1A2C-74C7-A439C7F6C10C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Class </a:t>
            </a:r>
            <a:r>
              <a:rPr lang="en-US" altLang="en-US">
                <a:latin typeface="Courier New" panose="02070309020205020404" pitchFamily="49" charset="0"/>
              </a:rPr>
              <a:t>Arrays</a:t>
            </a:r>
            <a:r>
              <a:rPr lang="en-US" altLang="en-US"/>
              <a:t> in package </a:t>
            </a:r>
            <a:r>
              <a:rPr lang="en-US" altLang="en-US">
                <a:latin typeface="Courier New" panose="02070309020205020404" pitchFamily="49" charset="0"/>
              </a:rPr>
              <a:t>java.util</a:t>
            </a:r>
            <a:r>
              <a:rPr lang="en-US" altLang="en-US"/>
              <a:t> has useful static methods for manipulating arrays:</a:t>
            </a:r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marL="742950" lvl="1" indent="-285750" eaLnBrk="1" hangingPunct="1">
              <a:lnSpc>
                <a:spcPct val="90000"/>
              </a:lnSpc>
            </a:pPr>
            <a:endParaRPr lang="en-US" altLang="en-US"/>
          </a:p>
          <a:p>
            <a:pPr eaLnBrk="1" hangingPunct="1"/>
            <a:r>
              <a:rPr lang="en-US" altLang="en-US"/>
              <a:t>Syntax:	</a:t>
            </a:r>
            <a:r>
              <a:rPr lang="en-US" altLang="en-US">
                <a:latin typeface="Courier New" panose="02070309020205020404" pitchFamily="49" charset="0"/>
              </a:rPr>
              <a:t>Arrays.</a:t>
            </a:r>
            <a:r>
              <a:rPr lang="en-US" altLang="en-US" b="1"/>
              <a:t>methodName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</a:t>
            </a:r>
          </a:p>
        </p:txBody>
      </p:sp>
      <p:graphicFrame>
        <p:nvGraphicFramePr>
          <p:cNvPr id="980006" name="Group 38">
            <a:extLst>
              <a:ext uri="{FF2B5EF4-FFF2-40B4-BE49-F238E27FC236}">
                <a16:creationId xmlns:a16="http://schemas.microsoft.com/office/drawing/2014/main" id="{0E702114-BFDE-C0D8-EA48-7EF601A744C5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2209800"/>
          <a:ext cx="8991600" cy="3413396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Method name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Description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binarySearch(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returns the index of the given value in a </a:t>
                      </a: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sorted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 array (or &lt; 0 if not found)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copyOf(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length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returns a new copy of an array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equals(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array1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array2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 if the two arrays contain same elements in the same order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fill(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sets every element to the given value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sort(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arranges the elements into sorted order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toString(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array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returns a string representing the array, such as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Times New Roman" charset="0"/>
                          <a:cs typeface="Times New Roman" charset="0"/>
                        </a:rPr>
                        <a:t>"[10, 30, -25, 17]"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id="{3F9207D0-E8FE-96B5-8F0A-2DE2522DC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3141663"/>
            <a:ext cx="2782887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FAD159E-50CC-41CB-B27C-146C28289C50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Arrays.toString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075060E-1F91-A799-3764-CDB4EE1C6C96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Arrays.toString</a:t>
            </a:r>
            <a:r>
              <a:rPr lang="en-US" altLang="en-US"/>
              <a:t> accepts an array as a parameter and returns a </a:t>
            </a:r>
            <a:r>
              <a:rPr lang="en-US" altLang="en-US">
                <a:latin typeface="Courier New" panose="02070309020205020404" pitchFamily="49" charset="0"/>
              </a:rPr>
              <a:t>String</a:t>
            </a:r>
            <a:r>
              <a:rPr lang="en-US" altLang="en-US"/>
              <a:t> representation of its elements.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1300"/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int[] e = {0, 2, 4, 6, 8};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e[1] = e[3] + e[4];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System.out.println("e is " + </a:t>
            </a:r>
            <a:r>
              <a:rPr lang="en-US" altLang="en-US" b="1">
                <a:latin typeface="Courier New" panose="02070309020205020404" pitchFamily="49" charset="0"/>
              </a:rPr>
              <a:t>Arrays.toString(e)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	Output: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e is [0, 14, 4, 6, 8]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Must  </a:t>
            </a:r>
            <a:r>
              <a:rPr lang="en-US" altLang="en-US">
                <a:latin typeface="Courier New" panose="02070309020205020404" pitchFamily="49" charset="0"/>
              </a:rPr>
              <a:t>import java.util.*;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B2CF096-4D27-22D7-C9B3-E55553050342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Weather question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9ACD4D9-9A29-6A82-D782-EE7DC7C301A2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 an array to solve the weather problem: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7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How many days' temperatures?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1's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2's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44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3's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39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4's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48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5's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37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6's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46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Day 7's high temp: </a:t>
            </a:r>
            <a:r>
              <a:rPr lang="en-US" altLang="en-US" b="1" u="sng">
                <a:latin typeface="Courier New" panose="02070309020205020404" pitchFamily="49" charset="0"/>
                <a:cs typeface="Courier New" panose="02070309020205020404" pitchFamily="49" charset="0"/>
              </a:rPr>
              <a:t>53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Average temp = 44.6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4 days were above average.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D906C9B-F1BF-BD96-1EBD-C75357A02C6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Weather answer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60F8DF4-A236-86EE-08B7-18A04F6BE5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4800" y="1371600"/>
            <a:ext cx="8839200" cy="4906963"/>
          </a:xfrm>
        </p:spPr>
        <p:txBody>
          <a:bodyPr/>
          <a:lstStyle/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Reads temperatures from the user, computes average and # days above average.</a:t>
            </a: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import java.util.*;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public class Weather {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public static void main(String[] args) {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Scanner console = new Scanner(System.in);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System.out.print("How many days' temperatures? ");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int days = console.nextInt();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    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        int[] temps = new int[days];        </a:t>
            </a: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array to store days' temperatures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int sum = 0;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for (int i = 0; i &lt; days; i++) {    </a:t>
            </a: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read/store each day's temperature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System.out.print("Day " + (i + 1) + "'s high temp: ");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            temps[i] = console.nextInt();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sum += temps[i];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double average = (double) sum / days;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int count = 0;                      </a:t>
            </a: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see if each day is above average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for (int i = 0; i &lt; days; i++) {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if (</a:t>
            </a:r>
            <a:r>
              <a:rPr lang="en-US" altLang="en-US" sz="1400" b="1">
                <a:latin typeface="Courier New" panose="02070309020205020404" pitchFamily="49" charset="0"/>
              </a:rPr>
              <a:t>temps[i]</a:t>
            </a:r>
            <a:r>
              <a:rPr lang="en-US" altLang="en-US" sz="1400">
                <a:latin typeface="Courier New" panose="02070309020205020404" pitchFamily="49" charset="0"/>
              </a:rPr>
              <a:t> &gt; average) {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    count++;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}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    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        // report results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System.out.printf("Average temp = %.1f\n", average);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System.out.println(count + " days above average");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A0CC553D-DA42-1ED0-162D-548BE9DFD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Quick array initialization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62F5BE4-6E8B-F73E-EFB0-CEA49A5FE714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[]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{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,</a:t>
            </a:r>
            <a:r>
              <a:rPr lang="en-US" altLang="en-US"/>
              <a:t> … 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};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sz="1900">
                <a:latin typeface="Courier New" panose="02070309020205020404" pitchFamily="49" charset="0"/>
              </a:rPr>
              <a:t>int[] numbers = {12, 49, -2, 26, 5, 17, -6};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Useful when you know what the array's elements will be</a:t>
            </a:r>
          </a:p>
          <a:p>
            <a:pPr lvl="1" eaLnBrk="1" hangingPunct="1"/>
            <a:r>
              <a:rPr lang="en-US" altLang="en-US"/>
              <a:t>The compiler figures out the size by counting the values</a:t>
            </a:r>
          </a:p>
        </p:txBody>
      </p:sp>
      <p:graphicFrame>
        <p:nvGraphicFramePr>
          <p:cNvPr id="1848324" name="Group 4">
            <a:extLst>
              <a:ext uri="{FF2B5EF4-FFF2-40B4-BE49-F238E27FC236}">
                <a16:creationId xmlns:a16="http://schemas.microsoft.com/office/drawing/2014/main" id="{7ACDBEF4-493D-7F85-6623-83B9D76DA322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2971800"/>
          <a:ext cx="4754563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829C5D5-7B49-10B3-C822-6A1D4F6C5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"Array mystery" problem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E550AD0-863A-4E53-E048-C4843BD74C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traversal</a:t>
            </a:r>
            <a:r>
              <a:rPr lang="en-US" altLang="en-US"/>
              <a:t>: An examination of each element of an array.</a:t>
            </a:r>
          </a:p>
          <a:p>
            <a:pPr eaLnBrk="1" hangingPunct="1"/>
            <a:endParaRPr lang="en-US" altLang="en-US" sz="800"/>
          </a:p>
          <a:p>
            <a:pPr eaLnBrk="1" hangingPunct="1"/>
            <a:r>
              <a:rPr lang="en-US" altLang="en-US"/>
              <a:t>What element values are stored in the following array?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int[] a = {1, 7, 5, 6, 4, 14, 11};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for (int i = 0; i &lt; a.length - 1; i++) {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if (a[i] &gt; a[i + 1]) {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    a[i + 1] = a[i + 1] * 2;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977924" name="Group 4">
            <a:extLst>
              <a:ext uri="{FF2B5EF4-FFF2-40B4-BE49-F238E27FC236}">
                <a16:creationId xmlns:a16="http://schemas.microsoft.com/office/drawing/2014/main" id="{26C6AD9C-E0B2-7C2F-7BE8-935090F964F4}"/>
              </a:ext>
            </a:extLst>
          </p:cNvPr>
          <p:cNvGraphicFramePr>
            <a:graphicFrameLocks noGrp="1"/>
          </p:cNvGraphicFramePr>
          <p:nvPr/>
        </p:nvGraphicFramePr>
        <p:xfrm>
          <a:off x="2179638" y="4749800"/>
          <a:ext cx="4754562" cy="1041400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77963" name="Group 43">
            <a:extLst>
              <a:ext uri="{FF2B5EF4-FFF2-40B4-BE49-F238E27FC236}">
                <a16:creationId xmlns:a16="http://schemas.microsoft.com/office/drawing/2014/main" id="{0807FEDC-3A10-2633-DE38-E21EF27106F4}"/>
              </a:ext>
            </a:extLst>
          </p:cNvPr>
          <p:cNvGraphicFramePr>
            <a:graphicFrameLocks noGrp="1"/>
          </p:cNvGraphicFramePr>
          <p:nvPr/>
        </p:nvGraphicFramePr>
        <p:xfrm>
          <a:off x="2179638" y="4749800"/>
          <a:ext cx="4754562" cy="1041400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7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060E68D-72F0-F871-CAF4-2A1243919099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Weather question 2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648F639-BDC2-ED21-2D3B-FA4026F46AF8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Modify the weather program to print the following output: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6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How many days' temperatures?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1's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2's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44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3's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39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4's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48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5's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37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6's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46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Day 7's high temp: </a:t>
            </a:r>
            <a:r>
              <a:rPr lang="en-US" altLang="en-US" sz="1800" b="1" u="sng">
                <a:latin typeface="Courier New" panose="02070309020205020404" pitchFamily="49" charset="0"/>
                <a:cs typeface="Courier New" panose="02070309020205020404" pitchFamily="49" charset="0"/>
              </a:rPr>
              <a:t>53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Average temp = 44.6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4 days were above average.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1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Temperatures: [45, 44, 39, 48, 37, 46, 53]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 coldest days: 37, 39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1800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 hottest days: 53, 48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>
            <a:extLst>
              <a:ext uri="{FF2B5EF4-FFF2-40B4-BE49-F238E27FC236}">
                <a16:creationId xmlns:a16="http://schemas.microsoft.com/office/drawing/2014/main" id="{C1C5D6F0-4BC9-0745-532D-8561F3C8F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87850"/>
            <a:ext cx="2057400" cy="2047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570532C0-BB3A-8CFF-1B87-2C9BABC01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191000"/>
            <a:ext cx="2362200" cy="2047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42A66EF5-7D1C-DED5-28CB-54250CC7DB2D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Weather answer 2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2D47C55A-16F5-88F0-119B-9B64CABCC5C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4800" y="1371600"/>
            <a:ext cx="8839200" cy="4906963"/>
          </a:xfrm>
        </p:spPr>
        <p:txBody>
          <a:bodyPr/>
          <a:lstStyle/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Reads temperatures from the user, computes average and # days above average.</a:t>
            </a: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import java.util.*;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public class Weather2 {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public static void main(String[] args) {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...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        </a:t>
            </a:r>
            <a:r>
              <a:rPr lang="en-US" altLang="en-US" sz="1400">
                <a:latin typeface="Courier New" panose="02070309020205020404" pitchFamily="49" charset="0"/>
              </a:rPr>
              <a:t>int[] temps = new int[days];</a:t>
            </a:r>
            <a:r>
              <a:rPr lang="en-US" altLang="en-US" sz="1400" b="1">
                <a:latin typeface="Courier New" panose="02070309020205020404" pitchFamily="49" charset="0"/>
              </a:rPr>
              <a:t>        </a:t>
            </a: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// array to store days' temperatures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...   </a:t>
            </a:r>
            <a:r>
              <a:rPr lang="en-US" altLang="en-US" sz="1400" i="1">
                <a:latin typeface="Courier New" panose="02070309020205020404" pitchFamily="49" charset="0"/>
              </a:rPr>
              <a:t>(same as Weather program)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8080"/>
                </a:solidFill>
                <a:latin typeface="Courier New" panose="02070309020205020404" pitchFamily="49" charset="0"/>
              </a:rPr>
              <a:t>        // report results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System.out.printf("Average temp = %.1f\n", average);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System.out.println(count + " days above average");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endParaRPr lang="en-US" altLang="en-US" sz="1400">
              <a:latin typeface="Courier New" panose="02070309020205020404" pitchFamily="49" charset="0"/>
            </a:endParaRP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System.out.println("Temperatures: " + </a:t>
            </a:r>
            <a:r>
              <a:rPr lang="en-US" altLang="en-US" sz="1400" b="1">
                <a:latin typeface="Courier New" panose="02070309020205020404" pitchFamily="49" charset="0"/>
              </a:rPr>
              <a:t>Arrays.toString(temps)</a:t>
            </a:r>
            <a:r>
              <a:rPr lang="en-US" altLang="en-US" sz="1400">
                <a:latin typeface="Courier New" panose="02070309020205020404" pitchFamily="49" charset="0"/>
              </a:rPr>
              <a:t>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        Arrays.sort(temps);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System.out.println("Two coldest days: " + temps[0] + ", " + temps[1]);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System.out.println("Two hottest days: " + temps[temps.length - 1] +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                       ", " + temps[temps.length - 2]);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6000"/>
              </a:lnSpc>
              <a:buFont typeface="Wingdings" panose="05000000000000000000" pitchFamily="2" charset="2"/>
              <a:buNone/>
            </a:pPr>
            <a:r>
              <a:rPr lang="en-US" altLang="en-US" sz="14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C7FA5C0-44B7-5C0C-AE46-9FB36E6D7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reversal question</a:t>
            </a:r>
          </a:p>
        </p:txBody>
      </p:sp>
      <p:sp>
        <p:nvSpPr>
          <p:cNvPr id="1059843" name="Rectangle 3">
            <a:extLst>
              <a:ext uri="{FF2B5EF4-FFF2-40B4-BE49-F238E27FC236}">
                <a16:creationId xmlns:a16="http://schemas.microsoft.com/office/drawing/2014/main" id="{F7C4DFA0-33C9-6DDE-9EE1-B46353ADD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Write code that reverses the elements of an array.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For example, if the array initially stores: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[11, 42, -5, 27, 0, 89]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Then after your reversal code, it should store: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[89, 0, 27, -5, 42, 11]</a:t>
            </a:r>
          </a:p>
          <a:p>
            <a:pPr lvl="1" eaLnBrk="1" hangingPunct="1"/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/>
            <a:r>
              <a:rPr lang="en-US" altLang="en-US"/>
              <a:t>The code should work for an array of any size.</a:t>
            </a:r>
          </a:p>
          <a:p>
            <a:pPr lvl="2" eaLnBrk="1" hangingPunct="1"/>
            <a:endParaRPr lang="en-US" altLang="en-US" sz="800"/>
          </a:p>
          <a:p>
            <a:pPr lvl="2" eaLnBrk="1" hangingPunct="1"/>
            <a:r>
              <a:rPr lang="en-US" altLang="en-US"/>
              <a:t>Hint: think about swapping various elements...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9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FD968D6-75B5-7868-CF16-E03EDC47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 idea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BC8CF64-D673-0D26-D2D3-DAB23D3061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Swap pairs of elements from the edges;  work inwards:</a:t>
            </a:r>
          </a:p>
        </p:txBody>
      </p:sp>
      <p:graphicFrame>
        <p:nvGraphicFramePr>
          <p:cNvPr id="1060907" name="Group 43">
            <a:extLst>
              <a:ext uri="{FF2B5EF4-FFF2-40B4-BE49-F238E27FC236}">
                <a16:creationId xmlns:a16="http://schemas.microsoft.com/office/drawing/2014/main" id="{600332D2-3027-BDB2-4CB8-50A0ED25DB00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2333625"/>
          <a:ext cx="4648200" cy="792248"/>
        </p:xfrm>
        <a:graphic>
          <a:graphicData uri="http://schemas.openxmlformats.org/drawingml/2006/table">
            <a:tbl>
              <a:tblPr/>
              <a:tblGrid>
                <a:gridCol w="96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-5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89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60908" name="Line 44">
            <a:extLst>
              <a:ext uri="{FF2B5EF4-FFF2-40B4-BE49-F238E27FC236}">
                <a16:creationId xmlns:a16="http://schemas.microsoft.com/office/drawing/2014/main" id="{8177D668-63BE-8050-06FA-934040F246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0909" name="Line 45">
            <a:extLst>
              <a:ext uri="{FF2B5EF4-FFF2-40B4-BE49-F238E27FC236}">
                <a16:creationId xmlns:a16="http://schemas.microsoft.com/office/drawing/2014/main" id="{9FB0DBDC-9A18-5022-4138-A70C75D0D4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60910" name="Group 46">
            <a:extLst>
              <a:ext uri="{FF2B5EF4-FFF2-40B4-BE49-F238E27FC236}">
                <a16:creationId xmlns:a16="http://schemas.microsoft.com/office/drawing/2014/main" id="{51F37AB6-F09B-FF9B-BE66-5BC0BCA7825B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2333625"/>
          <a:ext cx="4648200" cy="792248"/>
        </p:xfrm>
        <a:graphic>
          <a:graphicData uri="http://schemas.openxmlformats.org/drawingml/2006/table">
            <a:tbl>
              <a:tblPr/>
              <a:tblGrid>
                <a:gridCol w="96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89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-5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60934" name="Group 70">
            <a:extLst>
              <a:ext uri="{FF2B5EF4-FFF2-40B4-BE49-F238E27FC236}">
                <a16:creationId xmlns:a16="http://schemas.microsoft.com/office/drawing/2014/main" id="{1B7B58B6-9BF5-6005-3A64-E7F6E5297C58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2333625"/>
          <a:ext cx="4648200" cy="792248"/>
        </p:xfrm>
        <a:graphic>
          <a:graphicData uri="http://schemas.openxmlformats.org/drawingml/2006/table">
            <a:tbl>
              <a:tblPr/>
              <a:tblGrid>
                <a:gridCol w="96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89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-5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60958" name="Line 94">
            <a:extLst>
              <a:ext uri="{FF2B5EF4-FFF2-40B4-BE49-F238E27FC236}">
                <a16:creationId xmlns:a16="http://schemas.microsoft.com/office/drawing/2014/main" id="{D3193B7B-306D-D8C9-992A-F44BD50EFE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0959" name="Line 95">
            <a:extLst>
              <a:ext uri="{FF2B5EF4-FFF2-40B4-BE49-F238E27FC236}">
                <a16:creationId xmlns:a16="http://schemas.microsoft.com/office/drawing/2014/main" id="{C3F3C3D7-B4DD-14CD-8F9A-AF3A7852AC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0960" name="Line 96">
            <a:extLst>
              <a:ext uri="{FF2B5EF4-FFF2-40B4-BE49-F238E27FC236}">
                <a16:creationId xmlns:a16="http://schemas.microsoft.com/office/drawing/2014/main" id="{6FD9BAEE-BF6F-EA37-E33E-BE89F6CB1F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0961" name="Line 97">
            <a:extLst>
              <a:ext uri="{FF2B5EF4-FFF2-40B4-BE49-F238E27FC236}">
                <a16:creationId xmlns:a16="http://schemas.microsoft.com/office/drawing/2014/main" id="{AC38D906-E985-3709-9800-5E4BE7A8C6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3200400"/>
            <a:ext cx="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60962" name="Group 98">
            <a:extLst>
              <a:ext uri="{FF2B5EF4-FFF2-40B4-BE49-F238E27FC236}">
                <a16:creationId xmlns:a16="http://schemas.microsoft.com/office/drawing/2014/main" id="{BF5444E5-860D-86F2-ACEB-000595E4C027}"/>
              </a:ext>
            </a:extLst>
          </p:cNvPr>
          <p:cNvGraphicFramePr>
            <a:graphicFrameLocks noGrp="1"/>
          </p:cNvGraphicFramePr>
          <p:nvPr/>
        </p:nvGraphicFramePr>
        <p:xfrm>
          <a:off x="1676400" y="2333625"/>
          <a:ext cx="4648200" cy="792248"/>
        </p:xfrm>
        <a:graphic>
          <a:graphicData uri="http://schemas.openxmlformats.org/drawingml/2006/table">
            <a:tbl>
              <a:tblPr/>
              <a:tblGrid>
                <a:gridCol w="96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3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5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marT="45662" marB="45662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89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-5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6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6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6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60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60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60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60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60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060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6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6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6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BFA2DF2-BA61-A015-C493-7C11B2AAB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CS 142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CBED37B-F866-11EB-540B-B8CA32B84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/>
              <a:t>141:</a:t>
            </a:r>
            <a:r>
              <a:rPr lang="en-US" dirty="0"/>
              <a:t> can automate basic tasks using a programming language (logic, control flow, decomposition)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b="1" dirty="0"/>
              <a:t>142: </a:t>
            </a:r>
            <a:r>
              <a:rPr lang="en-US" dirty="0"/>
              <a:t>can work with and create your own object classes and create graphical user interfaces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b="1" dirty="0"/>
              <a:t>143:</a:t>
            </a:r>
            <a:r>
              <a:rPr lang="en-US" dirty="0"/>
              <a:t> learn tools for automating complex tasks efficiently</a:t>
            </a:r>
          </a:p>
          <a:p>
            <a:pPr lvl="1" eaLnBrk="1" hangingPunct="1">
              <a:defRPr/>
            </a:pPr>
            <a:r>
              <a:rPr lang="en-US" dirty="0"/>
              <a:t>Reinforce abstraction (client vs. implementation)</a:t>
            </a:r>
          </a:p>
          <a:p>
            <a:pPr lvl="1" eaLnBrk="1" hangingPunct="1">
              <a:defRPr/>
            </a:pPr>
            <a:r>
              <a:rPr lang="en-US" dirty="0"/>
              <a:t>Data structures</a:t>
            </a:r>
          </a:p>
          <a:p>
            <a:pPr lvl="1" eaLnBrk="1" hangingPunct="1">
              <a:defRPr/>
            </a:pPr>
            <a:r>
              <a:rPr lang="en-US" dirty="0"/>
              <a:t>Algorithms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24423C0-8CDC-8F39-23DC-DD18D736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Swapping values</a:t>
            </a:r>
          </a:p>
        </p:txBody>
      </p:sp>
      <p:sp>
        <p:nvSpPr>
          <p:cNvPr id="1042435" name="Rectangle 3">
            <a:extLst>
              <a:ext uri="{FF2B5EF4-FFF2-40B4-BE49-F238E27FC236}">
                <a16:creationId xmlns:a16="http://schemas.microsoft.com/office/drawing/2014/main" id="{1FAC1EE8-2F9B-3BAE-9855-36F41CE866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void main(String[] args) {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int a = 7;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int b = 35;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    // swap a with b?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</a:rPr>
              <a:t>    a = b;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</a:rPr>
              <a:t>    b = a;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800" b="1">
                <a:solidFill>
                  <a:srgbClr val="A50021"/>
                </a:solidFill>
                <a:latin typeface="Courier New" panose="02070309020205020404" pitchFamily="49" charset="0"/>
              </a:rPr>
              <a:t>    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System.out.println(a + " " + b);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What is wrong with this code?  What is its output?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The red code should be replaced with: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 b="1">
              <a:solidFill>
                <a:srgbClr val="003399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    int temp = a;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    a = b;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    b = temp;</a:t>
            </a:r>
            <a:endParaRPr lang="en-US" altLang="en-US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E3CB5D-5A69-4209-3824-9F51DA654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313" y="2482850"/>
            <a:ext cx="2124075" cy="280988"/>
          </a:xfrm>
          <a:prstGeom prst="rect">
            <a:avLst/>
          </a:prstGeom>
          <a:solidFill>
            <a:srgbClr val="FF0000">
              <a:alpha val="1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A6992F5-D003-F00F-1C89-A8CE6E2B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Flawed algorithm</a:t>
            </a:r>
          </a:p>
        </p:txBody>
      </p:sp>
      <p:sp>
        <p:nvSpPr>
          <p:cNvPr id="1061891" name="Rectangle 3">
            <a:extLst>
              <a:ext uri="{FF2B5EF4-FFF2-40B4-BE49-F238E27FC236}">
                <a16:creationId xmlns:a16="http://schemas.microsoft.com/office/drawing/2014/main" id="{CEAD3530-D4E4-EB3B-99EF-EFFF39B63B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/>
              <a:t>What's wrong with this code?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/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int[] numbers = [11, 42, -5, 27, 0, 89];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</a:rPr>
              <a:t>	// reverse the array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for (int i = 0; i &lt; numbers.length; i++)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int temp = numbers[i];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numbers[i] = numbers[numbers.length - 1 - i];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numbers[numbers.length - 1 - i] = temp;    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/>
              <a:t>The loop goes too far and un-reverses the array!  Fixed version: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800"/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for (int i = 0; i &lt; 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</a:rPr>
              <a:t>numbers.length / 2</a:t>
            </a:r>
            <a:r>
              <a:rPr lang="en-US" altLang="en-US" sz="2000">
                <a:latin typeface="Courier New" panose="02070309020205020404" pitchFamily="49" charset="0"/>
              </a:rPr>
              <a:t>; i++)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int temp = numbers[i];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numbers[i] = numbers[numbers.length - 1 - i];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numbers[numbers.length - 1 - i] = temp;    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1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61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1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1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618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618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C86A7DA-1B0D-1DC0-348D-F55130C9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reverse question 2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EFAAB06-A457-401E-9F1E-8791521DE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Turn your array reversal code into a </a:t>
            </a:r>
            <a:r>
              <a:rPr lang="en-US" altLang="en-US" dirty="0">
                <a:latin typeface="Courier New" panose="02070309020205020404" pitchFamily="49" charset="0"/>
              </a:rPr>
              <a:t>reverse</a:t>
            </a:r>
            <a:r>
              <a:rPr lang="en-US" altLang="en-US" dirty="0"/>
              <a:t> method.</a:t>
            </a:r>
          </a:p>
          <a:p>
            <a:pPr lvl="1" eaLnBrk="1" hangingPunct="1"/>
            <a:r>
              <a:rPr lang="en-US" altLang="en-US" dirty="0"/>
              <a:t>Accept the array of integers to reverse as a parameter.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int[] numbers = {11, 42, -5, 27, 0, 89};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>
                <a:latin typeface="Courier New" panose="02070309020205020404" pitchFamily="49" charset="0"/>
              </a:rPr>
              <a:t>reverse(numbers)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dirty="0"/>
          </a:p>
          <a:p>
            <a:pPr lvl="1" eaLnBrk="1" hangingPunct="1"/>
            <a:r>
              <a:rPr lang="en-US" altLang="en-US" dirty="0"/>
              <a:t>How do we write methods that accept arrays as parameters?</a:t>
            </a:r>
          </a:p>
          <a:p>
            <a:pPr lvl="1" eaLnBrk="1" hangingPunct="1"/>
            <a:r>
              <a:rPr lang="en-US" altLang="en-US" dirty="0"/>
              <a:t>Will we need to return the new array contents after reversal?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dirty="0"/>
              <a:t>	...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80CB397C-E5CA-3704-47EE-E1BAD068C546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parameter (declare)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9590766-5B10-7E2A-9BD7-BA53CF70946B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public static </a:t>
            </a:r>
            <a:r>
              <a:rPr lang="en-US" altLang="en-US" sz="2000" b="1"/>
              <a:t>type</a:t>
            </a:r>
            <a:r>
              <a:rPr lang="en-US" altLang="en-US" sz="2000">
                <a:latin typeface="Courier New" panose="02070309020205020404" pitchFamily="49" charset="0"/>
              </a:rPr>
              <a:t> </a:t>
            </a:r>
            <a:r>
              <a:rPr lang="en-US" altLang="en-US" sz="2000" b="1"/>
              <a:t>methodName</a:t>
            </a:r>
            <a:r>
              <a:rPr lang="en-US" altLang="en-US" sz="2000">
                <a:latin typeface="Courier New" panose="02070309020205020404" pitchFamily="49" charset="0"/>
              </a:rPr>
              <a:t>(</a:t>
            </a:r>
            <a:r>
              <a:rPr lang="en-US" altLang="en-US" sz="2000" b="1">
                <a:solidFill>
                  <a:srgbClr val="003399"/>
                </a:solidFill>
              </a:rPr>
              <a:t>type</a:t>
            </a:r>
            <a:r>
              <a:rPr lang="en-US" altLang="en-US" sz="2000">
                <a:solidFill>
                  <a:srgbClr val="003399"/>
                </a:solidFill>
                <a:latin typeface="Courier New" panose="02070309020205020404" pitchFamily="49" charset="0"/>
              </a:rPr>
              <a:t>[] </a:t>
            </a:r>
            <a:r>
              <a:rPr lang="en-US" altLang="en-US" sz="2000" b="1">
                <a:solidFill>
                  <a:srgbClr val="003399"/>
                </a:solidFill>
              </a:rPr>
              <a:t>name</a:t>
            </a:r>
            <a:r>
              <a:rPr lang="en-US" altLang="en-US" sz="200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// Returns the average of the given array of numbers.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public static double average(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int[] numbers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int sum = 0;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for (int i = 0; i &lt; numbers.length; i++)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sum += numbers[i];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}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return (double) sum / numbers.length;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You don't specify the array's length (but you can examine it).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ADCC942-F6B0-AD65-A1F3-B15245A5DFD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parameter (call)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CF002B2-E586-C49D-679D-A09616B56F68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/>
              <a:t>	methodName</a:t>
            </a:r>
            <a:r>
              <a:rPr lang="en-US" altLang="en-US" sz="2000">
                <a:latin typeface="Courier New" panose="02070309020205020404" pitchFamily="49" charset="0"/>
              </a:rPr>
              <a:t>(</a:t>
            </a:r>
            <a:r>
              <a:rPr lang="en-US" altLang="en-US" sz="2000" b="1">
                <a:solidFill>
                  <a:srgbClr val="003399"/>
                </a:solidFill>
              </a:rPr>
              <a:t>arrayName</a:t>
            </a:r>
            <a:r>
              <a:rPr lang="en-US" altLang="en-US" sz="20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public class MyProgram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public static void main(String[] args)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 // figure out the average TA IQ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int[] iq = {126, 84, 149, 167, 95};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double avg = 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average(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iq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System.out.println("Average IQ = " + avg);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}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...</a:t>
            </a:r>
          </a:p>
          <a:p>
            <a:pPr lvl="1" eaLnBrk="1" hangingPunct="1"/>
            <a:endParaRPr lang="en-US" altLang="en-US" sz="1800"/>
          </a:p>
          <a:p>
            <a:pPr lvl="1" eaLnBrk="1" hangingPunct="1"/>
            <a:r>
              <a:rPr lang="en-US" altLang="en-US" sz="1800"/>
              <a:t>Notice that you don't write the </a:t>
            </a:r>
            <a:r>
              <a:rPr lang="en-US" altLang="en-US" sz="1800">
                <a:latin typeface="Courier New" panose="02070309020205020404" pitchFamily="49" charset="0"/>
              </a:rPr>
              <a:t>[]</a:t>
            </a:r>
            <a:r>
              <a:rPr lang="en-US" altLang="en-US" sz="1800"/>
              <a:t> when passing the array.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9EC65AE-500C-476D-7F51-DAD757FE1DD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return (declare)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CD58107-C673-23FA-2D52-4313BEDE5F00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public static </a:t>
            </a:r>
            <a:r>
              <a:rPr lang="en-US" altLang="en-US" sz="2000" b="1">
                <a:solidFill>
                  <a:srgbClr val="003399"/>
                </a:solidFill>
              </a:rPr>
              <a:t>type</a:t>
            </a:r>
            <a:r>
              <a:rPr lang="en-US" altLang="en-US" sz="2000">
                <a:solidFill>
                  <a:srgbClr val="003399"/>
                </a:solidFill>
                <a:latin typeface="Courier New" panose="02070309020205020404" pitchFamily="49" charset="0"/>
              </a:rPr>
              <a:t>[]</a:t>
            </a:r>
            <a:r>
              <a:rPr lang="en-US" altLang="en-US" sz="2000">
                <a:latin typeface="Courier New" panose="02070309020205020404" pitchFamily="49" charset="0"/>
              </a:rPr>
              <a:t> </a:t>
            </a:r>
            <a:r>
              <a:rPr lang="en-US" altLang="en-US" sz="2000" b="1"/>
              <a:t>methodName</a:t>
            </a:r>
            <a:r>
              <a:rPr lang="en-US" altLang="en-US" sz="2000">
                <a:latin typeface="Courier New" panose="02070309020205020404" pitchFamily="49" charset="0"/>
              </a:rPr>
              <a:t>(</a:t>
            </a:r>
            <a:r>
              <a:rPr lang="en-US" altLang="en-US" sz="2000" b="1"/>
              <a:t>parameters</a:t>
            </a:r>
            <a:r>
              <a:rPr lang="en-US" altLang="en-US" sz="200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// Returns a new array with two copies of each value.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// Example: [1, 4, 0, 7] -&gt; [1, 1, 4, 4, 0, 0, 7, 7]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public static 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double(int[] numbers)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int[] result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= new int[2 * numbers.length];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for (int i = 0; i &lt; numbers.length; i++)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result[2 * i]     = numbers[i];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result[2 * i + 1] = numbers[i];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}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return result;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altLang="en-US" sz="200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56A5466-B153-06C3-8C70-DAABAF152CA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return (call)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C54B97D-0ABB-3A1E-0798-48CDFEC6F2DD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/>
              <a:t>	</a:t>
            </a:r>
            <a:r>
              <a:rPr lang="en-US" altLang="en-US" sz="2000" b="1">
                <a:solidFill>
                  <a:srgbClr val="003399"/>
                </a:solidFill>
              </a:rPr>
              <a:t>type</a:t>
            </a:r>
            <a:r>
              <a:rPr lang="en-US" altLang="en-US" sz="2000">
                <a:solidFill>
                  <a:srgbClr val="003399"/>
                </a:solidFill>
                <a:latin typeface="Courier New" panose="02070309020205020404" pitchFamily="49" charset="0"/>
              </a:rPr>
              <a:t>[] </a:t>
            </a:r>
            <a:r>
              <a:rPr lang="en-US" altLang="en-US" sz="2000" b="1">
                <a:solidFill>
                  <a:srgbClr val="003399"/>
                </a:solidFill>
              </a:rPr>
              <a:t>name</a:t>
            </a:r>
            <a:r>
              <a:rPr lang="en-US" altLang="en-US" sz="2000">
                <a:solidFill>
                  <a:srgbClr val="003399"/>
                </a:solidFill>
                <a:latin typeface="Courier New" panose="02070309020205020404" pitchFamily="49" charset="0"/>
              </a:rPr>
              <a:t> =</a:t>
            </a:r>
            <a:r>
              <a:rPr lang="en-US" altLang="en-US" sz="2000">
                <a:latin typeface="Courier New" panose="02070309020205020404" pitchFamily="49" charset="0"/>
              </a:rPr>
              <a:t> </a:t>
            </a:r>
            <a:r>
              <a:rPr lang="en-US" altLang="en-US" sz="2000" b="1"/>
              <a:t>methodName</a:t>
            </a:r>
            <a:r>
              <a:rPr lang="en-US" altLang="en-US" sz="2000">
                <a:latin typeface="Courier New" panose="02070309020205020404" pitchFamily="49" charset="0"/>
              </a:rPr>
              <a:t>(</a:t>
            </a:r>
            <a:r>
              <a:rPr lang="en-US" altLang="en-US" sz="2000" b="1"/>
              <a:t>parameters</a:t>
            </a:r>
            <a:r>
              <a:rPr lang="en-US" altLang="en-US" sz="20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Example: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public class MyProgram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public static void main(String[] args) {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int[] iq = {126, 84, 149, 167, 95};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	        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int[] doubled</a:t>
            </a:r>
            <a:r>
              <a:rPr lang="en-US" alt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 = double(iq);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    System.out.println(Arrays.toString(doubled));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}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    ...</a:t>
            </a:r>
          </a:p>
          <a:p>
            <a:pPr lvl="1" eaLnBrk="1" hangingPunct="1"/>
            <a:endParaRPr lang="en-US" altLang="en-US" sz="1800"/>
          </a:p>
          <a:p>
            <a:pPr eaLnBrk="1" hangingPunct="1"/>
            <a:r>
              <a:rPr lang="en-US" altLang="en-US" sz="2000"/>
              <a:t>Output: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[126, 126, 84, 84, 149, 149, 167, 167, 95, 95]</a:t>
            </a:r>
            <a:endParaRPr lang="en-US" altLang="en-US" sz="200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F458968-6C5B-2F2B-4C37-552F632F3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</a:t>
            </a:r>
            <a:r>
              <a:rPr lang="en-US" altLang="en-US">
                <a:latin typeface="Courier New" panose="02070309020205020404" pitchFamily="49" charset="0"/>
              </a:rPr>
              <a:t>swap</a:t>
            </a:r>
            <a:r>
              <a:rPr lang="en-US" altLang="en-US"/>
              <a:t> method?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F053FAF-B427-460D-9BCD-E0A8232359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Does the following </a:t>
            </a:r>
            <a:r>
              <a:rPr lang="en-US" altLang="en-US">
                <a:latin typeface="Courier New" panose="02070309020205020404" pitchFamily="49" charset="0"/>
              </a:rPr>
              <a:t>swap</a:t>
            </a:r>
            <a:r>
              <a:rPr lang="en-US" altLang="en-US"/>
              <a:t> method work?  Why or why not?</a:t>
            </a:r>
          </a:p>
          <a:p>
            <a:pPr lvl="1" eaLnBrk="1" hangingPunct="1"/>
            <a:endParaRPr lang="en-US" altLang="en-US" sz="8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main(String[] args)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int a = 7;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int b = 35;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	    // swap a with b?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A50021"/>
                </a:solidFill>
                <a:latin typeface="Courier New" panose="02070309020205020404" pitchFamily="49" charset="0"/>
              </a:rPr>
              <a:t>	    swap(a, b);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 b="1">
              <a:solidFill>
                <a:srgbClr val="A50021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System.out.println(a + " " + b);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public static void swap(int a, int b)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int temp = a;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a = b;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b = temp;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3BB3321-5596-1FD9-1BFE-4FA698C9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 semantics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C26B2F7-CECA-25FD-EFBB-223C7D9A9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value semantics</a:t>
            </a:r>
            <a:r>
              <a:rPr lang="en-US" altLang="en-US"/>
              <a:t>: Behavior where values are copied when assigned, passed as parameters, or returned.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All primitive types in Java use value semantics.</a:t>
            </a:r>
          </a:p>
          <a:p>
            <a:pPr lvl="1" eaLnBrk="1" hangingPunct="1"/>
            <a:r>
              <a:rPr lang="en-US" altLang="en-US"/>
              <a:t>When one variable is assigned to another, its value is copied.</a:t>
            </a:r>
          </a:p>
          <a:p>
            <a:pPr lvl="1" eaLnBrk="1" hangingPunct="1"/>
            <a:r>
              <a:rPr lang="en-US" altLang="en-US"/>
              <a:t>Modifying the value of one variable does not affect others.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int x = 5;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int y = x</a:t>
            </a:r>
            <a:r>
              <a:rPr lang="en-US" altLang="en-US">
                <a:latin typeface="Courier New" panose="02070309020205020404" pitchFamily="49" charset="0"/>
              </a:rPr>
              <a:t>;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x = 5, y = 5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y = 17;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x = 5, y = 17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x = 8; 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x = 8, y = 17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F78C771-6361-2BCA-A31E-C9BCD7C7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Reference semantics (objects)</a:t>
            </a: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273F1526-0FA2-F3D0-CD60-DD3586B7A3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reference semantics</a:t>
            </a:r>
            <a:r>
              <a:rPr lang="en-US" altLang="en-US"/>
              <a:t>: Behavior where variables actually store the address of an object in memory.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When one variable is assigned to another, the object is</a:t>
            </a:r>
            <a:br>
              <a:rPr lang="en-US" altLang="en-US"/>
            </a:br>
            <a:r>
              <a:rPr lang="en-US" altLang="en-US" i="1"/>
              <a:t>not</a:t>
            </a:r>
            <a:r>
              <a:rPr lang="en-US" altLang="en-US"/>
              <a:t> copied; both variables refer to the </a:t>
            </a:r>
            <a:r>
              <a:rPr lang="en-US" altLang="en-US" i="1"/>
              <a:t>same object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Modifying the value of one variable </a:t>
            </a:r>
            <a:r>
              <a:rPr lang="en-US" altLang="en-US" i="1"/>
              <a:t>will</a:t>
            </a:r>
            <a:r>
              <a:rPr lang="en-US" altLang="en-US"/>
              <a:t> affect others.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int[] a1 = {4, 15, 8};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int[] a2 = </a:t>
            </a:r>
            <a:r>
              <a:rPr lang="en-US" altLang="en-US" b="1">
                <a:latin typeface="Courier New" panose="02070309020205020404" pitchFamily="49" charset="0"/>
              </a:rPr>
              <a:t>a1</a:t>
            </a:r>
            <a:r>
              <a:rPr lang="en-US" altLang="en-US">
                <a:latin typeface="Courier New" panose="02070309020205020404" pitchFamily="49" charset="0"/>
              </a:rPr>
              <a:t>;  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refer to same array as a1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	a2[0] = 7;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System.out.println(</a:t>
            </a:r>
            <a:r>
              <a:rPr lang="en-US" altLang="en-US" sz="1800">
                <a:latin typeface="Courier New" panose="02070309020205020404" pitchFamily="49" charset="0"/>
              </a:rPr>
              <a:t>Arrays.toString(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a1</a:t>
            </a:r>
            <a:r>
              <a:rPr lang="en-US" altLang="en-US" sz="1800" b="1">
                <a:latin typeface="Courier New" panose="02070309020205020404" pitchFamily="49" charset="0"/>
              </a:rPr>
              <a:t>)</a:t>
            </a:r>
            <a:r>
              <a:rPr lang="en-US" altLang="en-US">
                <a:latin typeface="Courier New" panose="02070309020205020404" pitchFamily="49" charset="0"/>
              </a:rPr>
              <a:t>);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[7, 15, 8]</a:t>
            </a:r>
            <a:endParaRPr lang="en-US" altLang="en-US" b="1">
              <a:solidFill>
                <a:srgbClr val="008080"/>
              </a:solidFill>
            </a:endParaRPr>
          </a:p>
        </p:txBody>
      </p:sp>
      <p:graphicFrame>
        <p:nvGraphicFramePr>
          <p:cNvPr id="1046671" name="Group 143">
            <a:extLst>
              <a:ext uri="{FF2B5EF4-FFF2-40B4-BE49-F238E27FC236}">
                <a16:creationId xmlns:a16="http://schemas.microsoft.com/office/drawing/2014/main" id="{1AE4CF12-4189-FF65-F93F-ABE2CB647870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5207000"/>
          <a:ext cx="253682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46667" name="Group 139">
            <a:extLst>
              <a:ext uri="{FF2B5EF4-FFF2-40B4-BE49-F238E27FC236}">
                <a16:creationId xmlns:a16="http://schemas.microsoft.com/office/drawing/2014/main" id="{C1E2B071-D0A0-8EFF-9C59-DE9050AC084E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5207000"/>
          <a:ext cx="2536825" cy="10414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7442" name="Group 145">
            <a:extLst>
              <a:ext uri="{FF2B5EF4-FFF2-40B4-BE49-F238E27FC236}">
                <a16:creationId xmlns:a16="http://schemas.microsoft.com/office/drawing/2014/main" id="{8A08A59B-7FB9-1C5A-95DD-9BBD19EDB13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5651500"/>
            <a:ext cx="2524125" cy="444500"/>
            <a:chOff x="478" y="3590"/>
            <a:chExt cx="1590" cy="280"/>
          </a:xfrm>
        </p:grpSpPr>
        <p:sp>
          <p:nvSpPr>
            <p:cNvPr id="17448" name="Rectangle 127">
              <a:extLst>
                <a:ext uri="{FF2B5EF4-FFF2-40B4-BE49-F238E27FC236}">
                  <a16:creationId xmlns:a16="http://schemas.microsoft.com/office/drawing/2014/main" id="{518701B3-C761-507A-B8FF-3E76263C5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" y="3590"/>
              <a:ext cx="72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Font typeface="Wingdings 2" panose="05020102010507070707" pitchFamily="18" charset="2"/>
                <a:buNone/>
              </a:pPr>
              <a:r>
                <a:rPr lang="en-US" altLang="en-US" sz="2000" i="1"/>
                <a:t>a1</a:t>
              </a:r>
            </a:p>
          </p:txBody>
        </p:sp>
        <p:grpSp>
          <p:nvGrpSpPr>
            <p:cNvPr id="17449" name="Group 144">
              <a:extLst>
                <a:ext uri="{FF2B5EF4-FFF2-40B4-BE49-F238E27FC236}">
                  <a16:creationId xmlns:a16="http://schemas.microsoft.com/office/drawing/2014/main" id="{9E09EEB3-F9EA-D635-470B-1D17196EF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3600"/>
              <a:ext cx="868" cy="240"/>
              <a:chOff x="1200" y="3600"/>
              <a:chExt cx="868" cy="240"/>
            </a:xfrm>
          </p:grpSpPr>
          <p:sp>
            <p:nvSpPr>
              <p:cNvPr id="17450" name="Line 128">
                <a:extLst>
                  <a:ext uri="{FF2B5EF4-FFF2-40B4-BE49-F238E27FC236}">
                    <a16:creationId xmlns:a16="http://schemas.microsoft.com/office/drawing/2014/main" id="{ADC3F17B-17CC-F6B8-8254-477A7E0D36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4" y="37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1" name="Oval 129">
                <a:extLst>
                  <a:ext uri="{FF2B5EF4-FFF2-40B4-BE49-F238E27FC236}">
                    <a16:creationId xmlns:a16="http://schemas.microsoft.com/office/drawing/2014/main" id="{6F63FFA3-A0C5-1148-DDFE-A39C7C4BDE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3600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EB641B"/>
                  </a:buClr>
                  <a:buSzPct val="95000"/>
                  <a:buFont typeface="Wingdings 2" panose="05020102010507070707" pitchFamily="18" charset="2"/>
                  <a:buChar char=""/>
                  <a:defRPr sz="22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EB641B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500"/>
                  </a:spcBef>
                  <a:buClr>
                    <a:srgbClr val="800080"/>
                  </a:buClr>
                  <a:buSzPct val="55000"/>
                  <a:buFont typeface="Wingdings" panose="05000000000000000000" pitchFamily="2" charset="2"/>
                  <a:buChar char="n"/>
                </a:pPr>
                <a:endParaRPr lang="en-US" altLang="en-US" sz="2000"/>
              </a:p>
            </p:txBody>
          </p:sp>
        </p:grpSp>
      </p:grpSp>
      <p:grpSp>
        <p:nvGrpSpPr>
          <p:cNvPr id="4" name="Group 147">
            <a:extLst>
              <a:ext uri="{FF2B5EF4-FFF2-40B4-BE49-F238E27FC236}">
                <a16:creationId xmlns:a16="http://schemas.microsoft.com/office/drawing/2014/main" id="{45019EA8-3C76-81EF-D02B-348891340D45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5638800"/>
            <a:ext cx="2438400" cy="444500"/>
            <a:chOff x="3984" y="3600"/>
            <a:chExt cx="1536" cy="280"/>
          </a:xfrm>
        </p:grpSpPr>
        <p:sp>
          <p:nvSpPr>
            <p:cNvPr id="17444" name="Rectangle 132">
              <a:extLst>
                <a:ext uri="{FF2B5EF4-FFF2-40B4-BE49-F238E27FC236}">
                  <a16:creationId xmlns:a16="http://schemas.microsoft.com/office/drawing/2014/main" id="{5DDFB536-30EC-F886-D77A-6F25557F5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3600"/>
              <a:ext cx="72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 2" panose="05020102010507070707" pitchFamily="18" charset="2"/>
                <a:buNone/>
              </a:pPr>
              <a:r>
                <a:rPr lang="en-US" altLang="en-US" sz="2000" i="1">
                  <a:solidFill>
                    <a:srgbClr val="003399"/>
                  </a:solidFill>
                </a:rPr>
                <a:t>a2</a:t>
              </a:r>
            </a:p>
          </p:txBody>
        </p:sp>
        <p:grpSp>
          <p:nvGrpSpPr>
            <p:cNvPr id="17445" name="Group 146">
              <a:extLst>
                <a:ext uri="{FF2B5EF4-FFF2-40B4-BE49-F238E27FC236}">
                  <a16:creationId xmlns:a16="http://schemas.microsoft.com/office/drawing/2014/main" id="{63F1C9C4-B76B-A043-43FA-A5A72A29D2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3624"/>
              <a:ext cx="816" cy="240"/>
              <a:chOff x="3984" y="3624"/>
              <a:chExt cx="816" cy="240"/>
            </a:xfrm>
          </p:grpSpPr>
          <p:sp>
            <p:nvSpPr>
              <p:cNvPr id="17446" name="Line 133">
                <a:extLst>
                  <a:ext uri="{FF2B5EF4-FFF2-40B4-BE49-F238E27FC236}">
                    <a16:creationId xmlns:a16="http://schemas.microsoft.com/office/drawing/2014/main" id="{ADB869D9-353D-0100-36A4-61BA93DA66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984" y="3744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7" name="Oval 134">
                <a:extLst>
                  <a:ext uri="{FF2B5EF4-FFF2-40B4-BE49-F238E27FC236}">
                    <a16:creationId xmlns:a16="http://schemas.microsoft.com/office/drawing/2014/main" id="{4AE71264-841F-2501-048F-899305CED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3624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EB641B"/>
                  </a:buClr>
                  <a:buSzPct val="95000"/>
                  <a:buFont typeface="Wingdings 2" panose="05020102010507070707" pitchFamily="18" charset="2"/>
                  <a:buChar char=""/>
                  <a:defRPr sz="22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EB641B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9639D"/>
                  </a:buClr>
                  <a:buSzPct val="65000"/>
                  <a:buFont typeface="Wingdings 2" panose="05020102010507070707" pitchFamily="18" charset="2"/>
                  <a:buChar char=""/>
                  <a:defRPr sz="1700">
                    <a:solidFill>
                      <a:schemeClr val="tx1"/>
                    </a:solidFill>
                    <a:latin typeface="Verdan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500"/>
                  </a:spcBef>
                  <a:buClr>
                    <a:srgbClr val="800080"/>
                  </a:buClr>
                  <a:buSzPct val="55000"/>
                  <a:buFont typeface="Wingdings" panose="05000000000000000000" pitchFamily="2" charset="2"/>
                  <a:buChar char="n"/>
                </a:pPr>
                <a:endParaRPr lang="en-US" altLang="en-US" sz="200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104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4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C00092F-05F5-8C75-CE67-BD808C84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Being Successful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6E8D8-5519-854C-69F4-704472986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Determination, hard work, focus</a:t>
            </a:r>
          </a:p>
          <a:p>
            <a:pPr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0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Investing time (~15 hours a week)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Starting early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Developing problem-solving strategies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Knowing when to ask for help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Talk to me after class, during office hours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Go to the STEM study room or MESA study center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Studying together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Projects 1 - 5 are individual but studying in groups pays off</a:t>
            </a:r>
          </a:p>
          <a:p>
            <a:pPr marL="393700" lvl="1" indent="0" eaLnBrk="1" hangingPunct="1">
              <a:buFont typeface="Wingdings 2" charset="0"/>
              <a:buNone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13A63AB-12F4-473A-822D-DFFC1C0DB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 and objects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189CB17-6FA8-7098-08A9-483E6B7CC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Arrays and objects use reference semantics.  Why?</a:t>
            </a:r>
          </a:p>
          <a:p>
            <a:pPr lvl="1" eaLnBrk="1" hangingPunct="1"/>
            <a:r>
              <a:rPr lang="en-US" altLang="en-US" i="1"/>
              <a:t>efficiency.  </a:t>
            </a:r>
            <a:r>
              <a:rPr lang="en-US" altLang="en-US"/>
              <a:t>Copying large objects slows down a program.</a:t>
            </a:r>
          </a:p>
          <a:p>
            <a:pPr lvl="1" eaLnBrk="1" hangingPunct="1"/>
            <a:r>
              <a:rPr lang="en-US" altLang="en-US" i="1"/>
              <a:t>sharing.</a:t>
            </a:r>
            <a:r>
              <a:rPr lang="en-US" altLang="en-US"/>
              <a:t>  It's useful to share an object's data among methods.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DrawingPanel panel1 = new DrawingPanel(80, 50);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DrawingPanel panel2 = panel1;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same window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panel2.setBackground(Color.CYAN);</a:t>
            </a:r>
          </a:p>
          <a:p>
            <a:pPr eaLnBrk="1" hangingPunct="1"/>
            <a:endParaRPr lang="en-US" altLang="en-US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CFCD28D4-097C-F869-F5FA-5D245D600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495800"/>
            <a:ext cx="1981200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461" name="Group 34">
            <a:extLst>
              <a:ext uri="{FF2B5EF4-FFF2-40B4-BE49-F238E27FC236}">
                <a16:creationId xmlns:a16="http://schemas.microsoft.com/office/drawing/2014/main" id="{62E5C6EF-B676-B30A-E2BF-9063EB4040AC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584700"/>
            <a:ext cx="2286000" cy="444500"/>
            <a:chOff x="1248" y="2888"/>
            <a:chExt cx="1440" cy="280"/>
          </a:xfrm>
        </p:grpSpPr>
        <p:sp>
          <p:nvSpPr>
            <p:cNvPr id="19466" name="Rectangle 28">
              <a:extLst>
                <a:ext uri="{FF2B5EF4-FFF2-40B4-BE49-F238E27FC236}">
                  <a16:creationId xmlns:a16="http://schemas.microsoft.com/office/drawing/2014/main" id="{F884E79E-87E2-AD71-DBC9-31B5E4200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888"/>
              <a:ext cx="72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Font typeface="Wingdings 2" panose="05020102010507070707" pitchFamily="18" charset="2"/>
                <a:buNone/>
              </a:pPr>
              <a:r>
                <a:rPr lang="en-US" altLang="en-US" sz="2000" i="1"/>
                <a:t>panel1</a:t>
              </a:r>
            </a:p>
          </p:txBody>
        </p:sp>
        <p:sp>
          <p:nvSpPr>
            <p:cNvPr id="19467" name="Line 29">
              <a:extLst>
                <a:ext uri="{FF2B5EF4-FFF2-40B4-BE49-F238E27FC236}">
                  <a16:creationId xmlns:a16="http://schemas.microsoft.com/office/drawing/2014/main" id="{8FFC99D9-0CFB-1B08-8430-C94854329D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24"/>
              <a:ext cx="48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Oval 30">
              <a:extLst>
                <a:ext uri="{FF2B5EF4-FFF2-40B4-BE49-F238E27FC236}">
                  <a16:creationId xmlns:a16="http://schemas.microsoft.com/office/drawing/2014/main" id="{E4A81DE9-4865-8916-7623-2A15BEB9B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2903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  <p:grpSp>
        <p:nvGrpSpPr>
          <p:cNvPr id="19462" name="Group 35">
            <a:extLst>
              <a:ext uri="{FF2B5EF4-FFF2-40B4-BE49-F238E27FC236}">
                <a16:creationId xmlns:a16="http://schemas.microsoft.com/office/drawing/2014/main" id="{8922186C-DFE1-801C-B4A9-E0AE3814D3CA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422900"/>
            <a:ext cx="2286000" cy="444500"/>
            <a:chOff x="1248" y="3416"/>
            <a:chExt cx="1440" cy="280"/>
          </a:xfrm>
        </p:grpSpPr>
        <p:sp>
          <p:nvSpPr>
            <p:cNvPr id="19463" name="Rectangle 31">
              <a:extLst>
                <a:ext uri="{FF2B5EF4-FFF2-40B4-BE49-F238E27FC236}">
                  <a16:creationId xmlns:a16="http://schemas.microsoft.com/office/drawing/2014/main" id="{EDF8A265-FB64-0689-38A6-3B6E3B2E2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416"/>
              <a:ext cx="72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Font typeface="Wingdings 2" panose="05020102010507070707" pitchFamily="18" charset="2"/>
                <a:buNone/>
              </a:pPr>
              <a:r>
                <a:rPr lang="en-US" altLang="en-US" sz="2000" i="1"/>
                <a:t>panel2</a:t>
              </a:r>
            </a:p>
          </p:txBody>
        </p:sp>
        <p:sp>
          <p:nvSpPr>
            <p:cNvPr id="19464" name="Line 32">
              <a:extLst>
                <a:ext uri="{FF2B5EF4-FFF2-40B4-BE49-F238E27FC236}">
                  <a16:creationId xmlns:a16="http://schemas.microsoft.com/office/drawing/2014/main" id="{CCEC61F8-0418-37D8-9949-4E0794A5D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56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Oval 33">
              <a:extLst>
                <a:ext uri="{FF2B5EF4-FFF2-40B4-BE49-F238E27FC236}">
                  <a16:creationId xmlns:a16="http://schemas.microsoft.com/office/drawing/2014/main" id="{CB1463D0-34A0-33E3-223C-7381FFCC5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3431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702" name="Picture 30">
            <a:extLst>
              <a:ext uri="{FF2B5EF4-FFF2-40B4-BE49-F238E27FC236}">
                <a16:creationId xmlns:a16="http://schemas.microsoft.com/office/drawing/2014/main" id="{5DBD93A8-1A14-6DA9-32EA-F489ADE4F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5056188"/>
            <a:ext cx="1676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2">
            <a:extLst>
              <a:ext uri="{FF2B5EF4-FFF2-40B4-BE49-F238E27FC236}">
                <a16:creationId xmlns:a16="http://schemas.microsoft.com/office/drawing/2014/main" id="{339700E8-C5D1-2539-5F8F-314075274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Objects as parameters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DB05457-0C01-EBBB-5AB7-32AC52E71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an object is passed as a parameter, the object is </a:t>
            </a:r>
            <a:r>
              <a:rPr lang="en-US" altLang="en-US" i="1"/>
              <a:t>not</a:t>
            </a:r>
            <a:r>
              <a:rPr lang="en-US" altLang="en-US"/>
              <a:t> copied.  The parameter refers to the same object.</a:t>
            </a:r>
          </a:p>
          <a:p>
            <a:pPr lvl="1" eaLnBrk="1" hangingPunct="1"/>
            <a:r>
              <a:rPr lang="en-US" altLang="en-US"/>
              <a:t>If the parameter is modified, it </a:t>
            </a:r>
            <a:r>
              <a:rPr lang="en-US" altLang="en-US" i="1"/>
              <a:t>will</a:t>
            </a:r>
            <a:r>
              <a:rPr lang="en-US" altLang="en-US"/>
              <a:t> affect the original object.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void main(String[] args) {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DrawingPanel window = new DrawingPanel(80, 50);</a:t>
            </a: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window.setBackground(Color.YELLOW);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example(window);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void example(DrawingPanel panel) {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    panel.setBackground(Color.CYAN);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  <p:pic>
        <p:nvPicPr>
          <p:cNvPr id="1052676" name="Picture 4">
            <a:extLst>
              <a:ext uri="{FF2B5EF4-FFF2-40B4-BE49-F238E27FC236}">
                <a16:creationId xmlns:a16="http://schemas.microsoft.com/office/drawing/2014/main" id="{40D75E8C-4A2C-41B9-A1BD-1C5E1A7F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450" y="5045075"/>
            <a:ext cx="169545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Line 10">
            <a:extLst>
              <a:ext uri="{FF2B5EF4-FFF2-40B4-BE49-F238E27FC236}">
                <a16:creationId xmlns:a16="http://schemas.microsoft.com/office/drawing/2014/main" id="{E4601F45-D984-27BE-FC2C-322CB4AB5A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3581400"/>
            <a:ext cx="0" cy="520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7" name="Line 14">
            <a:extLst>
              <a:ext uri="{FF2B5EF4-FFF2-40B4-BE49-F238E27FC236}">
                <a16:creationId xmlns:a16="http://schemas.microsoft.com/office/drawing/2014/main" id="{4A31FA10-E3F0-8239-5A1C-AD1948383B2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3581400"/>
            <a:ext cx="1143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8" name="Line 15">
            <a:extLst>
              <a:ext uri="{FF2B5EF4-FFF2-40B4-BE49-F238E27FC236}">
                <a16:creationId xmlns:a16="http://schemas.microsoft.com/office/drawing/2014/main" id="{AF4D0398-AF29-0248-17E9-7762CFDDB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4102100"/>
            <a:ext cx="1143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9" name="Line 21">
            <a:extLst>
              <a:ext uri="{FF2B5EF4-FFF2-40B4-BE49-F238E27FC236}">
                <a16:creationId xmlns:a16="http://schemas.microsoft.com/office/drawing/2014/main" id="{09EAC29E-DCEA-61C8-1556-714E59C10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267325"/>
            <a:ext cx="0" cy="520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0" name="Line 25">
            <a:extLst>
              <a:ext uri="{FF2B5EF4-FFF2-40B4-BE49-F238E27FC236}">
                <a16:creationId xmlns:a16="http://schemas.microsoft.com/office/drawing/2014/main" id="{EFC29F95-2E80-5423-9AFB-03A6940043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267325"/>
            <a:ext cx="1143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1" name="Line 26">
            <a:extLst>
              <a:ext uri="{FF2B5EF4-FFF2-40B4-BE49-F238E27FC236}">
                <a16:creationId xmlns:a16="http://schemas.microsoft.com/office/drawing/2014/main" id="{11E498D4-BDA8-1BCD-0A6E-C78FF8FC72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5788025"/>
            <a:ext cx="11430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2" name="Rectangle 18">
            <a:extLst>
              <a:ext uri="{FF2B5EF4-FFF2-40B4-BE49-F238E27FC236}">
                <a16:creationId xmlns:a16="http://schemas.microsoft.com/office/drawing/2014/main" id="{AD7A76F5-3C47-8BB4-DA7E-A824CEEE5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267325"/>
            <a:ext cx="5905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Font typeface="Wingdings 2" panose="05020102010507070707" pitchFamily="18" charset="2"/>
              <a:buNone/>
            </a:pPr>
            <a:endParaRPr lang="en-US" altLang="en-US" sz="2000"/>
          </a:p>
        </p:txBody>
      </p:sp>
      <p:grpSp>
        <p:nvGrpSpPr>
          <p:cNvPr id="2" name="Group 39">
            <a:extLst>
              <a:ext uri="{FF2B5EF4-FFF2-40B4-BE49-F238E27FC236}">
                <a16:creationId xmlns:a16="http://schemas.microsoft.com/office/drawing/2014/main" id="{EBEE636F-E796-CE54-FA16-B07D2654AA4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356225"/>
            <a:ext cx="2514600" cy="444500"/>
            <a:chOff x="2928" y="3272"/>
            <a:chExt cx="1584" cy="280"/>
          </a:xfrm>
        </p:grpSpPr>
        <p:sp>
          <p:nvSpPr>
            <p:cNvPr id="20498" name="Rectangle 19">
              <a:extLst>
                <a:ext uri="{FF2B5EF4-FFF2-40B4-BE49-F238E27FC236}">
                  <a16:creationId xmlns:a16="http://schemas.microsoft.com/office/drawing/2014/main" id="{9377D875-486F-A7F9-1803-984D7E7A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272"/>
              <a:ext cx="72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Font typeface="Wingdings 2" panose="05020102010507070707" pitchFamily="18" charset="2"/>
                <a:buNone/>
              </a:pPr>
              <a:r>
                <a:rPr lang="en-US" altLang="en-US" sz="2000" i="1"/>
                <a:t>panel</a:t>
              </a:r>
            </a:p>
          </p:txBody>
        </p:sp>
        <p:sp>
          <p:nvSpPr>
            <p:cNvPr id="20499" name="Line 27">
              <a:extLst>
                <a:ext uri="{FF2B5EF4-FFF2-40B4-BE49-F238E27FC236}">
                  <a16:creationId xmlns:a16="http://schemas.microsoft.com/office/drawing/2014/main" id="{D661544F-DB68-F8F9-277C-6CEA88469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408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Oval 35">
              <a:extLst>
                <a:ext uri="{FF2B5EF4-FFF2-40B4-BE49-F238E27FC236}">
                  <a16:creationId xmlns:a16="http://schemas.microsoft.com/office/drawing/2014/main" id="{E1E424BC-B7BF-0746-36D9-0595969C9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4" y="3287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  <p:grpSp>
        <p:nvGrpSpPr>
          <p:cNvPr id="3" name="Group 38">
            <a:extLst>
              <a:ext uri="{FF2B5EF4-FFF2-40B4-BE49-F238E27FC236}">
                <a16:creationId xmlns:a16="http://schemas.microsoft.com/office/drawing/2014/main" id="{3F5A5B79-4130-693D-F04C-B9A50B587F0A}"/>
              </a:ext>
            </a:extLst>
          </p:cNvPr>
          <p:cNvGrpSpPr>
            <a:grpSpLocks/>
          </p:cNvGrpSpPr>
          <p:nvPr/>
        </p:nvGrpSpPr>
        <p:grpSpPr bwMode="auto">
          <a:xfrm>
            <a:off x="7029450" y="3581400"/>
            <a:ext cx="1631950" cy="1143000"/>
            <a:chOff x="4428" y="2256"/>
            <a:chExt cx="1028" cy="720"/>
          </a:xfrm>
        </p:grpSpPr>
        <p:sp>
          <p:nvSpPr>
            <p:cNvPr id="20495" name="Rectangle 8">
              <a:extLst>
                <a:ext uri="{FF2B5EF4-FFF2-40B4-BE49-F238E27FC236}">
                  <a16:creationId xmlns:a16="http://schemas.microsoft.com/office/drawing/2014/main" id="{53393ED4-AAD4-3578-B62B-1E9199A4E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8" y="225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Font typeface="Wingdings 2" panose="05020102010507070707" pitchFamily="18" charset="2"/>
                <a:buNone/>
              </a:pPr>
              <a:r>
                <a:rPr lang="en-US" altLang="en-US" sz="2000" i="1"/>
                <a:t>window</a:t>
              </a:r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160D4D38-6A69-A57E-737B-C093990C9F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28" y="2448"/>
              <a:ext cx="12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Oval 37">
              <a:extLst>
                <a:ext uri="{FF2B5EF4-FFF2-40B4-BE49-F238E27FC236}">
                  <a16:creationId xmlns:a16="http://schemas.microsoft.com/office/drawing/2014/main" id="{769A1A8D-D9E3-4524-3F82-E78E8889C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269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52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5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552DD25D-245A-D9E2-4FD7-C947E633A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338" y="2811463"/>
            <a:ext cx="193992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45890D4D-A479-C14D-F659-E4F416476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3649663"/>
            <a:ext cx="108267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00"/>
              </a:spcBef>
              <a:buClr>
                <a:srgbClr val="800080"/>
              </a:buClr>
              <a:buSzPct val="55000"/>
              <a:buFont typeface="Wingdings" panose="05000000000000000000" pitchFamily="2" charset="2"/>
              <a:buChar char="n"/>
            </a:pPr>
            <a:endParaRPr lang="en-US" altLang="en-US" sz="2000">
              <a:solidFill>
                <a:srgbClr val="FFFFFF"/>
              </a:solidFill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17A071DD-B3A4-2D8D-78A5-CA1334CA5F0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Arrays pass by reference</a:t>
            </a:r>
          </a:p>
        </p:txBody>
      </p:sp>
      <p:sp>
        <p:nvSpPr>
          <p:cNvPr id="1034245" name="Rectangle 3">
            <a:extLst>
              <a:ext uri="{FF2B5EF4-FFF2-40B4-BE49-F238E27FC236}">
                <a16:creationId xmlns:a16="http://schemas.microsoft.com/office/drawing/2014/main" id="{DEF1E621-2235-7808-D5B5-D32C8BDBF12E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Arrays are passed as parameters by </a:t>
            </a:r>
            <a:r>
              <a:rPr lang="en-US" altLang="en-US" i="1"/>
              <a:t>reference.</a:t>
            </a:r>
          </a:p>
          <a:p>
            <a:pPr lvl="1" eaLnBrk="1" hangingPunct="1"/>
            <a:r>
              <a:rPr lang="en-US" altLang="en-US"/>
              <a:t>Changes made in the method are also seen by the caller.</a:t>
            </a: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main(String[] args)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int[] iq = {126, 167, 95};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 b="1">
                <a:latin typeface="Courier New" panose="02070309020205020404" pitchFamily="49" charset="0"/>
              </a:rPr>
              <a:t>increase(iq)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System.out.println(Arrays.toString(iq));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increase(</a:t>
            </a:r>
            <a:r>
              <a:rPr lang="en-US" altLang="en-US" b="1">
                <a:latin typeface="Courier New" panose="02070309020205020404" pitchFamily="49" charset="0"/>
              </a:rPr>
              <a:t>int[] a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for (int i = 0; i &lt; a.length; i++) {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    a[i] = a[i] * 2;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Output: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[252, 334, 190]</a:t>
            </a:r>
          </a:p>
        </p:txBody>
      </p:sp>
      <p:graphicFrame>
        <p:nvGraphicFramePr>
          <p:cNvPr id="1868804" name="Group 4">
            <a:extLst>
              <a:ext uri="{FF2B5EF4-FFF2-40B4-BE49-F238E27FC236}">
                <a16:creationId xmlns:a16="http://schemas.microsoft.com/office/drawing/2014/main" id="{197B4280-F13D-BF44-A49D-F3D8A3D5F914}"/>
              </a:ext>
            </a:extLst>
          </p:cNvPr>
          <p:cNvGraphicFramePr>
            <a:graphicFrameLocks noGrp="1"/>
          </p:cNvGraphicFramePr>
          <p:nvPr/>
        </p:nvGraphicFramePr>
        <p:xfrm>
          <a:off x="5486400" y="5054600"/>
          <a:ext cx="3429000" cy="1041400"/>
        </p:xfrm>
        <a:graphic>
          <a:graphicData uri="http://schemas.openxmlformats.org/drawingml/2006/table">
            <a:tbl>
              <a:tblPr/>
              <a:tblGrid>
                <a:gridCol w="118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549" name="Rectangle 23">
            <a:extLst>
              <a:ext uri="{FF2B5EF4-FFF2-40B4-BE49-F238E27FC236}">
                <a16:creationId xmlns:a16="http://schemas.microsoft.com/office/drawing/2014/main" id="{6398FDCC-D638-969A-B989-F48DDB383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8913" y="3136900"/>
            <a:ext cx="5540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Clr>
                <a:srgbClr val="808080"/>
              </a:buClr>
              <a:buSzPct val="60000"/>
              <a:buFont typeface="Wingdings" panose="05000000000000000000" pitchFamily="2" charset="2"/>
              <a:buNone/>
            </a:pPr>
            <a:endParaRPr lang="en-US" altLang="en-US" sz="2000"/>
          </a:p>
        </p:txBody>
      </p:sp>
      <p:graphicFrame>
        <p:nvGraphicFramePr>
          <p:cNvPr id="1868849" name="Group 49">
            <a:extLst>
              <a:ext uri="{FF2B5EF4-FFF2-40B4-BE49-F238E27FC236}">
                <a16:creationId xmlns:a16="http://schemas.microsoft.com/office/drawing/2014/main" id="{C183CEC0-BEA1-6FA2-A58D-087F6A8E85A6}"/>
              </a:ext>
            </a:extLst>
          </p:cNvPr>
          <p:cNvGraphicFramePr>
            <a:graphicFrameLocks noGrp="1"/>
          </p:cNvGraphicFramePr>
          <p:nvPr/>
        </p:nvGraphicFramePr>
        <p:xfrm>
          <a:off x="5486400" y="5054600"/>
          <a:ext cx="3429000" cy="1041400"/>
        </p:xfrm>
        <a:graphic>
          <a:graphicData uri="http://schemas.openxmlformats.org/drawingml/2006/table">
            <a:tbl>
              <a:tblPr/>
              <a:tblGrid>
                <a:gridCol w="1182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252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334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Verdana" charset="0"/>
                          <a:ea typeface="Times New Roman" charset="0"/>
                          <a:cs typeface="Times New Roman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7" name="Group 57">
            <a:extLst>
              <a:ext uri="{FF2B5EF4-FFF2-40B4-BE49-F238E27FC236}">
                <a16:creationId xmlns:a16="http://schemas.microsoft.com/office/drawing/2014/main" id="{F2ECAE47-FCC7-2362-CACF-EAEBABC972A2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3136900"/>
            <a:ext cx="1371600" cy="1739900"/>
            <a:chOff x="4368" y="1976"/>
            <a:chExt cx="864" cy="1096"/>
          </a:xfrm>
        </p:grpSpPr>
        <p:sp>
          <p:nvSpPr>
            <p:cNvPr id="22570" name="Rectangle 22">
              <a:extLst>
                <a:ext uri="{FF2B5EF4-FFF2-40B4-BE49-F238E27FC236}">
                  <a16:creationId xmlns:a16="http://schemas.microsoft.com/office/drawing/2014/main" id="{1D280C00-5EF8-DAAD-48CF-260786BD0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1976"/>
              <a:ext cx="576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Clr>
                  <a:srgbClr val="808080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 i="1"/>
                <a:t>iq</a:t>
              </a:r>
            </a:p>
          </p:txBody>
        </p:sp>
        <p:sp>
          <p:nvSpPr>
            <p:cNvPr id="22571" name="Line 47">
              <a:extLst>
                <a:ext uri="{FF2B5EF4-FFF2-40B4-BE49-F238E27FC236}">
                  <a16:creationId xmlns:a16="http://schemas.microsoft.com/office/drawing/2014/main" id="{2BA4AC25-C4BD-C909-4D2E-AD6EFA30B9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92" y="2135"/>
              <a:ext cx="122" cy="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Oval 54">
              <a:extLst>
                <a:ext uri="{FF2B5EF4-FFF2-40B4-BE49-F238E27FC236}">
                  <a16:creationId xmlns:a16="http://schemas.microsoft.com/office/drawing/2014/main" id="{301A292D-BCC9-2E05-7231-3E0055D50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2016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  <p:grpSp>
        <p:nvGrpSpPr>
          <p:cNvPr id="8" name="Group 56">
            <a:extLst>
              <a:ext uri="{FF2B5EF4-FFF2-40B4-BE49-F238E27FC236}">
                <a16:creationId xmlns:a16="http://schemas.microsoft.com/office/drawing/2014/main" id="{BD463D8C-C46B-B2D4-A34B-1139885E49E8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5562600"/>
            <a:ext cx="1981200" cy="444500"/>
            <a:chOff x="2112" y="3512"/>
            <a:chExt cx="1248" cy="280"/>
          </a:xfrm>
        </p:grpSpPr>
        <p:sp>
          <p:nvSpPr>
            <p:cNvPr id="22567" name="Rectangle 30">
              <a:extLst>
                <a:ext uri="{FF2B5EF4-FFF2-40B4-BE49-F238E27FC236}">
                  <a16:creationId xmlns:a16="http://schemas.microsoft.com/office/drawing/2014/main" id="{3DEB9D00-20C2-5BD1-AF3C-458FB17F7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12"/>
              <a:ext cx="647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>
                <a:buClr>
                  <a:srgbClr val="808080"/>
                </a:buClr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 i="1"/>
                <a:t>a</a:t>
              </a:r>
            </a:p>
          </p:txBody>
        </p:sp>
        <p:sp>
          <p:nvSpPr>
            <p:cNvPr id="22568" name="Line 48">
              <a:extLst>
                <a:ext uri="{FF2B5EF4-FFF2-40B4-BE49-F238E27FC236}">
                  <a16:creationId xmlns:a16="http://schemas.microsoft.com/office/drawing/2014/main" id="{22C5B6CB-DF4C-3CBA-751B-CB7797422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6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Oval 55">
              <a:extLst>
                <a:ext uri="{FF2B5EF4-FFF2-40B4-BE49-F238E27FC236}">
                  <a16:creationId xmlns:a16="http://schemas.microsoft.com/office/drawing/2014/main" id="{0221CCB2-E9CD-B341-0815-9F07DAAD9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3534"/>
              <a:ext cx="240" cy="2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ts val="500"/>
                </a:spcBef>
                <a:buClr>
                  <a:srgbClr val="800080"/>
                </a:buClr>
                <a:buSzPct val="55000"/>
                <a:buFont typeface="Wingdings" panose="05000000000000000000" pitchFamily="2" charset="2"/>
                <a:buChar char="n"/>
              </a:pPr>
              <a:endParaRPr lang="en-US" altLang="en-US" sz="20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68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86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424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424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79A97BE-512F-3F6A-1E9F-3ED810D60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Array reverse question 2</a:t>
            </a:r>
          </a:p>
        </p:txBody>
      </p:sp>
      <p:sp>
        <p:nvSpPr>
          <p:cNvPr id="1068035" name="Rectangle 3">
            <a:extLst>
              <a:ext uri="{FF2B5EF4-FFF2-40B4-BE49-F238E27FC236}">
                <a16:creationId xmlns:a16="http://schemas.microsoft.com/office/drawing/2014/main" id="{3EFB2F3B-9AC8-4F0A-D4C3-F3B7F6A31C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Turn your array reversal code into a </a:t>
            </a:r>
            <a:r>
              <a:rPr lang="en-US" altLang="en-US">
                <a:latin typeface="Courier New" panose="02070309020205020404" pitchFamily="49" charset="0"/>
              </a:rPr>
              <a:t>reverse</a:t>
            </a:r>
            <a:r>
              <a:rPr lang="en-US" altLang="en-US"/>
              <a:t> method.</a:t>
            </a:r>
          </a:p>
          <a:p>
            <a:pPr lvl="1" eaLnBrk="1" hangingPunct="1"/>
            <a:r>
              <a:rPr lang="en-US" altLang="en-US"/>
              <a:t>Accept the array of integers to reverse as a parameter.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int[] numbers = {11, 42, -5, 27, 0, 89};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reverse(numbers)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Solution: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reverse(int[] numbers)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for (int i = 0; i &lt; numbers.length / 2; i++)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    int temp = numbers[i];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    numbers[i] = numbers[numbers.length - 1 - i];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    numbers[numbers.length - 1 - i] = temp;    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6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8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8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68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68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68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68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7uw7p.jpg">
            <a:extLst>
              <a:ext uri="{FF2B5EF4-FFF2-40B4-BE49-F238E27FC236}">
                <a16:creationId xmlns:a16="http://schemas.microsoft.com/office/drawing/2014/main" id="{7DABAB85-F936-D31A-AFDD-309ADB2D1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42950"/>
            <a:ext cx="6096000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167D25-E055-50B4-00AC-A5D6ABC3C213}"/>
              </a:ext>
            </a:extLst>
          </p:cNvPr>
          <p:cNvSpPr txBox="1"/>
          <p:nvPr/>
        </p:nvSpPr>
        <p:spPr>
          <a:xfrm>
            <a:off x="467995" y="4985435"/>
            <a:ext cx="820801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latin typeface="+mn-lt"/>
              </a:rPr>
              <a:t>Every quarter a few students complete everything EXCEPT the projects and are surprised they fail the class.</a:t>
            </a:r>
          </a:p>
          <a:p>
            <a:endParaRPr lang="en-US" sz="2200" dirty="0">
              <a:latin typeface="+mn-lt"/>
            </a:endParaRPr>
          </a:p>
          <a:p>
            <a:pPr algn="ctr"/>
            <a:r>
              <a:rPr lang="en-US" sz="2200" b="1" dirty="0">
                <a:solidFill>
                  <a:srgbClr val="FF0000"/>
                </a:solidFill>
                <a:latin typeface="+mn-lt"/>
              </a:rPr>
              <a:t>YOU CAN’T PASS UNLESS YOU DO THE PROJECTS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6451703-B4D6-D628-FA69-0CD5545A4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Logistics	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33E1574-52C6-DB07-AEFE-FBCC74444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dirty="0"/>
              <a:t>Get to know</a:t>
            </a:r>
            <a:r>
              <a:rPr lang="en-US" altLang="en-US" dirty="0"/>
              <a:t> https://allisonobourn.com/edmonds/142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Lab activities</a:t>
            </a:r>
          </a:p>
          <a:p>
            <a:pPr lvl="1" eaLnBrk="1" hangingPunct="1">
              <a:defRPr/>
            </a:pPr>
            <a:r>
              <a:rPr lang="en-US" dirty="0"/>
              <a:t>We will do lab activities every class. If you attend and participate you will get credit regardless of how many problems you complete.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Exercises</a:t>
            </a:r>
          </a:p>
          <a:p>
            <a:pPr lvl="1" eaLnBrk="1" hangingPunct="1">
              <a:defRPr/>
            </a:pPr>
            <a:r>
              <a:rPr lang="en-US" dirty="0"/>
              <a:t>Due Fridays and Mondays</a:t>
            </a:r>
          </a:p>
          <a:p>
            <a:pPr lvl="1" eaLnBrk="1" hangingPunct="1">
              <a:defRPr/>
            </a:pPr>
            <a:r>
              <a:rPr lang="en-US" dirty="0"/>
              <a:t>Meant as a practice aid</a:t>
            </a:r>
          </a:p>
          <a:p>
            <a:pPr lvl="1" eaLnBrk="1" hangingPunct="1">
              <a:defRPr/>
            </a:pPr>
            <a:r>
              <a:rPr lang="en-US" dirty="0"/>
              <a:t>Half credit if late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Quizzes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7uvta.jpg">
            <a:extLst>
              <a:ext uri="{FF2B5EF4-FFF2-40B4-BE49-F238E27FC236}">
                <a16:creationId xmlns:a16="http://schemas.microsoft.com/office/drawing/2014/main" id="{571A096D-D2FF-2F55-23DB-28064CCF7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578" y="1423927"/>
            <a:ext cx="3213100" cy="268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14BBA88-DF4A-CFE2-82A1-0F2F27024AC6}"/>
              </a:ext>
            </a:extLst>
          </p:cNvPr>
          <p:cNvSpPr/>
          <p:nvPr/>
        </p:nvSpPr>
        <p:spPr>
          <a:xfrm>
            <a:off x="114299" y="1997166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Must be complete </a:t>
            </a:r>
            <a:r>
              <a:rPr lang="en-US" sz="2200" b="1" dirty="0">
                <a:latin typeface="+mn-lt"/>
              </a:rPr>
              <a:t>individually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4 "free late days“; you can use a max of 3 on one assignment; -1 for subsequent days late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5708B49-95AD-D53D-989E-C1807691E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9372" y="469583"/>
            <a:ext cx="671385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rgbClr val="000000"/>
                </a:solidFill>
                <a:latin typeface="Cambria" panose="02040503050406030204" pitchFamily="18" charset="0"/>
              </a:rPr>
              <a:t>Programming projects 1 - 5</a:t>
            </a:r>
          </a:p>
        </p:txBody>
      </p:sp>
      <p:pic>
        <p:nvPicPr>
          <p:cNvPr id="17413" name="Picture 4" descr="47929613.jpg">
            <a:extLst>
              <a:ext uri="{FF2B5EF4-FFF2-40B4-BE49-F238E27FC236}">
                <a16:creationId xmlns:a16="http://schemas.microsoft.com/office/drawing/2014/main" id="{A5352A47-C0B9-6669-6231-26C10473B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707" y="4186774"/>
            <a:ext cx="2494598" cy="249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4BBA88-DF4A-CFE2-82A1-0F2F27024AC6}"/>
              </a:ext>
            </a:extLst>
          </p:cNvPr>
          <p:cNvSpPr/>
          <p:nvPr/>
        </p:nvSpPr>
        <p:spPr>
          <a:xfrm>
            <a:off x="114300" y="1302068"/>
            <a:ext cx="59410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You will work in groups of 2 - 3</a:t>
            </a:r>
            <a:endParaRPr lang="en-US" sz="2200" b="1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Your group will create an animated simulation of your choosing.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To improve your group work experience, there will be several intermediate deadlines to help you stay on track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endParaRPr lang="en-US" sz="2200" dirty="0">
              <a:latin typeface="+mn-lt"/>
            </a:endParaRP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Your experience and final product will be much better if you write code together (viewing the same screen at the same time)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5708B49-95AD-D53D-989E-C1807691E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4246" y="362107"/>
            <a:ext cx="469550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rgbClr val="000000"/>
                </a:solidFill>
                <a:latin typeface="Cambria" panose="02040503050406030204" pitchFamily="18" charset="0"/>
              </a:rPr>
              <a:t>Group final project</a:t>
            </a:r>
          </a:p>
        </p:txBody>
      </p:sp>
      <p:pic>
        <p:nvPicPr>
          <p:cNvPr id="30722" name="Picture 2" descr="Group Project Memes">
            <a:extLst>
              <a:ext uri="{FF2B5EF4-FFF2-40B4-BE49-F238E27FC236}">
                <a16:creationId xmlns:a16="http://schemas.microsoft.com/office/drawing/2014/main" id="{A7031962-A0CE-4CF3-3F97-24E02CDC1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98" y="4092255"/>
            <a:ext cx="2615882" cy="2615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4" name="Picture 4" descr="Group projects - Meme by YourOtherLeft :) Memedroid">
            <a:extLst>
              <a:ext uri="{FF2B5EF4-FFF2-40B4-BE49-F238E27FC236}">
                <a16:creationId xmlns:a16="http://schemas.microsoft.com/office/drawing/2014/main" id="{8C9B3DEC-0DCC-C0E7-6C96-E46F5EF87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410" y="1541299"/>
            <a:ext cx="2506670" cy="246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004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4BBA88-DF4A-CFE2-82A1-0F2F27024AC6}"/>
              </a:ext>
            </a:extLst>
          </p:cNvPr>
          <p:cNvSpPr/>
          <p:nvPr/>
        </p:nvSpPr>
        <p:spPr>
          <a:xfrm>
            <a:off x="114300" y="1535748"/>
            <a:ext cx="881634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Although we expect you to be familiar with the material, we know everyone has areas where they struggle.</a:t>
            </a:r>
          </a:p>
          <a:p>
            <a:pPr lvl="2" eaLnBrk="1" hangingPunct="1">
              <a:defRPr/>
            </a:pPr>
            <a:endParaRPr lang="en-US" sz="2200" dirty="0">
              <a:latin typeface="+mn-lt"/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400" b="1" dirty="0">
                <a:latin typeface="+mn-lt"/>
              </a:rPr>
              <a:t>141 Topics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variables and expressions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string manipulation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200" dirty="0">
                <a:latin typeface="+mn-lt"/>
              </a:rPr>
              <a:t> expressions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200" dirty="0">
                <a:latin typeface="+mn-lt"/>
              </a:rPr>
              <a:t> statements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2200" dirty="0">
                <a:latin typeface="+mn-lt"/>
              </a:rPr>
              <a:t> loops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200" dirty="0">
                <a:latin typeface="+mn-lt"/>
              </a:rPr>
              <a:t> loops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file I/O and reading from the console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arrays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using objects like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  <a:r>
              <a:rPr lang="en-US" sz="2200" dirty="0">
                <a:latin typeface="+mn-lt"/>
              </a:rPr>
              <a:t> and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Random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+mn-lt"/>
              </a:rPr>
              <a:t>creating your own objects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5708B49-95AD-D53D-989E-C1807691E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70" y="532627"/>
            <a:ext cx="8483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 dirty="0">
                <a:solidFill>
                  <a:srgbClr val="000000"/>
                </a:solidFill>
                <a:latin typeface="Cambria" panose="02040503050406030204" pitchFamily="18" charset="0"/>
              </a:rPr>
              <a:t>What are you still confused about?</a:t>
            </a:r>
          </a:p>
        </p:txBody>
      </p:sp>
    </p:spTree>
    <p:extLst>
      <p:ext uri="{BB962C8B-B14F-4D97-AF65-F5344CB8AC3E}">
        <p14:creationId xmlns:p14="http://schemas.microsoft.com/office/powerpoint/2010/main" val="1971690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2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3542</TotalTime>
  <Words>4192</Words>
  <Application>Microsoft Office PowerPoint</Application>
  <PresentationFormat>On-screen Show (4:3)</PresentationFormat>
  <Paragraphs>893</Paragraphs>
  <Slides>43</Slides>
  <Notes>5</Notes>
  <HiddenSlides>19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cse142</vt:lpstr>
      <vt:lpstr>CS 142, Spring 2024</vt:lpstr>
      <vt:lpstr>Welcome to CS 142!</vt:lpstr>
      <vt:lpstr>CS 142</vt:lpstr>
      <vt:lpstr>Being Successful</vt:lpstr>
      <vt:lpstr>PowerPoint Presentation</vt:lpstr>
      <vt:lpstr>Logistics </vt:lpstr>
      <vt:lpstr>PowerPoint Presentation</vt:lpstr>
      <vt:lpstr>PowerPoint Presentation</vt:lpstr>
      <vt:lpstr>PowerPoint Presentation</vt:lpstr>
      <vt:lpstr>Array Review</vt:lpstr>
      <vt:lpstr>Array declaration</vt:lpstr>
      <vt:lpstr>Array declaration, cont.</vt:lpstr>
      <vt:lpstr>Accessing elements</vt:lpstr>
      <vt:lpstr>Accessing array elements</vt:lpstr>
      <vt:lpstr>Arrays of other types</vt:lpstr>
      <vt:lpstr>Out-of-bounds</vt:lpstr>
      <vt:lpstr>Arrays and for loops</vt:lpstr>
      <vt:lpstr>The length field</vt:lpstr>
      <vt:lpstr>Limitations of arrays</vt:lpstr>
      <vt:lpstr>The Arrays class</vt:lpstr>
      <vt:lpstr>Arrays.toString</vt:lpstr>
      <vt:lpstr>Weather question</vt:lpstr>
      <vt:lpstr>Weather answer</vt:lpstr>
      <vt:lpstr>Quick array initialization</vt:lpstr>
      <vt:lpstr>"Array mystery" problem</vt:lpstr>
      <vt:lpstr>Weather question 2</vt:lpstr>
      <vt:lpstr>Weather answer 2</vt:lpstr>
      <vt:lpstr>Array reversal question</vt:lpstr>
      <vt:lpstr>Algorithm idea</vt:lpstr>
      <vt:lpstr>Swapping values</vt:lpstr>
      <vt:lpstr>Flawed algorithm</vt:lpstr>
      <vt:lpstr>Array reverse question 2</vt:lpstr>
      <vt:lpstr>Array parameter (declare)</vt:lpstr>
      <vt:lpstr>Array parameter (call)</vt:lpstr>
      <vt:lpstr>Array return (declare)</vt:lpstr>
      <vt:lpstr>Array return (call)</vt:lpstr>
      <vt:lpstr>A swap method?</vt:lpstr>
      <vt:lpstr>Value semantics</vt:lpstr>
      <vt:lpstr>Reference semantics (objects)</vt:lpstr>
      <vt:lpstr>References and objects</vt:lpstr>
      <vt:lpstr>Objects as parameters</vt:lpstr>
      <vt:lpstr>Arrays pass by reference</vt:lpstr>
      <vt:lpstr>Array reverse question 2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56</cp:revision>
  <dcterms:created xsi:type="dcterms:W3CDTF">2013-01-06T23:59:38Z</dcterms:created>
  <dcterms:modified xsi:type="dcterms:W3CDTF">2024-04-01T17:12:31Z</dcterms:modified>
</cp:coreProperties>
</file>