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99" r:id="rId2"/>
    <p:sldId id="369" r:id="rId3"/>
    <p:sldId id="370" r:id="rId4"/>
    <p:sldId id="371" r:id="rId5"/>
    <p:sldId id="372" r:id="rId6"/>
    <p:sldId id="373" r:id="rId7"/>
    <p:sldId id="374" r:id="rId8"/>
    <p:sldId id="368" r:id="rId9"/>
    <p:sldId id="337" r:id="rId10"/>
    <p:sldId id="338" r:id="rId11"/>
    <p:sldId id="353" r:id="rId12"/>
    <p:sldId id="260" r:id="rId13"/>
    <p:sldId id="259" r:id="rId14"/>
    <p:sldId id="356" r:id="rId15"/>
    <p:sldId id="358" r:id="rId16"/>
    <p:sldId id="365" r:id="rId17"/>
    <p:sldId id="367" r:id="rId18"/>
    <p:sldId id="298" r:id="rId19"/>
    <p:sldId id="307" r:id="rId20"/>
    <p:sldId id="312" r:id="rId21"/>
    <p:sldId id="313" r:id="rId22"/>
    <p:sldId id="314" r:id="rId23"/>
    <p:sldId id="300" r:id="rId24"/>
    <p:sldId id="264" r:id="rId25"/>
    <p:sldId id="265" r:id="rId26"/>
    <p:sldId id="263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88" autoAdjust="0"/>
  </p:normalViewPr>
  <p:slideViewPr>
    <p:cSldViewPr snapToGrid="0" snapToObjects="1">
      <p:cViewPr>
        <p:scale>
          <a:sx n="63" d="100"/>
          <a:sy n="63" d="100"/>
        </p:scale>
        <p:origin x="15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3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50E401-D2B3-CF80-F84D-1061F1658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005DA-08BC-E114-C716-C875EE5E6D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66CCFE-BF67-42EB-BA3F-70846F19C0C2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A93C46-7063-0A2D-5237-70729D0E46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EE2629-4DFA-0860-D165-42133DEAD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92E8D-F1E1-6B75-804C-FBEBB2E4E7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3648B-0F72-ACED-F1DF-D0165BEDD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F2591A-7E5C-4AF0-8CB7-2BB5D9B827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56AFEC8-7A2F-5037-6608-6EA60B778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004FC21-61C3-5484-9E22-BF3EA978D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8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C84294E-A929-4B0E-6025-D21B95B4F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B0ADAE3-346F-19C5-F539-386659486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3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32129B13-849C-54C1-CEB6-41F0921DE88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7D2C2180-B052-51D6-1346-C0178B5CA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3B73FCCB-2A09-7DAB-E9D9-77C5543E6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015E819A-CA1F-0EDB-C2E4-BDC270597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0B3CDCBA-1AA9-7F11-4949-024C7CC2008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Freeform 17">
                <a:extLst>
                  <a:ext uri="{FF2B5EF4-FFF2-40B4-BE49-F238E27FC236}">
                    <a16:creationId xmlns:a16="http://schemas.microsoft.com/office/drawing/2014/main" id="{5D5ED30F-E11B-E787-FF6C-208989BEE4B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" name="Freeform 18">
            <a:extLst>
              <a:ext uri="{FF2B5EF4-FFF2-40B4-BE49-F238E27FC236}">
                <a16:creationId xmlns:a16="http://schemas.microsoft.com/office/drawing/2014/main" id="{CB46F0A8-FAC3-3C0D-8FA4-6519B320F923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5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FF7EA67F-A309-BB3D-EF94-83CF4AAF62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4397D3AA-7E37-A84D-0B57-34D4C8ED8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155062BF-4533-479C-438B-5706BC16A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EB228E55-A29F-2AE4-C1BB-F0213B0B2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8" name="Freeform 16">
                <a:extLst>
                  <a:ext uri="{FF2B5EF4-FFF2-40B4-BE49-F238E27FC236}">
                    <a16:creationId xmlns:a16="http://schemas.microsoft.com/office/drawing/2014/main" id="{A1A987FD-EA4D-C3CE-9DAB-B5E6622512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C837C1FB-004A-37C5-5A2D-A510F83A1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0" name="Freeform 18">
            <a:extLst>
              <a:ext uri="{FF2B5EF4-FFF2-40B4-BE49-F238E27FC236}">
                <a16:creationId xmlns:a16="http://schemas.microsoft.com/office/drawing/2014/main" id="{1535BB30-6A55-9114-14F3-2C9E1869AC3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03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>
            <a:extLst>
              <a:ext uri="{FF2B5EF4-FFF2-40B4-BE49-F238E27FC236}">
                <a16:creationId xmlns:a16="http://schemas.microsoft.com/office/drawing/2014/main" id="{49F853F6-43DD-8F41-04A9-024DEC8792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64FE976F-3D4A-C36D-8A1F-6C58F8204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8EA4A446-9D03-0933-6D7E-CA3D4F42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DF0E7997-4748-4AC2-C7C5-14565D51C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CC1A69EC-6C30-1180-E42E-9B844978E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209357FC-245C-66D1-95CC-0F034174905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D3B0A69F-041C-FE3C-A3C6-AC1EA2DCF6E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55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>
            <a:extLst>
              <a:ext uri="{FF2B5EF4-FFF2-40B4-BE49-F238E27FC236}">
                <a16:creationId xmlns:a16="http://schemas.microsoft.com/office/drawing/2014/main" id="{FC531641-5AE5-8511-7776-8C995BB93E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62D881FF-727A-62BD-AAD0-3A64D5952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E878CF23-CC14-A067-6D96-A424D002D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9D80113D-1DFE-212D-C07F-9257B207B9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46393A8-6FED-7944-D155-EC88F4E96E5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234EC36D-071A-0CC6-4AD1-DDA86DCFEC7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3" name="Freeform 18">
            <a:extLst>
              <a:ext uri="{FF2B5EF4-FFF2-40B4-BE49-F238E27FC236}">
                <a16:creationId xmlns:a16="http://schemas.microsoft.com/office/drawing/2014/main" id="{8BE0F0F8-4BEA-A628-85FA-BCFAB1D70CD5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8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>
            <a:extLst>
              <a:ext uri="{FF2B5EF4-FFF2-40B4-BE49-F238E27FC236}">
                <a16:creationId xmlns:a16="http://schemas.microsoft.com/office/drawing/2014/main" id="{56D24518-4313-7752-BEA0-ED75E169C5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66008882-420C-18D7-72A2-3315E807D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CE7D975B-5657-EA1E-F50A-99C7052D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FFED471E-8742-8241-6FB4-1DA92C89D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33D7179D-3752-AC04-48C4-E4A00804D19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01D4A709-1B2A-36A5-58BE-1CE9A40B660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DEE20FDB-A38A-0786-F92D-6C4174C1DEE1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45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32F2AC36-8D6E-9683-B6EF-78541D4153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3463168A-2616-8843-47EC-4705F65F6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9B1BE4B5-BBE0-8953-80D0-8B1FCBB9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B5CCD190-737B-C86A-CFD7-C3CB2A0B2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B62ABEC9-E40A-E6D9-B48C-35A47DAE915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Freeform 17">
                <a:extLst>
                  <a:ext uri="{FF2B5EF4-FFF2-40B4-BE49-F238E27FC236}">
                    <a16:creationId xmlns:a16="http://schemas.microsoft.com/office/drawing/2014/main" id="{C9BB2FBA-6F4C-10F8-1F3C-4D8B241309E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47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3197DF19-C81C-83A3-93B6-5DCF46B946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68F84A94-6FD4-EDC1-2511-B8FB03E3EC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79A2D54F-0016-D428-DCB3-351E5C5439A9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9D5C56E-4357-E5E6-EA61-514CC9FD3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AC68857-0D6E-EC72-4839-0247C6E0B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8607ED55-E878-8E85-C6E2-221BECC2F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B8D38F2-17B1-923A-F3A3-2CF4634425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CB43F14-F404-B8F8-FD71-BF433B450BA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632C5-9013-E770-9331-8C0E941CF055}"/>
              </a:ext>
            </a:extLst>
          </p:cNvPr>
          <p:cNvSpPr txBox="1">
            <a:spLocks noGrp="1"/>
          </p:cNvSpPr>
          <p:nvPr userDrawn="1"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D347F14D-ED98-4877-A7D5-F51EA291B729}" type="slidenum">
              <a:rPr lang="en-US" altLang="en-US" sz="1200">
                <a:solidFill>
                  <a:srgbClr val="424242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world-seen-by-the-programmer.jpeg">
            <a:extLst>
              <a:ext uri="{FF2B5EF4-FFF2-40B4-BE49-F238E27FC236}">
                <a16:creationId xmlns:a16="http://schemas.microsoft.com/office/drawing/2014/main" id="{9DE685C4-952D-2403-AC98-FCF79D1B0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01" y="1995578"/>
            <a:ext cx="6072398" cy="39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EEFBB24F-3E0A-67A7-1DA0-C0FFA8A68C2C}"/>
              </a:ext>
            </a:extLst>
          </p:cNvPr>
          <p:cNvSpPr txBox="1">
            <a:spLocks/>
          </p:cNvSpPr>
          <p:nvPr/>
        </p:nvSpPr>
        <p:spPr bwMode="auto">
          <a:xfrm>
            <a:off x="685800" y="-152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+mj-lt"/>
              </a:rPr>
              <a:t>CS 142, Spring 2024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4C4888D-3CF4-D5B7-48BA-344D92AC965E}"/>
              </a:ext>
            </a:extLst>
          </p:cNvPr>
          <p:cNvSpPr txBox="1">
            <a:spLocks/>
          </p:cNvSpPr>
          <p:nvPr/>
        </p:nvSpPr>
        <p:spPr bwMode="auto">
          <a:xfrm>
            <a:off x="685800" y="14478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DDDDD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latin typeface="+mn-lt"/>
              </a:rPr>
              <a:t>Lecture 2:</a:t>
            </a:r>
            <a:r>
              <a:rPr lang="en-US" altLang="en-US" dirty="0">
                <a:latin typeface="+mn-lt"/>
              </a:rPr>
              <a:t> Review and introduction to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altLang="en-US" dirty="0">
                <a:latin typeface="+mn-lt"/>
              </a:rPr>
              <a:t>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E281B15-5AD8-D484-586F-F967F80AE387}"/>
              </a:ext>
            </a:extLst>
          </p:cNvPr>
          <p:cNvSpPr txBox="1">
            <a:spLocks/>
          </p:cNvSpPr>
          <p:nvPr/>
        </p:nvSpPr>
        <p:spPr bwMode="auto">
          <a:xfrm>
            <a:off x="685800" y="6037758"/>
            <a:ext cx="7772400" cy="8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DDDDD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dirty="0">
                <a:latin typeface="+mn-lt"/>
              </a:rPr>
              <a:t>Thanks to Marty Stepp and Stuart Reges for parts of these slides!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F78C771-6361-2BCA-A31E-C9BCD7C7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Reference semantics (objects)</a:t>
            </a:r>
          </a:p>
        </p:txBody>
      </p:sp>
      <p:sp>
        <p:nvSpPr>
          <p:cNvPr id="1046531" name="Rectangle 3">
            <a:extLst>
              <a:ext uri="{FF2B5EF4-FFF2-40B4-BE49-F238E27FC236}">
                <a16:creationId xmlns:a16="http://schemas.microsoft.com/office/drawing/2014/main" id="{273F1526-0FA2-F3D0-CD60-DD3586B7A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reference semantics</a:t>
            </a:r>
            <a:r>
              <a:rPr lang="en-US" altLang="en-US"/>
              <a:t>: Behavior where variables actually store the address of an object in memory.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When one variable is assigned to another, the object is</a:t>
            </a:r>
            <a:br>
              <a:rPr lang="en-US" altLang="en-US"/>
            </a:br>
            <a:r>
              <a:rPr lang="en-US" altLang="en-US" i="1"/>
              <a:t>not</a:t>
            </a:r>
            <a:r>
              <a:rPr lang="en-US" altLang="en-US"/>
              <a:t> copied; both variables refer to the </a:t>
            </a:r>
            <a:r>
              <a:rPr lang="en-US" altLang="en-US" i="1"/>
              <a:t>same object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Modifying the value of one variable </a:t>
            </a:r>
            <a:r>
              <a:rPr lang="en-US" altLang="en-US" i="1"/>
              <a:t>will</a:t>
            </a:r>
            <a:r>
              <a:rPr lang="en-US" altLang="en-US"/>
              <a:t> affect others.</a:t>
            </a: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int[] a1 = {4, 15, 8};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int[] a2 = </a:t>
            </a:r>
            <a:r>
              <a:rPr lang="en-US" altLang="en-US" b="1">
                <a:latin typeface="Courier New" panose="02070309020205020404" pitchFamily="49" charset="0"/>
              </a:rPr>
              <a:t>a1</a:t>
            </a:r>
            <a:r>
              <a:rPr lang="en-US" altLang="en-US">
                <a:latin typeface="Courier New" panose="02070309020205020404" pitchFamily="49" charset="0"/>
              </a:rPr>
              <a:t>;         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refer to same array as a1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003399"/>
                </a:solidFill>
                <a:latin typeface="Courier New" panose="02070309020205020404" pitchFamily="49" charset="0"/>
              </a:rPr>
              <a:t>	a2[0] = 7;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System.out.println(</a:t>
            </a:r>
            <a:r>
              <a:rPr lang="en-US" altLang="en-US" sz="1800">
                <a:latin typeface="Courier New" panose="02070309020205020404" pitchFamily="49" charset="0"/>
              </a:rPr>
              <a:t>Arrays.toString(</a:t>
            </a:r>
            <a:r>
              <a:rPr lang="en-US" altLang="en-US" b="1">
                <a:solidFill>
                  <a:srgbClr val="003399"/>
                </a:solidFill>
                <a:latin typeface="Courier New" panose="02070309020205020404" pitchFamily="49" charset="0"/>
              </a:rPr>
              <a:t>a1</a:t>
            </a:r>
            <a:r>
              <a:rPr lang="en-US" altLang="en-US" sz="1800" b="1">
                <a:latin typeface="Courier New" panose="02070309020205020404" pitchFamily="49" charset="0"/>
              </a:rPr>
              <a:t>)</a:t>
            </a:r>
            <a:r>
              <a:rPr lang="en-US" altLang="en-US">
                <a:latin typeface="Courier New" panose="02070309020205020404" pitchFamily="49" charset="0"/>
              </a:rPr>
              <a:t>);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[7, 15, 8]</a:t>
            </a:r>
            <a:endParaRPr lang="en-US" altLang="en-US" b="1">
              <a:solidFill>
                <a:srgbClr val="008080"/>
              </a:solidFill>
            </a:endParaRPr>
          </a:p>
        </p:txBody>
      </p:sp>
      <p:graphicFrame>
        <p:nvGraphicFramePr>
          <p:cNvPr id="1046671" name="Group 143">
            <a:extLst>
              <a:ext uri="{FF2B5EF4-FFF2-40B4-BE49-F238E27FC236}">
                <a16:creationId xmlns:a16="http://schemas.microsoft.com/office/drawing/2014/main" id="{1AE4CF12-4189-FF65-F93F-ABE2CB647870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5207000"/>
          <a:ext cx="2536825" cy="10414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</a:rPr>
                        <a:t>index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value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6667" name="Group 139">
            <a:extLst>
              <a:ext uri="{FF2B5EF4-FFF2-40B4-BE49-F238E27FC236}">
                <a16:creationId xmlns:a16="http://schemas.microsoft.com/office/drawing/2014/main" id="{C1E2B071-D0A0-8EFF-9C59-DE9050AC084E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5207000"/>
          <a:ext cx="2536825" cy="10414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</a:rPr>
                        <a:t>index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value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442" name="Group 145">
            <a:extLst>
              <a:ext uri="{FF2B5EF4-FFF2-40B4-BE49-F238E27FC236}">
                <a16:creationId xmlns:a16="http://schemas.microsoft.com/office/drawing/2014/main" id="{8A08A59B-7FB9-1C5A-95DD-9BBD19EDB13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651500"/>
            <a:ext cx="2524125" cy="444500"/>
            <a:chOff x="478" y="3590"/>
            <a:chExt cx="1590" cy="280"/>
          </a:xfrm>
        </p:grpSpPr>
        <p:sp>
          <p:nvSpPr>
            <p:cNvPr id="17448" name="Rectangle 127">
              <a:extLst>
                <a:ext uri="{FF2B5EF4-FFF2-40B4-BE49-F238E27FC236}">
                  <a16:creationId xmlns:a16="http://schemas.microsoft.com/office/drawing/2014/main" id="{518701B3-C761-507A-B8FF-3E76263C5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" y="3590"/>
              <a:ext cx="7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Font typeface="Wingdings 2" panose="05020102010507070707" pitchFamily="18" charset="2"/>
                <a:buNone/>
              </a:pPr>
              <a:r>
                <a:rPr lang="en-US" altLang="en-US" sz="2000" i="1"/>
                <a:t>a1</a:t>
              </a:r>
            </a:p>
          </p:txBody>
        </p:sp>
        <p:grpSp>
          <p:nvGrpSpPr>
            <p:cNvPr id="17449" name="Group 144">
              <a:extLst>
                <a:ext uri="{FF2B5EF4-FFF2-40B4-BE49-F238E27FC236}">
                  <a16:creationId xmlns:a16="http://schemas.microsoft.com/office/drawing/2014/main" id="{9E09EEB3-F9EA-D635-470B-1D17196EF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600"/>
              <a:ext cx="868" cy="240"/>
              <a:chOff x="1200" y="3600"/>
              <a:chExt cx="868" cy="240"/>
            </a:xfrm>
          </p:grpSpPr>
          <p:sp>
            <p:nvSpPr>
              <p:cNvPr id="17450" name="Line 128">
                <a:extLst>
                  <a:ext uri="{FF2B5EF4-FFF2-40B4-BE49-F238E27FC236}">
                    <a16:creationId xmlns:a16="http://schemas.microsoft.com/office/drawing/2014/main" id="{ADC3F17B-17CC-F6B8-8254-477A7E0D3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4" y="37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Oval 129">
                <a:extLst>
                  <a:ext uri="{FF2B5EF4-FFF2-40B4-BE49-F238E27FC236}">
                    <a16:creationId xmlns:a16="http://schemas.microsoft.com/office/drawing/2014/main" id="{6F63FFA3-A0C5-1148-DDFE-A39C7C4BD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6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B641B"/>
                  </a:buClr>
                  <a:buSzPct val="95000"/>
                  <a:buFont typeface="Wingdings 2" panose="05020102010507070707" pitchFamily="18" charset="2"/>
                  <a:buChar char="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B641B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panose="05000000000000000000" pitchFamily="2" charset="2"/>
                  <a:buChar char="n"/>
                </a:pPr>
                <a:endParaRPr lang="en-US" altLang="en-US" sz="2000"/>
              </a:p>
            </p:txBody>
          </p:sp>
        </p:grpSp>
      </p:grpSp>
      <p:grpSp>
        <p:nvGrpSpPr>
          <p:cNvPr id="4" name="Group 147">
            <a:extLst>
              <a:ext uri="{FF2B5EF4-FFF2-40B4-BE49-F238E27FC236}">
                <a16:creationId xmlns:a16="http://schemas.microsoft.com/office/drawing/2014/main" id="{45019EA8-3C76-81EF-D02B-348891340D4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638800"/>
            <a:ext cx="2438400" cy="444500"/>
            <a:chOff x="3984" y="3600"/>
            <a:chExt cx="1536" cy="280"/>
          </a:xfrm>
        </p:grpSpPr>
        <p:sp>
          <p:nvSpPr>
            <p:cNvPr id="17444" name="Rectangle 132">
              <a:extLst>
                <a:ext uri="{FF2B5EF4-FFF2-40B4-BE49-F238E27FC236}">
                  <a16:creationId xmlns:a16="http://schemas.microsoft.com/office/drawing/2014/main" id="{5DDFB536-30EC-F886-D77A-6F25557F5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600"/>
              <a:ext cx="7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Wingdings 2" panose="05020102010507070707" pitchFamily="18" charset="2"/>
                <a:buNone/>
              </a:pPr>
              <a:r>
                <a:rPr lang="en-US" altLang="en-US" sz="2000" i="1">
                  <a:solidFill>
                    <a:srgbClr val="003399"/>
                  </a:solidFill>
                </a:rPr>
                <a:t>a2</a:t>
              </a:r>
            </a:p>
          </p:txBody>
        </p:sp>
        <p:grpSp>
          <p:nvGrpSpPr>
            <p:cNvPr id="17445" name="Group 146">
              <a:extLst>
                <a:ext uri="{FF2B5EF4-FFF2-40B4-BE49-F238E27FC236}">
                  <a16:creationId xmlns:a16="http://schemas.microsoft.com/office/drawing/2014/main" id="{63F1C9C4-B76B-A043-43FA-A5A72A29D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3624"/>
              <a:ext cx="816" cy="240"/>
              <a:chOff x="3984" y="3624"/>
              <a:chExt cx="816" cy="240"/>
            </a:xfrm>
          </p:grpSpPr>
          <p:sp>
            <p:nvSpPr>
              <p:cNvPr id="17446" name="Line 133">
                <a:extLst>
                  <a:ext uri="{FF2B5EF4-FFF2-40B4-BE49-F238E27FC236}">
                    <a16:creationId xmlns:a16="http://schemas.microsoft.com/office/drawing/2014/main" id="{ADB869D9-353D-0100-36A4-61BA93DA6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84" y="374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Oval 134">
                <a:extLst>
                  <a:ext uri="{FF2B5EF4-FFF2-40B4-BE49-F238E27FC236}">
                    <a16:creationId xmlns:a16="http://schemas.microsoft.com/office/drawing/2014/main" id="{4AE71264-841F-2501-048F-899305CED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624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B641B"/>
                  </a:buClr>
                  <a:buSzPct val="95000"/>
                  <a:buFont typeface="Wingdings 2" panose="05020102010507070707" pitchFamily="18" charset="2"/>
                  <a:buChar char="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B641B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anose="05020102010507070707" pitchFamily="18" charset="2"/>
                  <a:buChar char=""/>
                  <a:defRPr sz="17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panose="05000000000000000000" pitchFamily="2" charset="2"/>
                  <a:buChar char="n"/>
                </a:pPr>
                <a:endParaRPr lang="en-US" altLang="en-US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853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4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552DD25D-245A-D9E2-4FD7-C947E633A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2811463"/>
            <a:ext cx="1939925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45890D4D-A479-C14D-F659-E4F416476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649663"/>
            <a:ext cx="1082675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7A071DD-B3A4-2D8D-78A5-CA1334CA5F0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Arrays pass by reference</a:t>
            </a:r>
          </a:p>
        </p:txBody>
      </p:sp>
      <p:sp>
        <p:nvSpPr>
          <p:cNvPr id="1034245" name="Rectangle 3">
            <a:extLst>
              <a:ext uri="{FF2B5EF4-FFF2-40B4-BE49-F238E27FC236}">
                <a16:creationId xmlns:a16="http://schemas.microsoft.com/office/drawing/2014/main" id="{DEF1E621-2235-7808-D5B5-D32C8BDBF12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Arrays are passed as parameters by </a:t>
            </a:r>
            <a:r>
              <a:rPr lang="en-US" altLang="en-US" i="1"/>
              <a:t>reference.</a:t>
            </a:r>
          </a:p>
          <a:p>
            <a:pPr lvl="1" eaLnBrk="1" hangingPunct="1"/>
            <a:r>
              <a:rPr lang="en-US" altLang="en-US"/>
              <a:t>Changes made in the method are also seen by the caller.</a:t>
            </a:r>
            <a:endParaRPr lang="en-US" altLang="en-US" sz="9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public static void main(String[] args) {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int[] iq = {126, 167, 95};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</a:t>
            </a:r>
            <a:r>
              <a:rPr lang="en-US" altLang="en-US" b="1">
                <a:latin typeface="Courier New" panose="02070309020205020404" pitchFamily="49" charset="0"/>
              </a:rPr>
              <a:t>increase(iq)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System.out.println(Arrays.toString(iq));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9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public static void increase(</a:t>
            </a:r>
            <a:r>
              <a:rPr lang="en-US" altLang="en-US" b="1">
                <a:latin typeface="Courier New" panose="02070309020205020404" pitchFamily="49" charset="0"/>
              </a:rPr>
              <a:t>int[] a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for (int i = 0; i &lt; a.length; i++) {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    a[i] = a[i] * 2;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}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9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Output: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[252, 334, 190]</a:t>
            </a:r>
          </a:p>
        </p:txBody>
      </p:sp>
      <p:graphicFrame>
        <p:nvGraphicFramePr>
          <p:cNvPr id="1868804" name="Group 4">
            <a:extLst>
              <a:ext uri="{FF2B5EF4-FFF2-40B4-BE49-F238E27FC236}">
                <a16:creationId xmlns:a16="http://schemas.microsoft.com/office/drawing/2014/main" id="{197B4280-F13D-BF44-A49D-F3D8A3D5F914}"/>
              </a:ext>
            </a:extLst>
          </p:cNvPr>
          <p:cNvGraphicFramePr>
            <a:graphicFrameLocks noGrp="1"/>
          </p:cNvGraphicFramePr>
          <p:nvPr/>
        </p:nvGraphicFramePr>
        <p:xfrm>
          <a:off x="5486400" y="5054600"/>
          <a:ext cx="3429000" cy="1041400"/>
        </p:xfrm>
        <a:graphic>
          <a:graphicData uri="http://schemas.openxmlformats.org/drawingml/2006/table">
            <a:tbl>
              <a:tblPr/>
              <a:tblGrid>
                <a:gridCol w="118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9" name="Rectangle 23">
            <a:extLst>
              <a:ext uri="{FF2B5EF4-FFF2-40B4-BE49-F238E27FC236}">
                <a16:creationId xmlns:a16="http://schemas.microsoft.com/office/drawing/2014/main" id="{6398FDCC-D638-969A-B989-F48DDB38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913" y="3136900"/>
            <a:ext cx="554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808080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graphicFrame>
        <p:nvGraphicFramePr>
          <p:cNvPr id="1868849" name="Group 49">
            <a:extLst>
              <a:ext uri="{FF2B5EF4-FFF2-40B4-BE49-F238E27FC236}">
                <a16:creationId xmlns:a16="http://schemas.microsoft.com/office/drawing/2014/main" id="{C183CEC0-BEA1-6FA2-A58D-087F6A8E85A6}"/>
              </a:ext>
            </a:extLst>
          </p:cNvPr>
          <p:cNvGraphicFramePr>
            <a:graphicFrameLocks noGrp="1"/>
          </p:cNvGraphicFramePr>
          <p:nvPr/>
        </p:nvGraphicFramePr>
        <p:xfrm>
          <a:off x="5486400" y="5054600"/>
          <a:ext cx="3429000" cy="1041400"/>
        </p:xfrm>
        <a:graphic>
          <a:graphicData uri="http://schemas.openxmlformats.org/drawingml/2006/table">
            <a:tbl>
              <a:tblPr/>
              <a:tblGrid>
                <a:gridCol w="118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index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57">
            <a:extLst>
              <a:ext uri="{FF2B5EF4-FFF2-40B4-BE49-F238E27FC236}">
                <a16:creationId xmlns:a16="http://schemas.microsoft.com/office/drawing/2014/main" id="{F2ECAE47-FCC7-2362-CACF-EAEBABC972A2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3136900"/>
            <a:ext cx="1371600" cy="1739900"/>
            <a:chOff x="4368" y="1976"/>
            <a:chExt cx="864" cy="1096"/>
          </a:xfrm>
        </p:grpSpPr>
        <p:sp>
          <p:nvSpPr>
            <p:cNvPr id="22570" name="Rectangle 22">
              <a:extLst>
                <a:ext uri="{FF2B5EF4-FFF2-40B4-BE49-F238E27FC236}">
                  <a16:creationId xmlns:a16="http://schemas.microsoft.com/office/drawing/2014/main" id="{1D280C00-5EF8-DAAD-48CF-260786BD0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76"/>
              <a:ext cx="57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rgbClr val="808080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n-US" sz="2000" i="1"/>
                <a:t>iq</a:t>
              </a:r>
            </a:p>
          </p:txBody>
        </p:sp>
        <p:sp>
          <p:nvSpPr>
            <p:cNvPr id="22571" name="Line 47">
              <a:extLst>
                <a:ext uri="{FF2B5EF4-FFF2-40B4-BE49-F238E27FC236}">
                  <a16:creationId xmlns:a16="http://schemas.microsoft.com/office/drawing/2014/main" id="{2BA4AC25-C4BD-C909-4D2E-AD6EFA30B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2" y="2135"/>
              <a:ext cx="122" cy="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Oval 54">
              <a:extLst>
                <a:ext uri="{FF2B5EF4-FFF2-40B4-BE49-F238E27FC236}">
                  <a16:creationId xmlns:a16="http://schemas.microsoft.com/office/drawing/2014/main" id="{301A292D-BCC9-2E05-7231-3E0055D50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panose="05000000000000000000" pitchFamily="2" charset="2"/>
                <a:buChar char="n"/>
              </a:pPr>
              <a:endParaRPr lang="en-US" altLang="en-US" sz="2000"/>
            </a:p>
          </p:txBody>
        </p:sp>
      </p:grpSp>
      <p:grpSp>
        <p:nvGrpSpPr>
          <p:cNvPr id="8" name="Group 56">
            <a:extLst>
              <a:ext uri="{FF2B5EF4-FFF2-40B4-BE49-F238E27FC236}">
                <a16:creationId xmlns:a16="http://schemas.microsoft.com/office/drawing/2014/main" id="{BD463D8C-C46B-B2D4-A34B-1139885E49E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5562600"/>
            <a:ext cx="1981200" cy="444500"/>
            <a:chOff x="2112" y="3512"/>
            <a:chExt cx="1248" cy="280"/>
          </a:xfrm>
        </p:grpSpPr>
        <p:sp>
          <p:nvSpPr>
            <p:cNvPr id="22567" name="Rectangle 30">
              <a:extLst>
                <a:ext uri="{FF2B5EF4-FFF2-40B4-BE49-F238E27FC236}">
                  <a16:creationId xmlns:a16="http://schemas.microsoft.com/office/drawing/2014/main" id="{3DEB9D00-20C2-5BD1-AF3C-458FB17F7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512"/>
              <a:ext cx="647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rgbClr val="808080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n-US" sz="2000" i="1"/>
                <a:t>a</a:t>
              </a:r>
            </a:p>
          </p:txBody>
        </p:sp>
        <p:sp>
          <p:nvSpPr>
            <p:cNvPr id="22568" name="Line 48">
              <a:extLst>
                <a:ext uri="{FF2B5EF4-FFF2-40B4-BE49-F238E27FC236}">
                  <a16:creationId xmlns:a16="http://schemas.microsoft.com/office/drawing/2014/main" id="{22C5B6CB-DF4C-3CBA-751B-CB7797422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6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Oval 55">
              <a:extLst>
                <a:ext uri="{FF2B5EF4-FFF2-40B4-BE49-F238E27FC236}">
                  <a16:creationId xmlns:a16="http://schemas.microsoft.com/office/drawing/2014/main" id="{0221CCB2-E9CD-B341-0815-9F07DAAD9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3534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panose="05000000000000000000" pitchFamily="2" charset="2"/>
                <a:buChar char="n"/>
              </a:pPr>
              <a:endParaRPr lang="en-US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731212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6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42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2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210EDF3-A496-495F-179B-6F948770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Abstraction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7FBF9BC-645A-9ACF-AD97-6C6DC92D0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abstraction</a:t>
            </a:r>
            <a:r>
              <a:rPr lang="en-US" altLang="en-US" dirty="0"/>
              <a:t>: A distancing between ideas and details.</a:t>
            </a:r>
          </a:p>
          <a:p>
            <a:pPr lvl="1" eaLnBrk="1" hangingPunct="1"/>
            <a:r>
              <a:rPr lang="en-US" altLang="en-US" dirty="0"/>
              <a:t>We can use objects without knowing how they work.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800" dirty="0"/>
          </a:p>
          <a:p>
            <a:pPr eaLnBrk="1" hangingPunct="1"/>
            <a:r>
              <a:rPr lang="en-US" altLang="en-US" dirty="0"/>
              <a:t>abstraction in a cell phone:</a:t>
            </a:r>
          </a:p>
          <a:p>
            <a:pPr lvl="1" eaLnBrk="1" hangingPunct="1"/>
            <a:r>
              <a:rPr lang="en-US" altLang="en-US" dirty="0"/>
              <a:t>You understand its external behavior (buttons, screen).</a:t>
            </a:r>
          </a:p>
          <a:p>
            <a:pPr lvl="1" eaLnBrk="1" hangingPunct="1"/>
            <a:r>
              <a:rPr lang="en-US" altLang="en-US" dirty="0"/>
              <a:t>You don't understand its inner details, and you don't need to.</a:t>
            </a:r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7326FBE5-9445-27E0-FBF8-4485CEA22F3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114800"/>
            <a:ext cx="5334000" cy="2090738"/>
            <a:chOff x="2400" y="3003"/>
            <a:chExt cx="3360" cy="1317"/>
          </a:xfrm>
        </p:grpSpPr>
        <p:pic>
          <p:nvPicPr>
            <p:cNvPr id="11270" name="Picture 5" descr="boardb440">
              <a:extLst>
                <a:ext uri="{FF2B5EF4-FFF2-40B4-BE49-F238E27FC236}">
                  <a16:creationId xmlns:a16="http://schemas.microsoft.com/office/drawing/2014/main" id="{0A365D56-311B-FFA7-6922-EED8EB56F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003"/>
              <a:ext cx="1680" cy="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6" descr="r-4c_r-4b_improve-4">
              <a:extLst>
                <a:ext uri="{FF2B5EF4-FFF2-40B4-BE49-F238E27FC236}">
                  <a16:creationId xmlns:a16="http://schemas.microsoft.com/office/drawing/2014/main" id="{81EDAA9C-3B6E-C8AA-B3D8-D140C19C8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009"/>
              <a:ext cx="1560" cy="1311"/>
            </a:xfrm>
            <a:prstGeom prst="rect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72" name="Group 7">
              <a:extLst>
                <a:ext uri="{FF2B5EF4-FFF2-40B4-BE49-F238E27FC236}">
                  <a16:creationId xmlns:a16="http://schemas.microsoft.com/office/drawing/2014/main" id="{28873103-166A-E09F-C410-E4C4BF34F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3024"/>
              <a:ext cx="3360" cy="1200"/>
              <a:chOff x="2400" y="3024"/>
              <a:chExt cx="3360" cy="1200"/>
            </a:xfrm>
          </p:grpSpPr>
          <p:sp>
            <p:nvSpPr>
              <p:cNvPr id="11273" name="Line 8">
                <a:extLst>
                  <a:ext uri="{FF2B5EF4-FFF2-40B4-BE49-F238E27FC236}">
                    <a16:creationId xmlns:a16="http://schemas.microsoft.com/office/drawing/2014/main" id="{CF9E1498-B929-6F8F-0842-99076B322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3312" cy="12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74" name="Line 9">
                <a:extLst>
                  <a:ext uri="{FF2B5EF4-FFF2-40B4-BE49-F238E27FC236}">
                    <a16:creationId xmlns:a16="http://schemas.microsoft.com/office/drawing/2014/main" id="{771BB250-068C-7BD6-805D-3D9EDCB4E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3024"/>
                <a:ext cx="3360" cy="12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1276" name="Picture 12" descr="Buy iPhone 13 Pro and iPhone 13 Pro Max - Apple">
            <a:extLst>
              <a:ext uri="{FF2B5EF4-FFF2-40B4-BE49-F238E27FC236}">
                <a16:creationId xmlns:a16="http://schemas.microsoft.com/office/drawing/2014/main" id="{298B17A9-C9E5-2053-7311-44D2BB386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8" y="2421295"/>
            <a:ext cx="3755037" cy="44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7B5AD8B-A15F-998D-E9C7-1C282FBD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Blueprint analogy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9BFAC088-F3B1-D84B-93EE-6F71D912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58900"/>
            <a:ext cx="4876800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400" b="1" u="sng" dirty="0">
                <a:cs typeface="Times New Roman" panose="02020603050405020304" pitchFamily="18" charset="0"/>
              </a:rPr>
              <a:t>iPhone blueprint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en-US" sz="1400" b="1" u="sng" dirty="0">
                <a:cs typeface="Times New Roman" panose="02020603050405020304" pitchFamily="18" charset="0"/>
              </a:rPr>
              <a:t>state:</a:t>
            </a:r>
            <a:br>
              <a:rPr lang="en-US" altLang="en-US" sz="1400" b="1" u="sng" dirty="0">
                <a:cs typeface="Times New Roman" panose="02020603050405020304" pitchFamily="18" charset="0"/>
              </a:rPr>
            </a:br>
            <a:r>
              <a:rPr lang="en-US" altLang="en-US" sz="1400" b="1" dirty="0">
                <a:cs typeface="Times New Roman" panose="02020603050405020304" pitchFamily="18" charset="0"/>
              </a:rPr>
              <a:t>  </a:t>
            </a:r>
            <a:r>
              <a:rPr lang="en-US" altLang="en-US" sz="1400" dirty="0">
                <a:cs typeface="Times New Roman" panose="02020603050405020304" pitchFamily="18" charset="0"/>
              </a:rPr>
              <a:t>current song</a:t>
            </a:r>
            <a:br>
              <a:rPr lang="en-US" altLang="en-US" sz="1400" dirty="0">
                <a:cs typeface="Times New Roman" panose="02020603050405020304" pitchFamily="18" charset="0"/>
              </a:rPr>
            </a:br>
            <a:r>
              <a:rPr lang="en-US" altLang="en-US" sz="1400" dirty="0">
                <a:cs typeface="Times New Roman" panose="02020603050405020304" pitchFamily="18" charset="0"/>
              </a:rPr>
              <a:t>  volume</a:t>
            </a:r>
            <a:br>
              <a:rPr lang="en-US" altLang="en-US" sz="1400" dirty="0">
                <a:cs typeface="Times New Roman" panose="02020603050405020304" pitchFamily="18" charset="0"/>
              </a:rPr>
            </a:br>
            <a:r>
              <a:rPr lang="en-US" altLang="en-US" sz="1400" dirty="0">
                <a:cs typeface="Times New Roman" panose="02020603050405020304" pitchFamily="18" charset="0"/>
              </a:rPr>
              <a:t>  battery life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en-US" sz="1400" b="1" u="sng" dirty="0">
                <a:cs typeface="Times New Roman" panose="02020603050405020304" pitchFamily="18" charset="0"/>
              </a:rPr>
              <a:t>behavior:</a:t>
            </a:r>
            <a:br>
              <a:rPr lang="en-US" altLang="en-US" sz="1400" b="1" u="sng" dirty="0">
                <a:cs typeface="Times New Roman" panose="02020603050405020304" pitchFamily="18" charset="0"/>
              </a:rPr>
            </a:br>
            <a:r>
              <a:rPr lang="en-US" altLang="en-US" sz="1400" b="1" dirty="0">
                <a:cs typeface="Times New Roman" panose="02020603050405020304" pitchFamily="18" charset="0"/>
              </a:rPr>
              <a:t>  </a:t>
            </a:r>
            <a:r>
              <a:rPr lang="en-US" altLang="en-US" sz="1400" dirty="0">
                <a:cs typeface="Times New Roman" panose="02020603050405020304" pitchFamily="18" charset="0"/>
              </a:rPr>
              <a:t>power on/off</a:t>
            </a:r>
            <a:br>
              <a:rPr lang="en-US" altLang="en-US" sz="1400" dirty="0">
                <a:cs typeface="Times New Roman" panose="02020603050405020304" pitchFamily="18" charset="0"/>
              </a:rPr>
            </a:br>
            <a:r>
              <a:rPr lang="en-US" altLang="en-US" sz="1400" dirty="0">
                <a:cs typeface="Times New Roman" panose="02020603050405020304" pitchFamily="18" charset="0"/>
              </a:rPr>
              <a:t>  change station/song</a:t>
            </a:r>
            <a:br>
              <a:rPr lang="en-US" altLang="en-US" sz="1400" dirty="0">
                <a:cs typeface="Times New Roman" panose="02020603050405020304" pitchFamily="18" charset="0"/>
              </a:rPr>
            </a:br>
            <a:r>
              <a:rPr lang="en-US" altLang="en-US" sz="1400" dirty="0">
                <a:cs typeface="Times New Roman" panose="02020603050405020304" pitchFamily="18" charset="0"/>
              </a:rPr>
              <a:t>  change volume</a:t>
            </a:r>
            <a:br>
              <a:rPr lang="en-US" altLang="en-US" sz="1400" dirty="0">
                <a:cs typeface="Times New Roman" panose="02020603050405020304" pitchFamily="18" charset="0"/>
              </a:rPr>
            </a:br>
            <a:r>
              <a:rPr lang="en-US" altLang="en-US" sz="1400" dirty="0">
                <a:cs typeface="Times New Roman" panose="02020603050405020304" pitchFamily="18" charset="0"/>
              </a:rPr>
              <a:t>  choose random song</a:t>
            </a:r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B960F21C-321D-F6BE-28C1-232C71521F2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387850"/>
            <a:ext cx="8077200" cy="2012950"/>
            <a:chOff x="192" y="2967"/>
            <a:chExt cx="5088" cy="1268"/>
          </a:xfrm>
        </p:grpSpPr>
        <p:sp>
          <p:nvSpPr>
            <p:cNvPr id="12303" name="Text Box 5">
              <a:extLst>
                <a:ext uri="{FF2B5EF4-FFF2-40B4-BE49-F238E27FC236}">
                  <a16:creationId xmlns:a16="http://schemas.microsoft.com/office/drawing/2014/main" id="{DEA7865C-85DC-C099-7B15-0B667774A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67"/>
              <a:ext cx="1344" cy="12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  <a:t>iPhone #1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  <a:t>state:</a:t>
              </a:r>
              <a:b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 song = "</a:t>
              </a:r>
              <a:r>
                <a:rPr lang="en-US" altLang="en-US" sz="12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1,000,000 Miles</a:t>
              </a: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"</a:t>
              </a:r>
              <a:b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 volume = 17</a:t>
              </a:r>
              <a:b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 battery life = 2.5 </a:t>
              </a:r>
              <a:r>
                <a:rPr lang="en-US" altLang="en-US" sz="1400" dirty="0" err="1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hrs</a:t>
              </a:r>
              <a:endParaRPr lang="en-US" altLang="en-US" sz="1400" dirty="0">
                <a:solidFill>
                  <a:srgbClr val="003399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  <a:t>behavior:</a:t>
              </a:r>
              <a:b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power on/off</a:t>
              </a:r>
              <a:b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change station/song</a:t>
              </a:r>
              <a:b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change volume</a:t>
              </a:r>
              <a:b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choose random song</a:t>
              </a:r>
            </a:p>
          </p:txBody>
        </p:sp>
        <p:sp>
          <p:nvSpPr>
            <p:cNvPr id="12304" name="Text Box 6">
              <a:extLst>
                <a:ext uri="{FF2B5EF4-FFF2-40B4-BE49-F238E27FC236}">
                  <a16:creationId xmlns:a16="http://schemas.microsoft.com/office/drawing/2014/main" id="{1BAFBE28-66A7-DED3-A9F5-F94271440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967"/>
              <a:ext cx="1344" cy="12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  <a:t>iPhone #2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  <a:t>state:</a:t>
              </a:r>
              <a:b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 song = "Letting You"</a:t>
              </a:r>
              <a:b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 volume = 9</a:t>
              </a:r>
              <a:b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 battery life = 3.41 </a:t>
              </a:r>
              <a:r>
                <a:rPr lang="en-US" altLang="en-US" sz="1400" dirty="0" err="1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hrs</a:t>
              </a:r>
              <a:endParaRPr lang="en-US" altLang="en-US" sz="1400" dirty="0">
                <a:solidFill>
                  <a:srgbClr val="003399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  <a:t>behavior:</a:t>
              </a:r>
              <a:b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power on/off</a:t>
              </a:r>
              <a:b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change station/song</a:t>
              </a:r>
              <a:b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change volume</a:t>
              </a:r>
              <a:b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choose random song</a:t>
              </a:r>
            </a:p>
          </p:txBody>
        </p:sp>
        <p:sp>
          <p:nvSpPr>
            <p:cNvPr id="12305" name="Text Box 7">
              <a:extLst>
                <a:ext uri="{FF2B5EF4-FFF2-40B4-BE49-F238E27FC236}">
                  <a16:creationId xmlns:a16="http://schemas.microsoft.com/office/drawing/2014/main" id="{F4EB6298-3463-CCEF-9447-72EE919F7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967"/>
              <a:ext cx="1344" cy="12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  <a:t>iPhone #3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  <a:t>state:</a:t>
              </a:r>
              <a:b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 song = "Discipline"</a:t>
              </a:r>
              <a:b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 volume = 24</a:t>
              </a:r>
              <a:b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 battery life = 1.8 </a:t>
              </a:r>
              <a:r>
                <a:rPr lang="en-US" altLang="en-US" sz="1400" dirty="0" err="1">
                  <a:solidFill>
                    <a:srgbClr val="0033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hrs</a:t>
              </a:r>
              <a:endParaRPr lang="en-US" altLang="en-US" sz="1400" dirty="0">
                <a:solidFill>
                  <a:srgbClr val="003399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  <a:t>behavior:</a:t>
              </a:r>
              <a:br>
                <a:rPr lang="en-US" altLang="en-US" sz="1400" b="1" u="sng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power on/off</a:t>
              </a:r>
              <a:b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change station/song</a:t>
              </a:r>
              <a:b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change volume</a:t>
              </a:r>
              <a:b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en-US" altLang="en-US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  choose random song</a:t>
              </a:r>
            </a:p>
          </p:txBody>
        </p:sp>
      </p:grpSp>
      <p:grpSp>
        <p:nvGrpSpPr>
          <p:cNvPr id="12293" name="Group 8">
            <a:extLst>
              <a:ext uri="{FF2B5EF4-FFF2-40B4-BE49-F238E27FC236}">
                <a16:creationId xmlns:a16="http://schemas.microsoft.com/office/drawing/2014/main" id="{BEBBB0EE-6A7C-10B3-82D5-0522FE295A6D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563938"/>
            <a:ext cx="4419600" cy="823912"/>
            <a:chOff x="1440" y="2313"/>
            <a:chExt cx="2784" cy="519"/>
          </a:xfrm>
        </p:grpSpPr>
        <p:grpSp>
          <p:nvGrpSpPr>
            <p:cNvPr id="12298" name="Group 9">
              <a:extLst>
                <a:ext uri="{FF2B5EF4-FFF2-40B4-BE49-F238E27FC236}">
                  <a16:creationId xmlns:a16="http://schemas.microsoft.com/office/drawing/2014/main" id="{D867F843-392E-C5D5-2958-50BE3839B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13"/>
              <a:ext cx="2640" cy="519"/>
              <a:chOff x="1440" y="2304"/>
              <a:chExt cx="2640" cy="519"/>
            </a:xfrm>
          </p:grpSpPr>
          <p:sp>
            <p:nvSpPr>
              <p:cNvPr id="12300" name="Line 10">
                <a:extLst>
                  <a:ext uri="{FF2B5EF4-FFF2-40B4-BE49-F238E27FC236}">
                    <a16:creationId xmlns:a16="http://schemas.microsoft.com/office/drawing/2014/main" id="{90B516DE-0D8D-7EAC-C42E-4B211D669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0" y="2304"/>
                <a:ext cx="1152" cy="5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1" name="Line 11">
                <a:extLst>
                  <a:ext uri="{FF2B5EF4-FFF2-40B4-BE49-F238E27FC236}">
                    <a16:creationId xmlns:a16="http://schemas.microsoft.com/office/drawing/2014/main" id="{99DB559F-FDC0-0594-4A8B-E5145DC4A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304"/>
                <a:ext cx="96" cy="5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2" name="Line 12">
                <a:extLst>
                  <a:ext uri="{FF2B5EF4-FFF2-40B4-BE49-F238E27FC236}">
                    <a16:creationId xmlns:a16="http://schemas.microsoft.com/office/drawing/2014/main" id="{F845CF12-D0F6-15C7-D4EB-9310F2E01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304"/>
                <a:ext cx="1488" cy="5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2299" name="Text Box 13">
              <a:extLst>
                <a:ext uri="{FF2B5EF4-FFF2-40B4-BE49-F238E27FC236}">
                  <a16:creationId xmlns:a16="http://schemas.microsoft.com/office/drawing/2014/main" id="{96DF22DD-AA0A-5FBD-8205-0FE2C2F14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" y="2352"/>
              <a:ext cx="6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ahoma" panose="020B0604030504040204" pitchFamily="34" charset="0"/>
                  <a:cs typeface="Times New Roman" panose="02020603050405020304" pitchFamily="18" charset="0"/>
                </a:rPr>
                <a:t>creates</a:t>
              </a:r>
            </a:p>
          </p:txBody>
        </p:sp>
      </p:grpSp>
      <p:pic>
        <p:nvPicPr>
          <p:cNvPr id="12294" name="Picture 14" descr="blueprint">
            <a:extLst>
              <a:ext uri="{FF2B5EF4-FFF2-40B4-BE49-F238E27FC236}">
                <a16:creationId xmlns:a16="http://schemas.microsoft.com/office/drawing/2014/main" id="{009826B9-FEDE-3A93-3AE4-A8101333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92250"/>
            <a:ext cx="2209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Buy iPhone 13 Pro and iPhone 13 Pro Max - Apple">
            <a:extLst>
              <a:ext uri="{FF2B5EF4-FFF2-40B4-BE49-F238E27FC236}">
                <a16:creationId xmlns:a16="http://schemas.microsoft.com/office/drawing/2014/main" id="{696C9242-2029-873A-A254-1AAC39E3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01" y="5233448"/>
            <a:ext cx="12883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Buy iPhone 13 Pro and iPhone 13 Pro Max - Apple">
            <a:extLst>
              <a:ext uri="{FF2B5EF4-FFF2-40B4-BE49-F238E27FC236}">
                <a16:creationId xmlns:a16="http://schemas.microsoft.com/office/drawing/2014/main" id="{1ED8E22A-2D2B-7180-662B-D0084B4C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99" y="5270500"/>
            <a:ext cx="12883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Buy iPhone 13 Pro and iPhone 13 Pro Max - Apple">
            <a:extLst>
              <a:ext uri="{FF2B5EF4-FFF2-40B4-BE49-F238E27FC236}">
                <a16:creationId xmlns:a16="http://schemas.microsoft.com/office/drawing/2014/main" id="{15FCD14B-2CB5-B6E2-6AD2-228F2500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55" y="5233448"/>
            <a:ext cx="12883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8316601-5300-156D-9FF6-8B8D3BF9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Point</a:t>
            </a:r>
            <a:r>
              <a:rPr lang="en-US" altLang="en-US"/>
              <a:t> objects (desired)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BC9BE2-9B5B-4BB6-BBB1-F0BAFA07E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Point p1 = new Point(5, -2);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Point p2 = new Point();         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origin, (0, 0)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9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/>
              <a:t>Data in each </a:t>
            </a:r>
            <a:r>
              <a:rPr lang="en-US" altLang="en-US">
                <a:latin typeface="Courier New" panose="02070309020205020404" pitchFamily="49" charset="0"/>
              </a:rPr>
              <a:t>Point</a:t>
            </a:r>
            <a:r>
              <a:rPr lang="en-US" altLang="en-US"/>
              <a:t> object: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Methods in each </a:t>
            </a:r>
            <a:r>
              <a:rPr lang="en-US" altLang="en-US">
                <a:latin typeface="Courier New" panose="02070309020205020404" pitchFamily="49" charset="0"/>
              </a:rPr>
              <a:t>Point</a:t>
            </a:r>
            <a:r>
              <a:rPr lang="en-US" altLang="en-US"/>
              <a:t> object:</a:t>
            </a:r>
          </a:p>
        </p:txBody>
      </p:sp>
      <p:graphicFrame>
        <p:nvGraphicFramePr>
          <p:cNvPr id="1062965" name="Group 53">
            <a:extLst>
              <a:ext uri="{FF2B5EF4-FFF2-40B4-BE49-F238E27FC236}">
                <a16:creationId xmlns:a16="http://schemas.microsoft.com/office/drawing/2014/main" id="{32865C8D-6692-1C09-0E51-84E44F9EABCA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4521200"/>
          <a:ext cx="8418513" cy="2211387"/>
        </p:xfrm>
        <a:graphic>
          <a:graphicData uri="http://schemas.openxmlformats.org/drawingml/2006/table">
            <a:tbl>
              <a:tblPr/>
              <a:tblGrid>
                <a:gridCol w="258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Method name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setLocation(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sets the point's x and y to the given values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translate(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dy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adjusts the point's x and y by the given amounts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distance(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how far away the point is from point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draw(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displays the point on a drawing panel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62948" name="Group 36">
            <a:extLst>
              <a:ext uri="{FF2B5EF4-FFF2-40B4-BE49-F238E27FC236}">
                <a16:creationId xmlns:a16="http://schemas.microsoft.com/office/drawing/2014/main" id="{4736DD29-41F3-EC21-ACF7-ECF382C92CE3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667000"/>
          <a:ext cx="4511675" cy="1219200"/>
        </p:xfrm>
        <a:graphic>
          <a:graphicData uri="http://schemas.openxmlformats.org/drawingml/2006/table">
            <a:tbl>
              <a:tblPr/>
              <a:tblGrid>
                <a:gridCol w="158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Field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the point's x-coordinate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the point's y-coordinate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612E9C1-B71F-6C1A-C7F4-4A29E6F3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Fields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424A17-1533-CE89-3FDB-FFAA94245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field</a:t>
            </a:r>
            <a:r>
              <a:rPr lang="en-US" altLang="en-US"/>
              <a:t>: A variable inside an object that is part of its state.</a:t>
            </a:r>
          </a:p>
          <a:p>
            <a:pPr lvl="1" eaLnBrk="1" hangingPunct="1"/>
            <a:r>
              <a:rPr lang="en-US" altLang="en-US"/>
              <a:t>Each object has </a:t>
            </a:r>
            <a:r>
              <a:rPr lang="en-US" altLang="en-US" i="1"/>
              <a:t>its own copy </a:t>
            </a:r>
            <a:r>
              <a:rPr lang="en-US" altLang="en-US"/>
              <a:t>of each field.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Declaration syntax: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800" b="1" i="1"/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 b="1" i="1"/>
              <a:t>	</a:t>
            </a:r>
            <a:r>
              <a:rPr lang="en-US" altLang="en-US" b="1"/>
              <a:t>type</a:t>
            </a:r>
            <a:r>
              <a:rPr lang="en-US" altLang="en-US" b="1" i="1">
                <a:latin typeface="Courier New" panose="02070309020205020404" pitchFamily="49" charset="0"/>
              </a:rPr>
              <a:t> </a:t>
            </a:r>
            <a:r>
              <a:rPr lang="en-US" altLang="en-US" b="1"/>
              <a:t>name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Example: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public class Student {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	    String name;</a:t>
            </a:r>
            <a:r>
              <a:rPr lang="en-US" altLang="en-US">
                <a:latin typeface="Courier New" panose="02070309020205020404" pitchFamily="49" charset="0"/>
              </a:rPr>
              <a:t>   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each Student object has a 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	    double gpa;</a:t>
            </a:r>
            <a:r>
              <a:rPr lang="en-US" altLang="en-US">
                <a:latin typeface="Courier New" panose="02070309020205020404" pitchFamily="49" charset="0"/>
              </a:rPr>
              <a:t>    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name and gpa field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312E61E-BD35-5667-C290-74785299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Instance methods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523EAAC-B694-040F-94F5-20361B0A2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227263" algn="l"/>
              </a:tabLst>
            </a:pPr>
            <a:r>
              <a:rPr lang="en-US" altLang="en-US" b="1"/>
              <a:t>instance method</a:t>
            </a:r>
            <a:r>
              <a:rPr lang="en-US" altLang="en-US"/>
              <a:t> (or </a:t>
            </a:r>
            <a:r>
              <a:rPr lang="en-US" altLang="en-US" b="1"/>
              <a:t>object method</a:t>
            </a:r>
            <a:r>
              <a:rPr lang="en-US" altLang="en-US"/>
              <a:t>): Exists inside each object of a class and gives behavior to each object.</a:t>
            </a:r>
          </a:p>
          <a:p>
            <a:pPr lvl="1" eaLnBrk="1" hangingPunct="1">
              <a:buFont typeface="Wingdings 2" panose="05020102010507070707" pitchFamily="18" charset="2"/>
              <a:buNone/>
              <a:tabLst>
                <a:tab pos="2227263" algn="l"/>
              </a:tabLst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  <a:tabLst>
                <a:tab pos="2227263" algn="l"/>
              </a:tabLst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  <a:tabLst>
                <a:tab pos="22272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public </a:t>
            </a:r>
            <a:r>
              <a:rPr lang="en-US" altLang="en-US" b="1"/>
              <a:t>type</a:t>
            </a:r>
            <a:r>
              <a:rPr lang="en-US" altLang="en-US">
                <a:latin typeface="Courier New" panose="02070309020205020404" pitchFamily="49" charset="0"/>
              </a:rPr>
              <a:t> </a:t>
            </a:r>
            <a:r>
              <a:rPr lang="en-US" altLang="en-US" b="1"/>
              <a:t>name</a:t>
            </a:r>
            <a:r>
              <a:rPr lang="en-US" altLang="en-US">
                <a:latin typeface="Courier New" panose="02070309020205020404" pitchFamily="49" charset="0"/>
              </a:rPr>
              <a:t>(</a:t>
            </a:r>
            <a:r>
              <a:rPr lang="en-US" altLang="en-US" b="1"/>
              <a:t>parameters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buFont typeface="Wingdings 2" panose="05020102010507070707" pitchFamily="18" charset="2"/>
              <a:buNone/>
              <a:tabLst>
                <a:tab pos="22272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    </a:t>
            </a:r>
            <a:r>
              <a:rPr lang="en-US" altLang="en-US" b="1"/>
              <a:t>statements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buFont typeface="Wingdings 2" panose="05020102010507070707" pitchFamily="18" charset="2"/>
              <a:buNone/>
              <a:tabLst>
                <a:tab pos="22272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 lvl="1" eaLnBrk="1" hangingPunct="1">
              <a:buFont typeface="Wingdings 2" panose="05020102010507070707" pitchFamily="18" charset="2"/>
              <a:buNone/>
              <a:tabLst>
                <a:tab pos="2227263" algn="l"/>
              </a:tabLst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2227263" algn="l"/>
              </a:tabLst>
            </a:pPr>
            <a:r>
              <a:rPr lang="en-US" altLang="en-US"/>
              <a:t>same syntax as static methods, but without </a:t>
            </a:r>
            <a:r>
              <a:rPr lang="en-US" altLang="en-US">
                <a:latin typeface="Courier New" panose="02070309020205020404" pitchFamily="49" charset="0"/>
              </a:rPr>
              <a:t>static</a:t>
            </a:r>
            <a:r>
              <a:rPr lang="en-US" altLang="en-US"/>
              <a:t> keyword</a:t>
            </a:r>
          </a:p>
          <a:p>
            <a:pPr lvl="1" eaLnBrk="1" hangingPunct="1">
              <a:buFont typeface="Wingdings 2" panose="05020102010507070707" pitchFamily="18" charset="2"/>
              <a:buNone/>
              <a:tabLst>
                <a:tab pos="2227263" algn="l"/>
              </a:tabLst>
            </a:pPr>
            <a:endParaRPr lang="en-US" altLang="en-US"/>
          </a:p>
          <a:p>
            <a:pPr lvl="1" eaLnBrk="1" hangingPunct="1">
              <a:buFont typeface="Wingdings 2" panose="05020102010507070707" pitchFamily="18" charset="2"/>
              <a:buNone/>
              <a:tabLst>
                <a:tab pos="2227263" algn="l"/>
              </a:tabLst>
            </a:pPr>
            <a:endParaRPr lang="en-US" altLang="en-US"/>
          </a:p>
          <a:p>
            <a:pPr lvl="1" eaLnBrk="1" hangingPunct="1">
              <a:buFont typeface="Wingdings 2" panose="05020102010507070707" pitchFamily="18" charset="2"/>
              <a:buNone/>
              <a:tabLst>
                <a:tab pos="2227263" algn="l"/>
              </a:tabLst>
            </a:pPr>
            <a:r>
              <a:rPr lang="en-US" altLang="en-US"/>
              <a:t>	Example: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  <a:tabLst>
                <a:tab pos="2227263" algn="l"/>
              </a:tabLst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  <a:tabLst>
                <a:tab pos="22272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public void shout() {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  <a:tabLst>
                <a:tab pos="22272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    System.out.println("HELLO THERE!");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  <a:tabLst>
                <a:tab pos="22272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92C5D3E-8E33-9A1C-F541-D89303EC5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/>
              <a:t>Each </a:t>
            </a:r>
            <a:r>
              <a:rPr lang="en-US" altLang="en-US" sz="2000">
                <a:latin typeface="Courier New" panose="02070309020205020404" pitchFamily="49" charset="0"/>
              </a:rPr>
              <a:t>Point</a:t>
            </a:r>
            <a:r>
              <a:rPr lang="en-US" altLang="en-US" sz="2000"/>
              <a:t> object has its own copy of the </a:t>
            </a:r>
            <a:r>
              <a:rPr lang="en-US" altLang="en-US" sz="2000">
                <a:latin typeface="Courier New" panose="02070309020205020404" pitchFamily="49" charset="0"/>
              </a:rPr>
              <a:t>draw</a:t>
            </a:r>
            <a:r>
              <a:rPr lang="en-US" altLang="en-US" sz="2000"/>
              <a:t> method, which operates on that object's state:</a:t>
            </a:r>
            <a:endParaRPr lang="en-US" altLang="en-US" sz="9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Point p1 = new Point();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p1.x = 7;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p1.y = 2;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Point p2 = new Point();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p2.x = 4;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p2.y = 3;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p1.draw(g);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p2.draw(g);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56A9ECF3-2228-40B2-E3C7-B24B0A50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3073400"/>
            <a:ext cx="4857750" cy="142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</a:pPr>
            <a:endParaRPr lang="en-US" altLang="en-US" sz="16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16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16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>
                <a:latin typeface="Courier New" panose="02070309020205020404" pitchFamily="49" charset="0"/>
                <a:cs typeface="Times New Roman" panose="02020603050405020304" pitchFamily="18" charset="0"/>
              </a:rPr>
              <a:t>public void draw(Graphics g) {</a:t>
            </a:r>
          </a:p>
          <a:p>
            <a:pPr eaLnBrk="1" hangingPunct="1"/>
            <a:r>
              <a:rPr lang="en-US" altLang="en-US" sz="1600" b="1">
                <a:solidFill>
                  <a:srgbClr val="008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// this code can see p1's x and y</a:t>
            </a:r>
          </a:p>
          <a:p>
            <a:pPr eaLnBrk="1" hangingPunct="1"/>
            <a:r>
              <a:rPr lang="en-US" altLang="en-US" sz="1600">
                <a:latin typeface="Courier New" panose="02070309020205020404" pitchFamily="49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7B706AE-7E81-8F48-2F68-5E91E1A4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Point</a:t>
            </a:r>
            <a:r>
              <a:rPr lang="en-US" altLang="en-US"/>
              <a:t> objects w/ method</a:t>
            </a:r>
          </a:p>
        </p:txBody>
      </p:sp>
      <p:graphicFrame>
        <p:nvGraphicFramePr>
          <p:cNvPr id="1104901" name="Group 5">
            <a:extLst>
              <a:ext uri="{FF2B5EF4-FFF2-40B4-BE49-F238E27FC236}">
                <a16:creationId xmlns:a16="http://schemas.microsoft.com/office/drawing/2014/main" id="{71E7DFD4-4778-3B0A-DCC8-B827FDBE72A1}"/>
              </a:ext>
            </a:extLst>
          </p:cNvPr>
          <p:cNvGraphicFramePr>
            <a:graphicFrameLocks noGrp="1"/>
          </p:cNvGraphicFramePr>
          <p:nvPr/>
        </p:nvGraphicFramePr>
        <p:xfrm>
          <a:off x="4210050" y="3136900"/>
          <a:ext cx="2089150" cy="396875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x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04919" name="Group 23">
            <a:extLst>
              <a:ext uri="{FF2B5EF4-FFF2-40B4-BE49-F238E27FC236}">
                <a16:creationId xmlns:a16="http://schemas.microsoft.com/office/drawing/2014/main" id="{FAFE7ADD-AD68-0FD1-D73C-FCF0E3014C5E}"/>
              </a:ext>
            </a:extLst>
          </p:cNvPr>
          <p:cNvGraphicFramePr>
            <a:graphicFrameLocks noGrp="1"/>
          </p:cNvGraphicFramePr>
          <p:nvPr/>
        </p:nvGraphicFramePr>
        <p:xfrm>
          <a:off x="4210050" y="4940300"/>
          <a:ext cx="2089150" cy="396875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x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27" name="Text Box 41">
            <a:extLst>
              <a:ext uri="{FF2B5EF4-FFF2-40B4-BE49-F238E27FC236}">
                <a16:creationId xmlns:a16="http://schemas.microsoft.com/office/drawing/2014/main" id="{675B2DBC-48F3-599A-E914-E1F72794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4800600"/>
            <a:ext cx="4857750" cy="142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</a:pPr>
            <a:endParaRPr lang="en-US" altLang="en-US" sz="16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16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16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>
                <a:latin typeface="Courier New" panose="02070309020205020404" pitchFamily="49" charset="0"/>
                <a:cs typeface="Times New Roman" panose="02020603050405020304" pitchFamily="18" charset="0"/>
              </a:rPr>
              <a:t>public void draw(Graphics g) {</a:t>
            </a:r>
          </a:p>
          <a:p>
            <a:pPr eaLnBrk="1" hangingPunct="1"/>
            <a:r>
              <a:rPr lang="en-US" altLang="en-US" sz="1600" b="1">
                <a:solidFill>
                  <a:srgbClr val="008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// this code can see p2's x and y</a:t>
            </a:r>
          </a:p>
          <a:p>
            <a:pPr eaLnBrk="1" hangingPunct="1"/>
            <a:r>
              <a:rPr lang="en-US" altLang="en-US" sz="1600">
                <a:latin typeface="Courier New" panose="02070309020205020404" pitchFamily="49" charset="0"/>
                <a:cs typeface="Times New Roman" panose="02020603050405020304" pitchFamily="18" charset="0"/>
              </a:rPr>
              <a:t>}</a:t>
            </a:r>
          </a:p>
        </p:txBody>
      </p:sp>
      <p:grpSp>
        <p:nvGrpSpPr>
          <p:cNvPr id="29728" name="Group 42">
            <a:extLst>
              <a:ext uri="{FF2B5EF4-FFF2-40B4-BE49-F238E27FC236}">
                <a16:creationId xmlns:a16="http://schemas.microsoft.com/office/drawing/2014/main" id="{1908EC60-92E1-B832-2B4F-9BDDA50DFDFD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5181600"/>
            <a:ext cx="1981200" cy="444500"/>
            <a:chOff x="2112" y="3512"/>
            <a:chExt cx="1248" cy="280"/>
          </a:xfrm>
        </p:grpSpPr>
        <p:sp>
          <p:nvSpPr>
            <p:cNvPr id="29733" name="Rectangle 43">
              <a:extLst>
                <a:ext uri="{FF2B5EF4-FFF2-40B4-BE49-F238E27FC236}">
                  <a16:creationId xmlns:a16="http://schemas.microsoft.com/office/drawing/2014/main" id="{E6C215B3-4339-B498-D6D9-096A67BC4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512"/>
              <a:ext cx="647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rgbClr val="808080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n-US" sz="2000" i="1"/>
                <a:t>p2</a:t>
              </a:r>
            </a:p>
          </p:txBody>
        </p:sp>
        <p:sp>
          <p:nvSpPr>
            <p:cNvPr id="29734" name="Line 48">
              <a:extLst>
                <a:ext uri="{FF2B5EF4-FFF2-40B4-BE49-F238E27FC236}">
                  <a16:creationId xmlns:a16="http://schemas.microsoft.com/office/drawing/2014/main" id="{A62F2CB4-D5DA-0C73-991F-91FF493E3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6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Oval 45">
              <a:extLst>
                <a:ext uri="{FF2B5EF4-FFF2-40B4-BE49-F238E27FC236}">
                  <a16:creationId xmlns:a16="http://schemas.microsoft.com/office/drawing/2014/main" id="{D36EAF0F-2D48-4919-5C2C-034799A9E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3534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panose="05000000000000000000" pitchFamily="2" charset="2"/>
                <a:buChar char="n"/>
              </a:pP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grpSp>
        <p:nvGrpSpPr>
          <p:cNvPr id="29729" name="Group 46">
            <a:extLst>
              <a:ext uri="{FF2B5EF4-FFF2-40B4-BE49-F238E27FC236}">
                <a16:creationId xmlns:a16="http://schemas.microsoft.com/office/drawing/2014/main" id="{77FC240C-70B3-0114-3894-E8B1F9826A3D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1885950"/>
            <a:ext cx="1390650" cy="1066800"/>
            <a:chOff x="3000" y="1199"/>
            <a:chExt cx="876" cy="672"/>
          </a:xfrm>
        </p:grpSpPr>
        <p:sp>
          <p:nvSpPr>
            <p:cNvPr id="29730" name="Rectangle 47">
              <a:extLst>
                <a:ext uri="{FF2B5EF4-FFF2-40B4-BE49-F238E27FC236}">
                  <a16:creationId xmlns:a16="http://schemas.microsoft.com/office/drawing/2014/main" id="{BEF3F8AC-018C-29CB-A50E-FF0E6B70D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1199"/>
              <a:ext cx="647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rgbClr val="808080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n-US" sz="2000" i="1"/>
                <a:t>p1</a:t>
              </a:r>
            </a:p>
          </p:txBody>
        </p:sp>
        <p:sp>
          <p:nvSpPr>
            <p:cNvPr id="29731" name="Line 48">
              <a:extLst>
                <a:ext uri="{FF2B5EF4-FFF2-40B4-BE49-F238E27FC236}">
                  <a16:creationId xmlns:a16="http://schemas.microsoft.com/office/drawing/2014/main" id="{E19BCF2D-2F60-DA23-C568-BAE3BE0FF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4" y="1453"/>
              <a:ext cx="3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Oval 49">
              <a:extLst>
                <a:ext uri="{FF2B5EF4-FFF2-40B4-BE49-F238E27FC236}">
                  <a16:creationId xmlns:a16="http://schemas.microsoft.com/office/drawing/2014/main" id="{0DC9B5A0-F687-9034-F9C0-21D83AF99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1221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panose="05000000000000000000" pitchFamily="2" charset="2"/>
                <a:buChar char="n"/>
              </a:pPr>
              <a:endParaRPr lang="en-US" altLang="en-US"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5A1FE2F-301B-2C10-0FD5-34AC7ECF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Class example with methods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4DB7902-4E95-F770-5B52-1B619B8C4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class Point {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int x;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int y;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public void translate(int dx, int dy) {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x = x + dx;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y = y + dy;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public double distanceFromOrigin() {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return Math.sqrt(x * x + y * y);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C0A402B-B421-80F8-9F1F-1DC3AB6A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Constructors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46D70EB-352C-A449-100E-A76F9226B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b="1"/>
              <a:t>constructor</a:t>
            </a:r>
            <a:r>
              <a:rPr lang="en-US" altLang="en-US"/>
              <a:t>: Initializes the state of new objects.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800"/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800"/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public </a:t>
            </a:r>
            <a:r>
              <a:rPr lang="en-US" altLang="en-US" b="1"/>
              <a:t>type</a:t>
            </a:r>
            <a:r>
              <a:rPr lang="en-US" altLang="en-US">
                <a:latin typeface="Courier New" panose="02070309020205020404" pitchFamily="49" charset="0"/>
              </a:rPr>
              <a:t>(</a:t>
            </a:r>
            <a:r>
              <a:rPr lang="en-US" altLang="en-US" b="1"/>
              <a:t>parameters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</a:t>
            </a:r>
            <a:r>
              <a:rPr lang="en-US" altLang="en-US" b="1"/>
              <a:t>statements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/>
              <a:t>runs when the client uses the </a:t>
            </a:r>
            <a:r>
              <a:rPr lang="en-US" altLang="en-US">
                <a:latin typeface="Courier New" panose="02070309020205020404" pitchFamily="49" charset="0"/>
              </a:rPr>
              <a:t>new</a:t>
            </a:r>
            <a:r>
              <a:rPr lang="en-US" altLang="en-US"/>
              <a:t> keyword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/>
              <a:t>no return type is specified;</a:t>
            </a:r>
            <a:br>
              <a:rPr lang="en-US" altLang="en-US"/>
            </a:br>
            <a:r>
              <a:rPr lang="en-US" altLang="en-US"/>
              <a:t>it implicitly "returns" the new object being created</a:t>
            </a:r>
            <a:endParaRPr lang="en-US" altLang="en-US" sz="800"/>
          </a:p>
          <a:p>
            <a:pPr lvl="1" eaLnBrk="1" hangingPunct="1">
              <a:lnSpc>
                <a:spcPct val="120000"/>
              </a:lnSpc>
            </a:pPr>
            <a:endParaRPr lang="en-US" altLang="en-US"/>
          </a:p>
          <a:p>
            <a:pPr lvl="1" eaLnBrk="1" hangingPunct="1">
              <a:lnSpc>
                <a:spcPct val="120000"/>
              </a:lnSpc>
            </a:pPr>
            <a:endParaRPr lang="en-US" altLang="en-US"/>
          </a:p>
          <a:p>
            <a:pPr lvl="1" eaLnBrk="1" hangingPunct="1">
              <a:lnSpc>
                <a:spcPct val="120000"/>
              </a:lnSpc>
            </a:pPr>
            <a:r>
              <a:rPr lang="en-US" altLang="en-US"/>
              <a:t>If a class has no constructor, Java gives it a </a:t>
            </a:r>
            <a:r>
              <a:rPr lang="en-US" altLang="en-US" i="1"/>
              <a:t>default constructor</a:t>
            </a:r>
            <a:r>
              <a:rPr lang="en-US" altLang="en-US"/>
              <a:t> with no parameters that sets all fields to 0.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63D3-A613-1ED0-AF6E-3E6A81C2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pic>
        <p:nvPicPr>
          <p:cNvPr id="1026" name="Picture 2" descr="Forms response chart. Question title: When did you take CS&amp; 141. Number of responses: 29 responses.">
            <a:extLst>
              <a:ext uri="{FF2B5EF4-FFF2-40B4-BE49-F238E27FC236}">
                <a16:creationId xmlns:a16="http://schemas.microsoft.com/office/drawing/2014/main" id="{24AAEACE-263C-1A05-C774-FFCA4B9C9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7"/>
          <a:stretch/>
        </p:blipFill>
        <p:spPr bwMode="auto">
          <a:xfrm>
            <a:off x="86653" y="1920085"/>
            <a:ext cx="4409148" cy="37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8C5DA-BED1-4E45-917D-28D7C0EAD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35" y="5190937"/>
            <a:ext cx="2095792" cy="943107"/>
          </a:xfrm>
          <a:prstGeom prst="rect">
            <a:avLst/>
          </a:prstGeom>
        </p:spPr>
      </p:pic>
      <p:pic>
        <p:nvPicPr>
          <p:cNvPr id="1028" name="Picture 4" descr="Forms response chart. Question title: Who was your CS&amp; 141 instructor?. Number of responses: 28 responses.">
            <a:extLst>
              <a:ext uri="{FF2B5EF4-FFF2-40B4-BE49-F238E27FC236}">
                <a16:creationId xmlns:a16="http://schemas.microsoft.com/office/drawing/2014/main" id="{823E72A3-5FE3-0C39-D460-BA4B3529B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1"/>
          <a:stretch/>
        </p:blipFill>
        <p:spPr bwMode="auto">
          <a:xfrm>
            <a:off x="4648199" y="1920085"/>
            <a:ext cx="4409148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6CB1BD-C8A3-8103-7B5D-12EC59B3A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591" y="4777446"/>
            <a:ext cx="1733792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23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7D4299A-93D5-388F-C77B-1EE7799F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constructors</a:t>
            </a:r>
          </a:p>
        </p:txBody>
      </p:sp>
      <p:sp>
        <p:nvSpPr>
          <p:cNvPr id="1135619" name="Rectangle 3">
            <a:extLst>
              <a:ext uri="{FF2B5EF4-FFF2-40B4-BE49-F238E27FC236}">
                <a16:creationId xmlns:a16="http://schemas.microsoft.com/office/drawing/2014/main" id="{719F552E-80D7-F867-B8C4-6268B51A3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class can have multiple constructors.</a:t>
            </a:r>
          </a:p>
          <a:p>
            <a:pPr lvl="1" eaLnBrk="1" hangingPunct="1"/>
            <a:r>
              <a:rPr lang="en-US" altLang="en-US"/>
              <a:t>Each one must accept a unique set of parameters.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i="1"/>
              <a:t>Exercise:</a:t>
            </a:r>
            <a:r>
              <a:rPr lang="en-US" altLang="en-US"/>
              <a:t> Write a </a:t>
            </a:r>
            <a:r>
              <a:rPr lang="en-US" altLang="en-US">
                <a:latin typeface="Courier New" panose="02070309020205020404" pitchFamily="49" charset="0"/>
              </a:rPr>
              <a:t>Point</a:t>
            </a:r>
            <a:r>
              <a:rPr lang="en-US" altLang="en-US"/>
              <a:t> constructor with no parameters that initializes the point to (0, 0).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Constructs a new point at (0, 0).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public Point() {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    x = 0;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    y = 0;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5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5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5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306D6CB-C63C-057E-27E2-1C6F61F5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Printing objects</a:t>
            </a:r>
          </a:p>
        </p:txBody>
      </p:sp>
      <p:sp>
        <p:nvSpPr>
          <p:cNvPr id="1126403" name="Rectangle 3">
            <a:extLst>
              <a:ext uri="{FF2B5EF4-FFF2-40B4-BE49-F238E27FC236}">
                <a16:creationId xmlns:a16="http://schemas.microsoft.com/office/drawing/2014/main" id="{4E940F43-D190-44D7-6126-75A6C81AE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 default, Java doesn't know how to print objects: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Point p = new Point();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p.x = 10;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p.y = 7;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System.out.println("p is " + p); 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p is Point@9e8c34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b="1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b="1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better, but cumbersome;           p is (10, 7)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System.out.println("p is (" + p.x + ", " + p.y + ")");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desired behavior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System.out.println("p is " + </a:t>
            </a:r>
            <a:r>
              <a:rPr lang="en-US" altLang="en-US" b="1">
                <a:solidFill>
                  <a:srgbClr val="003399"/>
                </a:solidFill>
                <a:latin typeface="Courier New" panose="02070309020205020404" pitchFamily="49" charset="0"/>
              </a:rPr>
              <a:t>p</a:t>
            </a:r>
            <a:r>
              <a:rPr lang="en-US" altLang="en-US">
                <a:latin typeface="Courier New" panose="02070309020205020404" pitchFamily="49" charset="0"/>
              </a:rPr>
              <a:t>); 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p is (10, 7)</a:t>
            </a:r>
            <a:endParaRPr lang="en-US" altLang="en-US" b="1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C5780BE-71D5-BDF8-A499-BA180476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toString</a:t>
            </a:r>
            <a:r>
              <a:rPr lang="en-US" altLang="en-US"/>
              <a:t> method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2E28D7D-D158-6A65-0C8F-8327FE5AF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en-US" altLang="en-US" i="1"/>
              <a:t>tells Java how to convert an object into a </a:t>
            </a:r>
            <a:r>
              <a:rPr lang="en-US" altLang="en-US" i="1">
                <a:latin typeface="Courier New" panose="02070309020205020404" pitchFamily="49" charset="0"/>
              </a:rPr>
              <a:t>String</a:t>
            </a:r>
            <a:endParaRPr lang="en-US" altLang="en-US" i="1"/>
          </a:p>
          <a:p>
            <a:pPr lvl="1" eaLnBrk="1" hangingPunct="1">
              <a:lnSpc>
                <a:spcPct val="110000"/>
              </a:lnSpc>
            </a:pPr>
            <a:endParaRPr lang="en-US" altLang="en-US"/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Point p1 = new Point(7, 2);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System.out.println("p1: " + </a:t>
            </a:r>
            <a:r>
              <a:rPr lang="en-US" altLang="en-US" b="1">
                <a:latin typeface="Courier New" panose="02070309020205020404" pitchFamily="49" charset="0"/>
              </a:rPr>
              <a:t>p1</a:t>
            </a:r>
            <a:r>
              <a:rPr lang="en-US" altLang="en-US"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	// the above code is really calling the following: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System.out.println("p1: " + p1</a:t>
            </a:r>
            <a:r>
              <a:rPr lang="en-US" altLang="en-US" b="1">
                <a:latin typeface="Courier New" panose="02070309020205020404" pitchFamily="49" charset="0"/>
              </a:rPr>
              <a:t>.toString()</a:t>
            </a:r>
            <a:r>
              <a:rPr lang="en-US" altLang="en-US"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Every class has a </a:t>
            </a:r>
            <a:r>
              <a:rPr lang="en-US" altLang="en-US">
                <a:latin typeface="Courier New" panose="02070309020205020404" pitchFamily="49" charset="0"/>
              </a:rPr>
              <a:t>toString</a:t>
            </a:r>
            <a:r>
              <a:rPr lang="en-US" altLang="en-US"/>
              <a:t>, even if it isn't in your code.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Default: class's name </a:t>
            </a:r>
            <a:r>
              <a:rPr lang="en-US" altLang="en-US">
                <a:latin typeface="Courier New" panose="02070309020205020404" pitchFamily="49" charset="0"/>
              </a:rPr>
              <a:t>@</a:t>
            </a:r>
            <a:r>
              <a:rPr lang="en-US" altLang="en-US"/>
              <a:t> object's memory address  </a:t>
            </a:r>
            <a:r>
              <a:rPr lang="en-US" altLang="en-US" sz="1600"/>
              <a:t>(base 16)</a:t>
            </a: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110000"/>
              </a:lnSpc>
              <a:buFont typeface="Wingdings 2" panose="05020102010507070707" pitchFamily="18" charset="2"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Point@9e8c34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41D6174-90D7-7CE6-A264-6799708D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toString</a:t>
            </a:r>
            <a:r>
              <a:rPr lang="en-US" altLang="en-US"/>
              <a:t> syntax</a:t>
            </a:r>
          </a:p>
        </p:txBody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BF0B28D3-D05D-96E1-4EAE-F049A997F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public String toString() {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</a:t>
            </a:r>
            <a:r>
              <a:rPr lang="en-US" altLang="en-US" b="1"/>
              <a:t>code that returns a String representing this object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Method name, return, and parameters must match exactly.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Example: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800">
                <a:latin typeface="Courier New" panose="02070309020205020404" pitchFamily="49" charset="0"/>
              </a:rPr>
              <a:t>	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Returns a String representing this Point.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public String toString() {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return "(" + x + ", " + y + ")";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155977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8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8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8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8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91079C9-1953-5882-E59D-88912DD4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Private fields</a:t>
            </a:r>
          </a:p>
        </p:txBody>
      </p:sp>
      <p:sp>
        <p:nvSpPr>
          <p:cNvPr id="1119235" name="Rectangle 3">
            <a:extLst>
              <a:ext uri="{FF2B5EF4-FFF2-40B4-BE49-F238E27FC236}">
                <a16:creationId xmlns:a16="http://schemas.microsoft.com/office/drawing/2014/main" id="{4EDE3667-3FDA-F181-0932-79B6487B3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field can be declared </a:t>
            </a:r>
            <a:r>
              <a:rPr lang="en-US" altLang="en-US" i="1"/>
              <a:t>private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No code outside the class can access or change it.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1000"/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 b="1">
                <a:solidFill>
                  <a:srgbClr val="003399"/>
                </a:solidFill>
                <a:latin typeface="Courier New" panose="02070309020205020404" pitchFamily="49" charset="0"/>
              </a:rPr>
              <a:t>private</a:t>
            </a:r>
            <a:r>
              <a:rPr lang="en-US" altLang="en-US">
                <a:latin typeface="Courier New" panose="02070309020205020404" pitchFamily="49" charset="0"/>
              </a:rPr>
              <a:t> </a:t>
            </a:r>
            <a:r>
              <a:rPr lang="en-US" altLang="en-US" b="1"/>
              <a:t>type</a:t>
            </a:r>
            <a:r>
              <a:rPr lang="en-US" altLang="en-US">
                <a:latin typeface="Courier New" panose="02070309020205020404" pitchFamily="49" charset="0"/>
              </a:rPr>
              <a:t> </a:t>
            </a:r>
            <a:r>
              <a:rPr lang="en-US" altLang="en-US" b="1"/>
              <a:t>name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Examples: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 b="1">
                <a:latin typeface="Courier New" panose="02070309020205020404" pitchFamily="49" charset="0"/>
              </a:rPr>
              <a:t>private</a:t>
            </a:r>
            <a:r>
              <a:rPr lang="en-US" altLang="en-US">
                <a:latin typeface="Courier New" panose="02070309020205020404" pitchFamily="49" charset="0"/>
              </a:rPr>
              <a:t> int id;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 b="1">
                <a:latin typeface="Courier New" panose="02070309020205020404" pitchFamily="49" charset="0"/>
              </a:rPr>
              <a:t>private</a:t>
            </a:r>
            <a:r>
              <a:rPr lang="en-US" altLang="en-US">
                <a:latin typeface="Courier New" panose="02070309020205020404" pitchFamily="49" charset="0"/>
              </a:rPr>
              <a:t> String name;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Client code sees an error when accessing private fields: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800"/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800000"/>
                </a:solidFill>
                <a:latin typeface="Courier New" panose="02070309020205020404" pitchFamily="49" charset="0"/>
              </a:rPr>
              <a:t>PointMain.java:11: x has private access in Point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800000"/>
                </a:solidFill>
                <a:latin typeface="Courier New" panose="02070309020205020404" pitchFamily="49" charset="0"/>
              </a:rPr>
              <a:t>System.out.println("p1 is (" + p1.x + ", " + p1.y + ")");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800000"/>
                </a:solidFill>
                <a:latin typeface="Courier New" panose="02070309020205020404" pitchFamily="49" charset="0"/>
              </a:rPr>
              <a:t>                                 ^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13DB9D3-3FAE-52FD-593D-61E481F5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Accessing private state</a:t>
            </a:r>
          </a:p>
        </p:txBody>
      </p:sp>
      <p:sp>
        <p:nvSpPr>
          <p:cNvPr id="1120259" name="Rectangle 3">
            <a:extLst>
              <a:ext uri="{FF2B5EF4-FFF2-40B4-BE49-F238E27FC236}">
                <a16:creationId xmlns:a16="http://schemas.microsoft.com/office/drawing/2014/main" id="{2EA090A8-EC87-ACB5-EE89-FE5C174CF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can provide methods to get and/or set a field's value: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	// A "read-only" access to the x field ("accessor")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public int getX() {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return x;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  <a:endParaRPr lang="en-US" altLang="en-US"/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800"/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	// Allows clients to change the x field ("mutator")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public void setX(int newX) {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x = newX;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Client code will look more like this: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System.out.println("p1: (" + </a:t>
            </a: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p1.getX()</a:t>
            </a:r>
            <a:r>
              <a:rPr lang="en-US" altLang="en-US" sz="1600">
                <a:latin typeface="Courier New" panose="02070309020205020404" pitchFamily="49" charset="0"/>
              </a:rPr>
              <a:t> + ", " + </a:t>
            </a: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p1.getY()</a:t>
            </a:r>
            <a:r>
              <a:rPr lang="en-US" altLang="en-US" sz="1600">
                <a:latin typeface="Courier New" panose="02070309020205020404" pitchFamily="49" charset="0"/>
              </a:rPr>
              <a:t> + ")");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	p1.setX(14);</a:t>
            </a:r>
            <a:endParaRPr lang="en-US" altLang="en-US" sz="1800" b="1">
              <a:solidFill>
                <a:srgbClr val="0033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800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014F18-F64A-82ED-2247-22080866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Encapsulation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DB849AF-6531-A9E4-B968-0CED9EAD9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b="1"/>
              <a:t>encapsulation</a:t>
            </a:r>
            <a:r>
              <a:rPr lang="en-US" altLang="en-US"/>
              <a:t>: Hiding implementation details of an </a:t>
            </a:r>
            <a:br>
              <a:rPr lang="en-US" altLang="en-US"/>
            </a:br>
            <a:r>
              <a:rPr lang="en-US" altLang="en-US"/>
              <a:t>object from its clients.</a:t>
            </a:r>
          </a:p>
          <a:p>
            <a:pPr lvl="1" eaLnBrk="1" hangingPunct="1">
              <a:lnSpc>
                <a:spcPct val="40000"/>
              </a:lnSpc>
            </a:pPr>
            <a:endParaRPr lang="en-US" altLang="en-US"/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Encapsulation provides </a:t>
            </a:r>
            <a:r>
              <a:rPr lang="en-US" altLang="en-US" i="1"/>
              <a:t>abstraction</a:t>
            </a:r>
            <a:r>
              <a:rPr lang="en-US" altLang="en-US"/>
              <a:t>.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/>
              <a:t>separates external view (behavior) from internal view (state)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Encapsulation protects the integrity of an object's data.</a:t>
            </a:r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85C25220-3406-E7D7-5100-4F9822680943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4081463"/>
            <a:ext cx="4991100" cy="2090737"/>
            <a:chOff x="2208" y="2928"/>
            <a:chExt cx="3144" cy="1317"/>
          </a:xfrm>
        </p:grpSpPr>
        <p:pic>
          <p:nvPicPr>
            <p:cNvPr id="8198" name="Picture 5" descr="boardb440">
              <a:extLst>
                <a:ext uri="{FF2B5EF4-FFF2-40B4-BE49-F238E27FC236}">
                  <a16:creationId xmlns:a16="http://schemas.microsoft.com/office/drawing/2014/main" id="{B0F77A25-11D5-6CE8-4C20-6FC911724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928"/>
              <a:ext cx="1680" cy="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6" descr="r-4c_r-4b_improve-4">
              <a:extLst>
                <a:ext uri="{FF2B5EF4-FFF2-40B4-BE49-F238E27FC236}">
                  <a16:creationId xmlns:a16="http://schemas.microsoft.com/office/drawing/2014/main" id="{00187324-F394-EC74-4632-F90C6D90D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934"/>
              <a:ext cx="1560" cy="1311"/>
            </a:xfrm>
            <a:prstGeom prst="rect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7" name="Picture 7" descr="video-ipod">
            <a:extLst>
              <a:ext uri="{FF2B5EF4-FFF2-40B4-BE49-F238E27FC236}">
                <a16:creationId xmlns:a16="http://schemas.microsoft.com/office/drawing/2014/main" id="{AB83E2C7-D7E7-9789-807A-DAA8E9BB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t="5927" r="10791" b="3210"/>
          <a:stretch>
            <a:fillRect/>
          </a:stretch>
        </p:blipFill>
        <p:spPr bwMode="auto">
          <a:xfrm>
            <a:off x="711200" y="3810000"/>
            <a:ext cx="1536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FEE5-C6E5-F2AC-AE73-FF62200A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Survey Results</a:t>
            </a:r>
          </a:p>
        </p:txBody>
      </p:sp>
      <p:pic>
        <p:nvPicPr>
          <p:cNvPr id="2050" name="Picture 2" descr="Forms response chart. Question title: Functions, Parameters and Returns. Number of responses: 29 responses.">
            <a:extLst>
              <a:ext uri="{FF2B5EF4-FFF2-40B4-BE49-F238E27FC236}">
                <a16:creationId xmlns:a16="http://schemas.microsoft.com/office/drawing/2014/main" id="{B47E35BE-AAFA-E65C-79BD-3BB3DF87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611313"/>
            <a:ext cx="5486400" cy="26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508D6C-3509-364F-3CA5-7A0DC29B6A9F}"/>
              </a:ext>
            </a:extLst>
          </p:cNvPr>
          <p:cNvSpPr txBox="1"/>
          <p:nvPr/>
        </p:nvSpPr>
        <p:spPr>
          <a:xfrm>
            <a:off x="355600" y="1930400"/>
            <a:ext cx="294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Most students indicated they were pretty comfortable with: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variables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expressions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loops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if/else </a:t>
            </a:r>
            <a:r>
              <a:rPr lang="en-US" dirty="0"/>
              <a:t>statements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Boolean logic</a:t>
            </a:r>
          </a:p>
          <a:p>
            <a:pPr algn="just"/>
            <a:endParaRPr lang="en-US" dirty="0"/>
          </a:p>
        </p:txBody>
      </p:sp>
      <p:pic>
        <p:nvPicPr>
          <p:cNvPr id="2052" name="Picture 4" descr="Forms response chart. Question title: Functional Decomposition. Number of responses: 29 responses.">
            <a:extLst>
              <a:ext uri="{FF2B5EF4-FFF2-40B4-BE49-F238E27FC236}">
                <a16:creationId xmlns:a16="http://schemas.microsoft.com/office/drawing/2014/main" id="{3483C42D-DF85-81FA-DE16-219E6DBF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062402"/>
            <a:ext cx="5486400" cy="26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0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6D40-42E8-3E5E-A49E-89A92767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0214-F0BE-AC08-0159-E3A6E197F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920084"/>
            <a:ext cx="2499361" cy="46635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Methods, how parameters are passed to them and how and when to create them appears to be an area many students are unsure about</a:t>
            </a:r>
          </a:p>
        </p:txBody>
      </p:sp>
      <p:pic>
        <p:nvPicPr>
          <p:cNvPr id="3074" name="Picture 2" descr="Forms response chart. Question title: References vs. Value Semantics. Number of responses: 29 responses.">
            <a:extLst>
              <a:ext uri="{FF2B5EF4-FFF2-40B4-BE49-F238E27FC236}">
                <a16:creationId xmlns:a16="http://schemas.microsoft.com/office/drawing/2014/main" id="{A021CD6A-DD35-C7B2-BB29-B5007B63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1" y="1408176"/>
            <a:ext cx="5760719" cy="27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ms response chart. Question title: Arrays. Number of responses: 29 responses.">
            <a:extLst>
              <a:ext uri="{FF2B5EF4-FFF2-40B4-BE49-F238E27FC236}">
                <a16:creationId xmlns:a16="http://schemas.microsoft.com/office/drawing/2014/main" id="{5654F5BC-7AF8-D8A2-5107-EC24EB76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1" y="3991707"/>
            <a:ext cx="5760719" cy="27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7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395A-EC18-0BBE-8DD0-830BC3D0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Survey: Objects</a:t>
            </a:r>
          </a:p>
        </p:txBody>
      </p:sp>
      <p:pic>
        <p:nvPicPr>
          <p:cNvPr id="4098" name="Picture 2" descr="Forms response chart. Question title: Writing Classes. Number of responses: 29 responses.">
            <a:extLst>
              <a:ext uri="{FF2B5EF4-FFF2-40B4-BE49-F238E27FC236}">
                <a16:creationId xmlns:a16="http://schemas.microsoft.com/office/drawing/2014/main" id="{91156578-7804-8272-6ACA-C133FA9F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00" y="1844993"/>
            <a:ext cx="4080400" cy="19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rms response chart. Question title: Writing Constructors. Number of responses: 29 responses.">
            <a:extLst>
              <a:ext uri="{FF2B5EF4-FFF2-40B4-BE49-F238E27FC236}">
                <a16:creationId xmlns:a16="http://schemas.microsoft.com/office/drawing/2014/main" id="{420CDCF7-9FF5-C997-6C09-4685B7DA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97" y="4018280"/>
            <a:ext cx="4080402" cy="19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orms response chart. Question title: Writing instance methods. Number of responses: 29 responses.">
            <a:extLst>
              <a:ext uri="{FF2B5EF4-FFF2-40B4-BE49-F238E27FC236}">
                <a16:creationId xmlns:a16="http://schemas.microsoft.com/office/drawing/2014/main" id="{E7391D7E-A02C-00AA-CA66-3EFDFE9B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993"/>
            <a:ext cx="3749106" cy="17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orms response chart. Question title: Encapsulation. Number of responses: 29 responses.">
            <a:extLst>
              <a:ext uri="{FF2B5EF4-FFF2-40B4-BE49-F238E27FC236}">
                <a16:creationId xmlns:a16="http://schemas.microsoft.com/office/drawing/2014/main" id="{126AA895-1B96-BCEF-3D83-33D3163A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4063937"/>
            <a:ext cx="3749106" cy="17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1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6D9C-1F74-4101-86A9-C7D1FA49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Survey: Advanced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781D-0039-CB21-3B1C-2BBAE97A2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834640" cy="423382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I </a:t>
            </a:r>
            <a:r>
              <a:rPr lang="en-US" b="1" dirty="0"/>
              <a:t>do not expect </a:t>
            </a:r>
            <a:r>
              <a:rPr lang="en-US" dirty="0"/>
              <a:t>you to know either of these topics!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 only asked as I know a few instructors like to discuss them very briefly in CS&amp; 141.</a:t>
            </a:r>
          </a:p>
        </p:txBody>
      </p:sp>
      <p:pic>
        <p:nvPicPr>
          <p:cNvPr id="5122" name="Picture 2" descr="Forms response chart. Question title: ArrayLists. Number of responses: 29 responses.">
            <a:extLst>
              <a:ext uri="{FF2B5EF4-FFF2-40B4-BE49-F238E27FC236}">
                <a16:creationId xmlns:a16="http://schemas.microsoft.com/office/drawing/2014/main" id="{BE9C6B17-A68E-1F80-2209-9ABE2704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75" y="1744349"/>
            <a:ext cx="5288025" cy="25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rms response chart. Question title: Recursion. Number of responses: 29 responses.">
            <a:extLst>
              <a:ext uri="{FF2B5EF4-FFF2-40B4-BE49-F238E27FC236}">
                <a16:creationId xmlns:a16="http://schemas.microsoft.com/office/drawing/2014/main" id="{80501D72-0E02-A7CB-DC8A-AD47DDD2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75" y="3881120"/>
            <a:ext cx="5288025" cy="25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1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0D73-67A9-DB84-5FD0-EB830CB5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Survey: Needing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08AE-FECF-3784-9258-83B187286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997200" cy="29160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We will review how to work with files and what is and isn’t good style.</a:t>
            </a:r>
          </a:p>
        </p:txBody>
      </p:sp>
      <p:pic>
        <p:nvPicPr>
          <p:cNvPr id="6146" name="Picture 2" descr="Forms response chart. Question title: Reading File Input. Number of responses: 29 responses.">
            <a:extLst>
              <a:ext uri="{FF2B5EF4-FFF2-40B4-BE49-F238E27FC236}">
                <a16:creationId xmlns:a16="http://schemas.microsoft.com/office/drawing/2014/main" id="{F1DCABC9-157C-256F-BA5B-8D7D2B37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24" y="1635760"/>
            <a:ext cx="5086976" cy="24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rms response chart. Question title: Writing File Output. Number of responses: 29 responses.">
            <a:extLst>
              <a:ext uri="{FF2B5EF4-FFF2-40B4-BE49-F238E27FC236}">
                <a16:creationId xmlns:a16="http://schemas.microsoft.com/office/drawing/2014/main" id="{F08145C3-825E-C89A-18E5-11A9C163D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24" y="4078134"/>
            <a:ext cx="5086976" cy="24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2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4F75-3A14-488F-C59C-78E03B41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0281-65D8-A12C-4505-6C3EE9007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920085"/>
            <a:ext cx="8376250" cy="4434840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public static void main(String[] </a:t>
            </a:r>
            <a:r>
              <a:rPr lang="en-US" altLang="en-US" sz="1800" dirty="0" err="1">
                <a:latin typeface="Courier New" panose="02070309020205020404" pitchFamily="49" charset="0"/>
              </a:rPr>
              <a:t>args</a:t>
            </a:r>
            <a:r>
              <a:rPr lang="en-US" altLang="en-US" sz="1800" dirty="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int a = 7;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int b = 35;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int[] list = {2, 14};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</a:rPr>
              <a:t>change(a, b, list);</a:t>
            </a:r>
          </a:p>
          <a:p>
            <a:pPr lvl="1" eaLnBrk="1" hangingPunct="1">
              <a:lnSpc>
                <a:spcPct val="70000"/>
              </a:lnSpc>
              <a:buNone/>
            </a:pP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1800" dirty="0">
                <a:latin typeface="Courier New" panose="02070309020205020404" pitchFamily="49" charset="0"/>
              </a:rPr>
              <a:t>(a + " " + b + list[0] + list[1]);</a:t>
            </a:r>
            <a:endParaRPr lang="en-US" altLang="en-US" sz="1800" dirty="0">
              <a:solidFill>
                <a:schemeClr val="accent4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public static void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</a:rPr>
              <a:t>change(int a, int b, int[] list)</a:t>
            </a:r>
            <a:r>
              <a:rPr lang="en-US" altLang="en-US" sz="1800" dirty="0">
                <a:latin typeface="Courier New" panose="02070309020205020404" pitchFamily="49" charset="0"/>
              </a:rPr>
              <a:t> {</a:t>
            </a:r>
            <a:endParaRPr lang="en-US" altLang="en-US" sz="8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None/>
            </a:pPr>
            <a:r>
              <a:rPr lang="en-US" altLang="en-US" sz="1800" b="1" dirty="0">
                <a:solidFill>
                  <a:srgbClr val="A50021"/>
                </a:solidFill>
                <a:latin typeface="Courier New" panose="02070309020205020404" pitchFamily="49" charset="0"/>
              </a:rPr>
              <a:t>    a = b;            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b="1" dirty="0">
                <a:solidFill>
                  <a:srgbClr val="A50021"/>
                </a:solidFill>
                <a:latin typeface="Courier New" panose="02070309020205020404" pitchFamily="49" charset="0"/>
              </a:rPr>
              <a:t>    list[0] = list[1];</a:t>
            </a:r>
            <a:r>
              <a:rPr lang="en-US" altLang="en-US" sz="800" b="1" dirty="0">
                <a:solidFill>
                  <a:srgbClr val="A50021"/>
                </a:solidFill>
                <a:latin typeface="Courier New" panose="02070309020205020404" pitchFamily="49" charset="0"/>
              </a:rPr>
              <a:t>    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1800" dirty="0">
                <a:latin typeface="Courier New" panose="02070309020205020404" pitchFamily="49" charset="0"/>
              </a:rPr>
              <a:t>(a + " " + b + list[0] + list[1]);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1000" dirty="0"/>
          </a:p>
          <a:p>
            <a:pPr lvl="1" eaLnBrk="1" hangingPunct="1"/>
            <a:r>
              <a:rPr lang="en-US" altLang="en-US" dirty="0"/>
              <a:t>What does this code do?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dirty="0"/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3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3BB3321-5596-1FD9-1BFE-4FA698C9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semantics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C26B2F7-CECA-25FD-EFBB-223C7D9A9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value semantics</a:t>
            </a:r>
            <a:r>
              <a:rPr lang="en-US" altLang="en-US"/>
              <a:t>: Behavior where values are copied when assigned, passed as parameters, or returned.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All primitive types in Java use value semantics.</a:t>
            </a:r>
          </a:p>
          <a:p>
            <a:pPr lvl="1" eaLnBrk="1" hangingPunct="1"/>
            <a:r>
              <a:rPr lang="en-US" altLang="en-US"/>
              <a:t>When one variable is assigned to another, its value is copied.</a:t>
            </a:r>
          </a:p>
          <a:p>
            <a:pPr lvl="1" eaLnBrk="1" hangingPunct="1"/>
            <a:r>
              <a:rPr lang="en-US" altLang="en-US"/>
              <a:t>Modifying the value of one variable does not affect others.</a:t>
            </a:r>
          </a:p>
          <a:p>
            <a:pPr lvl="1" eaLnBrk="1" hangingPunct="1"/>
            <a:endParaRPr lang="en-US" altLang="en-US"/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int x = 5;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	int y = x</a:t>
            </a:r>
            <a:r>
              <a:rPr lang="en-US" altLang="en-US">
                <a:latin typeface="Courier New" panose="02070309020205020404" pitchFamily="49" charset="0"/>
              </a:rPr>
              <a:t>;    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x = 5, y = 5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y = 17;       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x = 5, y = 17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x = 8;         </a:t>
            </a: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// x = 8, y = 17</a:t>
            </a:r>
          </a:p>
        </p:txBody>
      </p:sp>
    </p:spTree>
    <p:extLst>
      <p:ext uri="{BB962C8B-B14F-4D97-AF65-F5344CB8AC3E}">
        <p14:creationId xmlns:p14="http://schemas.microsoft.com/office/powerpoint/2010/main" val="412155547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2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3659</TotalTime>
  <Words>1943</Words>
  <Application>Microsoft Office PowerPoint</Application>
  <PresentationFormat>On-screen Show (4:3)</PresentationFormat>
  <Paragraphs>348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</vt:lpstr>
      <vt:lpstr>Courier New</vt:lpstr>
      <vt:lpstr>Tahoma</vt:lpstr>
      <vt:lpstr>Times New Roman</vt:lpstr>
      <vt:lpstr>Verdana</vt:lpstr>
      <vt:lpstr>Wingdings</vt:lpstr>
      <vt:lpstr>Wingdings 2</vt:lpstr>
      <vt:lpstr>cse142</vt:lpstr>
      <vt:lpstr>PowerPoint Presentation</vt:lpstr>
      <vt:lpstr>Survey Results</vt:lpstr>
      <vt:lpstr>Topic Survey Results</vt:lpstr>
      <vt:lpstr>Topic Survey Results</vt:lpstr>
      <vt:lpstr>Topic Survey: Objects</vt:lpstr>
      <vt:lpstr>Topic Survey: Advanced</vt:lpstr>
      <vt:lpstr>Topic Survey: Needing Review</vt:lpstr>
      <vt:lpstr>What does this code do?</vt:lpstr>
      <vt:lpstr>Value semantics</vt:lpstr>
      <vt:lpstr>Reference semantics (objects)</vt:lpstr>
      <vt:lpstr>Arrays pass by reference</vt:lpstr>
      <vt:lpstr>Abstraction</vt:lpstr>
      <vt:lpstr>Blueprint analogy</vt:lpstr>
      <vt:lpstr>Point objects (desired)</vt:lpstr>
      <vt:lpstr>Fields</vt:lpstr>
      <vt:lpstr>Instance methods</vt:lpstr>
      <vt:lpstr>Point objects w/ method</vt:lpstr>
      <vt:lpstr>Class example with methods</vt:lpstr>
      <vt:lpstr>Constructors</vt:lpstr>
      <vt:lpstr>Multiple constructors</vt:lpstr>
      <vt:lpstr>Printing objects</vt:lpstr>
      <vt:lpstr>The toString method</vt:lpstr>
      <vt:lpstr>toString syntax</vt:lpstr>
      <vt:lpstr>Private fields</vt:lpstr>
      <vt:lpstr>Accessing private state</vt:lpstr>
      <vt:lpstr>Encapsulation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143</dc:title>
  <dc:creator>allison</dc:creator>
  <cp:lastModifiedBy>Allison Obourn</cp:lastModifiedBy>
  <cp:revision>58</cp:revision>
  <dcterms:created xsi:type="dcterms:W3CDTF">2013-01-06T23:59:38Z</dcterms:created>
  <dcterms:modified xsi:type="dcterms:W3CDTF">2024-04-02T19:23:05Z</dcterms:modified>
</cp:coreProperties>
</file>