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7" r:id="rId3"/>
    <p:sldId id="370" r:id="rId4"/>
    <p:sldId id="287" r:id="rId5"/>
    <p:sldId id="371" r:id="rId6"/>
    <p:sldId id="289" r:id="rId7"/>
    <p:sldId id="290" r:id="rId8"/>
    <p:sldId id="372" r:id="rId9"/>
    <p:sldId id="373" r:id="rId10"/>
    <p:sldId id="299" r:id="rId11"/>
    <p:sldId id="300" r:id="rId12"/>
    <p:sldId id="312" r:id="rId13"/>
    <p:sldId id="281" r:id="rId14"/>
    <p:sldId id="292" r:id="rId15"/>
    <p:sldId id="310" r:id="rId16"/>
    <p:sldId id="258" r:id="rId17"/>
    <p:sldId id="259" r:id="rId18"/>
    <p:sldId id="261" r:id="rId19"/>
    <p:sldId id="282" r:id="rId2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>
            <a:extLst>
              <a:ext uri="{FF2B5EF4-FFF2-40B4-BE49-F238E27FC236}">
                <a16:creationId xmlns:a16="http://schemas.microsoft.com/office/drawing/2014/main" id="{2EC71ABA-1EEA-8DA9-9B89-52F1F71D8E3C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3" name="Freeform 12">
              <a:extLst>
                <a:ext uri="{FF2B5EF4-FFF2-40B4-BE49-F238E27FC236}">
                  <a16:creationId xmlns:a16="http://schemas.microsoft.com/office/drawing/2014/main" id="{79F2D7A9-819F-FDA7-3CE2-0EB6269C50F7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9B1A539E-6197-01A0-6C7F-BD74B7085C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5" name="Group 1">
              <a:extLst>
                <a:ext uri="{FF2B5EF4-FFF2-40B4-BE49-F238E27FC236}">
                  <a16:creationId xmlns:a16="http://schemas.microsoft.com/office/drawing/2014/main" id="{C9B38FA3-5973-1979-EF01-375D415B96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6" name="Freeform 21">
                <a:extLst>
                  <a:ext uri="{FF2B5EF4-FFF2-40B4-BE49-F238E27FC236}">
                    <a16:creationId xmlns:a16="http://schemas.microsoft.com/office/drawing/2014/main" id="{1B758B9A-41C4-8598-D1BC-3E9E59CB18A0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B1BAD28D-E165-4281-AE32-C80B0F733E4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" name="Freeform 23">
            <a:extLst>
              <a:ext uri="{FF2B5EF4-FFF2-40B4-BE49-F238E27FC236}">
                <a16:creationId xmlns:a16="http://schemas.microsoft.com/office/drawing/2014/main" id="{43B6AEDB-EFAF-404B-1881-087F70202CD0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682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4242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07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4256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109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03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C7FB2ABC-FCF9-C565-DBC1-B9FDECA4A27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53E657BC-36CA-5972-4DC4-62F6F29096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E17DE1-C762-5350-36D7-070F8CB668DA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3B02C617-260C-4ADD-9FB2-305573ACB3DA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0EDADB13-D4EB-5EE2-F885-DB31D2F24C8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9BB07CB-3644-911F-3EA8-F454582345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5DAEB613-1587-B0AF-BF0A-1EE5E90DEB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7E7BD9D9-5F40-17EE-F527-EDB0BB40C6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98F64C81-BA9F-5639-9751-D211BABFD1E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C3843981-475F-C5B0-06D9-8361003DB009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640F7DD9-02B3-A256-1B4C-52FBF3F3115C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67DC189-999B-1C26-36B2-B1718E556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370013" y="646113"/>
            <a:ext cx="7772401" cy="1470025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B3D6A09F-63E9-4B8B-74BF-B566C2413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4748" y="2623503"/>
            <a:ext cx="3722878" cy="17526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/>
              <a:t>Lecture 4:</a:t>
            </a:r>
            <a:r>
              <a:rPr lang="en-US" altLang="en-US" sz="2800" dirty="0"/>
              <a:t>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n-US" sz="2800" dirty="0"/>
              <a:t>;</a:t>
            </a:r>
          </a:p>
          <a:p>
            <a:pPr eaLnBrk="1" hangingPunct="1"/>
            <a:r>
              <a:rPr lang="en-US" altLang="en-US" sz="2800" dirty="0"/>
              <a:t>binary search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2800" dirty="0"/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/>
          </a:p>
        </p:txBody>
      </p:sp>
      <p:pic>
        <p:nvPicPr>
          <p:cNvPr id="3076" name="Picture 1">
            <a:extLst>
              <a:ext uri="{FF2B5EF4-FFF2-40B4-BE49-F238E27FC236}">
                <a16:creationId xmlns:a16="http://schemas.microsoft.com/office/drawing/2014/main" id="{CCDD72E4-ED75-C36D-19F5-A549ADBCFF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376" y="1381125"/>
            <a:ext cx="3841750" cy="456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>
            <a:extLst>
              <a:ext uri="{FF2B5EF4-FFF2-40B4-BE49-F238E27FC236}">
                <a16:creationId xmlns:a16="http://schemas.microsoft.com/office/drawing/2014/main" id="{9FC0A4E8-D93F-29C5-F1EC-7724C8A6D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73768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5DD99B3-39BF-DDA8-FB6C-869EC73821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Throwing exceptions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E5D5B2E5-2A16-C77B-B18D-B08F0271FD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tabLst>
                <a:tab pos="1376363" algn="l"/>
              </a:tabLst>
              <a:defRPr/>
            </a:pPr>
            <a:r>
              <a:rPr lang="en-US" dirty="0">
                <a:latin typeface="Courier New" charset="0"/>
                <a:ea typeface="ＭＳ Ｐゴシック" charset="0"/>
              </a:rPr>
              <a:t>		throw new </a:t>
            </a:r>
            <a:r>
              <a:rPr lang="en-US" b="1" dirty="0" err="1">
                <a:ea typeface="ＭＳ Ｐゴシック" charset="0"/>
              </a:rPr>
              <a:t>ExceptionType</a:t>
            </a:r>
            <a:r>
              <a:rPr lang="en-US" dirty="0">
                <a:latin typeface="Courier New" charset="0"/>
                <a:ea typeface="ＭＳ Ｐゴシック" charset="0"/>
              </a:rPr>
              <a:t>();</a:t>
            </a:r>
          </a:p>
          <a:p>
            <a:pPr eaLnBrk="1" hangingPunct="1">
              <a:buFontTx/>
              <a:buNone/>
              <a:tabLst>
                <a:tab pos="1376363" algn="l"/>
              </a:tabLst>
              <a:defRPr/>
            </a:pPr>
            <a:r>
              <a:rPr lang="en-US" dirty="0">
                <a:latin typeface="Courier New" charset="0"/>
                <a:ea typeface="ＭＳ Ｐゴシック" charset="0"/>
              </a:rPr>
              <a:t>		throw new </a:t>
            </a:r>
            <a:r>
              <a:rPr lang="en-US" b="1" dirty="0" err="1">
                <a:ea typeface="ＭＳ Ｐゴシック" charset="0"/>
              </a:rPr>
              <a:t>ExceptionType</a:t>
            </a:r>
            <a:r>
              <a:rPr lang="en-US" dirty="0">
                <a:latin typeface="Courier New" charset="0"/>
                <a:ea typeface="ＭＳ Ｐゴシック" charset="0"/>
              </a:rPr>
              <a:t>("</a:t>
            </a:r>
            <a:r>
              <a:rPr lang="en-US" b="1" dirty="0">
                <a:ea typeface="ＭＳ Ｐゴシック" charset="0"/>
              </a:rPr>
              <a:t>message</a:t>
            </a:r>
            <a:r>
              <a:rPr lang="en-US" dirty="0">
                <a:latin typeface="Courier New" charset="0"/>
                <a:ea typeface="ＭＳ Ｐゴシック" charset="0"/>
              </a:rPr>
              <a:t>");</a:t>
            </a:r>
          </a:p>
          <a:p>
            <a:pPr lvl="1" eaLnBrk="1" hangingPunct="1">
              <a:buFontTx/>
              <a:buNone/>
              <a:tabLst>
                <a:tab pos="1376363" algn="l"/>
              </a:tabLst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Tx/>
              <a:buNone/>
              <a:tabLst>
                <a:tab pos="1376363" algn="l"/>
              </a:tabLst>
              <a:defRPr/>
            </a:pPr>
            <a:endParaRPr lang="en-US" sz="800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Generates an exception that will crash the program,</a:t>
            </a:r>
            <a:br>
              <a:rPr lang="en-US" dirty="0">
                <a:ea typeface="ＭＳ Ｐゴシック" charset="0"/>
              </a:rPr>
            </a:br>
            <a:r>
              <a:rPr lang="en-US" dirty="0">
                <a:ea typeface="ＭＳ Ｐゴシック" charset="0"/>
              </a:rPr>
              <a:t>unless it has code to handle ("catch") the exception.</a:t>
            </a:r>
          </a:p>
          <a:p>
            <a:pPr marL="393700" lvl="1" indent="0" eaLnBrk="1" hangingPunct="1">
              <a:buFont typeface="Wingdings 2" charset="0"/>
              <a:buNone/>
              <a:tabLst>
                <a:tab pos="1376363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Common exception types:</a:t>
            </a:r>
          </a:p>
          <a:p>
            <a:pPr lvl="1"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ArithmeticException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ArrayIndexOutOfBoundsException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FileNotFoundException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IllegalArgumentException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IllegalStateException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IOException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NoSuchElementException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NullPointerException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RuntimeException</a:t>
            </a:r>
            <a:r>
              <a:rPr lang="en-US" dirty="0">
                <a:latin typeface="Courier New"/>
                <a:ea typeface="ＭＳ Ｐゴシック" charset="-128"/>
                <a:cs typeface="Courier New"/>
              </a:rPr>
              <a:t>, </a:t>
            </a:r>
            <a:r>
              <a:rPr lang="en-US" dirty="0" err="1">
                <a:latin typeface="Courier New"/>
                <a:ea typeface="ＭＳ Ｐゴシック" charset="-128"/>
                <a:cs typeface="Courier New"/>
              </a:rPr>
              <a:t>UnsupportedOperationException</a:t>
            </a:r>
            <a:endParaRPr lang="en-US" dirty="0">
              <a:latin typeface="Courier New"/>
              <a:ea typeface="ＭＳ Ｐゴシック" charset="-128"/>
              <a:cs typeface="Courier New"/>
            </a:endParaRPr>
          </a:p>
          <a:p>
            <a:pPr lvl="1"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tabLst>
                <a:tab pos="1376363" algn="l"/>
              </a:tabLst>
              <a:defRPr/>
            </a:pPr>
            <a:r>
              <a:rPr lang="en-US" dirty="0">
                <a:ea typeface="ＭＳ Ｐゴシック" charset="0"/>
              </a:rPr>
              <a:t>Why would anyone ever </a:t>
            </a:r>
            <a:r>
              <a:rPr lang="en-US" i="1" dirty="0">
                <a:ea typeface="ＭＳ Ｐゴシック" charset="0"/>
              </a:rPr>
              <a:t>want  </a:t>
            </a:r>
            <a:r>
              <a:rPr lang="en-US" dirty="0">
                <a:ea typeface="ＭＳ Ｐゴシック" charset="0"/>
              </a:rPr>
              <a:t>a program to crash?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475A91C7-46C7-F913-A10E-6B8C080F3457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36782BFF-7540-F855-CC75-9931931B2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E392606-D628-DEDD-74CB-467F05033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7473F7F2-7D13-18AE-F9DE-3B4B54E34A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2594113E-224B-F271-16AA-A7CDFBAAC535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FD3385ED-753F-4D28-F418-CA286786FDB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3636400F-7FF8-E48E-0A40-A608FA65CF3B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B3302A8-0F74-3192-377D-82A5F8BDA8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Exception example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6B6CA7A-0B4D-A4E6-9174-13D779A327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public int get(int index)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if (index &lt; 0 || index &gt;= size)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solidFill>
                  <a:schemeClr val="accent2"/>
                </a:solidFill>
                <a:latin typeface="Courier New" panose="02070309020205020404" pitchFamily="49" charset="0"/>
              </a:rPr>
              <a:t>        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throw new </a:t>
            </a:r>
            <a:r>
              <a:rPr lang="en-US" altLang="en-US" sz="1800" b="1" dirty="0" err="1">
                <a:solidFill>
                  <a:schemeClr val="accent2"/>
                </a:solidFill>
                <a:latin typeface="Courier New" panose="02070309020205020404" pitchFamily="49" charset="0"/>
              </a:rPr>
              <a:t>ArrayIndexOutOfBoundsException</a:t>
            </a:r>
            <a:r>
              <a:rPr lang="en-US" altLang="en-US" b="1" dirty="0">
                <a:solidFill>
                  <a:schemeClr val="accent2"/>
                </a:solidFill>
                <a:latin typeface="Courier New" panose="02070309020205020404" pitchFamily="49" charset="0"/>
              </a:rPr>
              <a:t>(index);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return </a:t>
            </a:r>
            <a:r>
              <a:rPr lang="en-US" altLang="en-US" dirty="0" err="1">
                <a:latin typeface="Courier New" panose="02070309020205020404" pitchFamily="49" charset="0"/>
              </a:rPr>
              <a:t>elementData</a:t>
            </a:r>
            <a:r>
              <a:rPr lang="en-US" altLang="en-US" dirty="0">
                <a:latin typeface="Courier New" panose="02070309020205020404" pitchFamily="49" charset="0"/>
              </a:rPr>
              <a:t>[index];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buFontTx/>
              <a:buNone/>
            </a:pPr>
            <a:endParaRPr lang="en-US" altLang="en-US" dirty="0"/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5E883674-5918-7F79-CFC2-711083B92AD5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FAC6A0-4FA0-4501-46CC-8D32EB0A4E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5E0EAE5C-C1DB-35F7-B4FE-5D679DD52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A632EB90-BE49-3D5D-6D84-0384D31F01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91A2576F-20C7-F58D-6C92-62A2BF87A44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A087AE24-4D46-C3F5-846D-0F9BB1B2FA1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AFA178DA-FE7F-B567-0011-08720939CF0C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00A9D84-F801-0B02-691C-10CF2165D2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Class constants</a:t>
            </a:r>
          </a:p>
        </p:txBody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DD3B24B2-31CA-ADB8-F53A-6722176657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static final </a:t>
            </a:r>
            <a:r>
              <a:rPr lang="en-US" altLang="en-US" b="1"/>
              <a:t>type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= </a:t>
            </a:r>
            <a:r>
              <a:rPr lang="en-US" altLang="en-US" b="1"/>
              <a:t>value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eaLnBrk="1" hangingPunct="1"/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b="1"/>
              <a:t>class constant</a:t>
            </a:r>
            <a:r>
              <a:rPr lang="en-US" altLang="en-US"/>
              <a:t>: a global, unchangeable value in a class</a:t>
            </a:r>
          </a:p>
          <a:p>
            <a:pPr lvl="1" eaLnBrk="1" hangingPunct="1"/>
            <a:r>
              <a:rPr lang="en-US" altLang="en-US"/>
              <a:t>used to store and give names to important values used in code</a:t>
            </a:r>
          </a:p>
          <a:p>
            <a:pPr lvl="1" eaLnBrk="1" hangingPunct="1"/>
            <a:r>
              <a:rPr lang="en-US" altLang="en-US"/>
              <a:t>documents an important value;  easier to find and change later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classes will often store constants related to that type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>
                <a:latin typeface="Courier New" panose="02070309020205020404" pitchFamily="49" charset="0"/>
              </a:rPr>
              <a:t>Math.PI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>
                <a:latin typeface="Courier New" panose="02070309020205020404" pitchFamily="49" charset="0"/>
              </a:rPr>
              <a:t>Integer.MAX_VALUE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Integer.MIN_VALUE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>
                <a:latin typeface="Courier New" panose="02070309020205020404" pitchFamily="49" charset="0"/>
              </a:rPr>
              <a:t>Color.GREEN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// default array length for new ArrayIntLists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public static final int DEFAULT_CAPACITY = 10;</a:t>
            </a:r>
            <a:endParaRPr lang="en-US" altLang="en-US"/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3A948C57-0802-1785-0E3D-106097819DFE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60998D15-B8FA-11BA-8177-9E0DA77BD85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0778BAE8-5BD1-09BD-3D2B-FD374E6897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5FC73E52-6F40-E4EE-AB4C-284A05E2A2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42D98732-7653-B362-7E86-53F2BB648A14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5BA180BA-F79C-C30C-D8EA-6E1753769610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9AA26963-0AD9-9C8F-0548-241A028DA31F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48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0BB479E-46B3-A326-AD4E-39C34F916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Preconditions</a:t>
            </a:r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6832909D-3565-E3D5-B9B8-18E8206E4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precondition</a:t>
            </a:r>
            <a:r>
              <a:rPr lang="en-US" altLang="en-US"/>
              <a:t>: Something your method </a:t>
            </a:r>
            <a:r>
              <a:rPr lang="en-US" altLang="en-US" i="1"/>
              <a:t>assumes is true</a:t>
            </a:r>
            <a:br>
              <a:rPr lang="en-US" altLang="en-US"/>
            </a:br>
            <a:r>
              <a:rPr lang="en-US" altLang="en-US"/>
              <a:t>at the start of its execution.</a:t>
            </a:r>
          </a:p>
          <a:p>
            <a:pPr lvl="1" eaLnBrk="1" hangingPunct="1"/>
            <a:r>
              <a:rPr lang="en-US" altLang="en-US"/>
              <a:t>Often documented as a comment on the method's header:</a:t>
            </a:r>
            <a:r>
              <a:rPr lang="en-US" altLang="en-US" sz="80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b="1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Returns the element at the given index.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Precondition: 0 &lt;= index &lt; size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 get(int index)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elementData[index];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Stating a precondition doesn't really "solve" the problem, but it at least documents our decision and warns the client what not to do.</a:t>
            </a:r>
          </a:p>
          <a:p>
            <a:pPr lvl="1" eaLnBrk="1" hangingPunct="1"/>
            <a:endParaRPr lang="en-US" altLang="en-US" sz="1200"/>
          </a:p>
          <a:p>
            <a:pPr lvl="1" eaLnBrk="1" hangingPunct="1"/>
            <a:r>
              <a:rPr lang="en-US" altLang="en-US"/>
              <a:t>What if we want to actually enforce the precondition?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EED9736F-E0A8-8375-E314-0C906716048D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86FA97B-1074-DB86-A840-B10FE7331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2DE74E3-40DA-1D62-8D72-CAB507DBA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6D6F2944-87FE-F69A-6EE2-C3C5B456DD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4FD912CC-3E74-77BD-354A-A63407CAAC89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F42C5A78-451B-0D94-ACE1-0B8FB8905A6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4A4B25FA-18B3-6A73-734D-86A26E8FB381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69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F445274-ECBF-8E73-F701-B613DEEB0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Bad precondition test</a:t>
            </a: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8B5361A6-32C5-2255-E60A-F134C9593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wrong with the following way to handle violations?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Returns the element at the given index.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Precondition: 0 &lt;= index &lt; size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 get(int index)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if (index &lt; 0 || index &gt;= size)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    System.out.println("Bad index! " + index);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    return -1;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elementData[index];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returning -1 no better than returning 0  (could be legal value)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println</a:t>
            </a:r>
            <a:r>
              <a:rPr lang="en-US" altLang="en-US"/>
              <a:t> is not a very strong deterrent to the client  (esp. GUI)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2849C302-2B66-A29D-5130-F295CF98BB15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728D509-A691-A673-9ED4-B13FFCAA7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6A4E3BF-25F2-8FD9-F565-687D6AC70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2FD4843F-C763-5D20-7BF2-087727566F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6B620E20-BB35-9A68-528E-0C99C27F0AC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A53E4532-F61F-4024-63DC-0D937DDEFC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E2620971-6062-7BC8-6C68-46ABCC7792A9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4544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1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02BA9F81-4C79-3622-64A5-54F49406F9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Postconditions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C1F8FF8C-C357-D0FE-7E49-9AAA476D70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/>
              <a:t>postcondition</a:t>
            </a:r>
            <a:r>
              <a:rPr lang="en-US" altLang="en-US" dirty="0"/>
              <a:t>: Something your method </a:t>
            </a:r>
            <a:r>
              <a:rPr lang="en-US" altLang="en-US" i="1" dirty="0"/>
              <a:t>promises will be true </a:t>
            </a:r>
            <a:r>
              <a:rPr lang="en-US" altLang="en-US" dirty="0"/>
              <a:t>at the </a:t>
            </a:r>
            <a:r>
              <a:rPr lang="en-US" altLang="en-US" i="1" dirty="0"/>
              <a:t>end</a:t>
            </a:r>
            <a:r>
              <a:rPr lang="en-US" altLang="en-US" dirty="0"/>
              <a:t>  of its execution.</a:t>
            </a:r>
          </a:p>
          <a:p>
            <a:pPr lvl="1" eaLnBrk="1" hangingPunct="1"/>
            <a:r>
              <a:rPr lang="en-US" altLang="en-US" dirty="0"/>
              <a:t>Often documented as a comment on the method's header:</a:t>
            </a:r>
            <a:r>
              <a:rPr lang="en-US" altLang="en-US" sz="800" dirty="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b="1" dirty="0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Makes sure that this list's internal array is large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enough to store the given number of elements.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</a:t>
            </a:r>
            <a:r>
              <a:rPr lang="en-US" altLang="en-US" b="1" i="1" dirty="0">
                <a:solidFill>
                  <a:srgbClr val="008000"/>
                </a:solidFill>
                <a:latin typeface="Courier New" panose="02070309020205020404" pitchFamily="49" charset="0"/>
              </a:rPr>
              <a:t>Postcondition: </a:t>
            </a:r>
            <a:r>
              <a:rPr lang="en-US" altLang="en-US" b="1" i="1" dirty="0" err="1">
                <a:solidFill>
                  <a:srgbClr val="008000"/>
                </a:solidFill>
                <a:latin typeface="Courier New" panose="02070309020205020404" pitchFamily="49" charset="0"/>
              </a:rPr>
              <a:t>elementData.length</a:t>
            </a:r>
            <a:r>
              <a:rPr lang="en-US" altLang="en-US" b="1" i="1" dirty="0">
                <a:solidFill>
                  <a:srgbClr val="008000"/>
                </a:solidFill>
                <a:latin typeface="Courier New" panose="02070309020205020404" pitchFamily="49" charset="0"/>
              </a:rPr>
              <a:t> &gt;= capacity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public void </a:t>
            </a:r>
            <a:r>
              <a:rPr lang="en-US" altLang="en-US" b="1" dirty="0" err="1">
                <a:latin typeface="Courier New" panose="02070309020205020404" pitchFamily="49" charset="0"/>
              </a:rPr>
              <a:t>ensureCapacity</a:t>
            </a:r>
            <a:r>
              <a:rPr lang="en-US" altLang="en-US" dirty="0">
                <a:latin typeface="Courier New" panose="02070309020205020404" pitchFamily="49" charset="0"/>
              </a:rPr>
              <a:t>(int capacity)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    // double in size until large enough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while (capacity &gt; </a:t>
            </a:r>
            <a:r>
              <a:rPr lang="en-US" altLang="en-US" dirty="0" err="1">
                <a:latin typeface="Courier New" panose="02070309020205020404" pitchFamily="49" charset="0"/>
              </a:rPr>
              <a:t>elementData.length</a:t>
            </a:r>
            <a:r>
              <a:rPr lang="en-US" altLang="en-US" dirty="0">
                <a:latin typeface="Courier New" panose="02070309020205020404" pitchFamily="49" charset="0"/>
              </a:rPr>
              <a:t>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</a:t>
            </a:r>
            <a:r>
              <a:rPr lang="en-US" altLang="en-US" dirty="0" err="1">
                <a:latin typeface="Courier New" panose="02070309020205020404" pitchFamily="49" charset="0"/>
              </a:rPr>
              <a:t>elementData</a:t>
            </a:r>
            <a:r>
              <a:rPr lang="en-US" altLang="en-US" dirty="0">
                <a:latin typeface="Courier New" panose="02070309020205020404" pitchFamily="49" charset="0"/>
              </a:rPr>
              <a:t> = </a:t>
            </a:r>
            <a:r>
              <a:rPr lang="en-US" altLang="en-US" dirty="0" err="1">
                <a:latin typeface="Courier New" panose="02070309020205020404" pitchFamily="49" charset="0"/>
              </a:rPr>
              <a:t>Arrays.copyOf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dirty="0" err="1">
                <a:latin typeface="Courier New" panose="02070309020205020404" pitchFamily="49" charset="0"/>
              </a:rPr>
              <a:t>elementData</a:t>
            </a:r>
            <a:r>
              <a:rPr lang="en-US" altLang="en-US" dirty="0">
                <a:latin typeface="Courier New" panose="02070309020205020404" pitchFamily="49" charset="0"/>
              </a:rPr>
              <a:t>,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                         2 * </a:t>
            </a:r>
            <a:r>
              <a:rPr lang="en-US" altLang="en-US" dirty="0" err="1">
                <a:latin typeface="Courier New" panose="02070309020205020404" pitchFamily="49" charset="0"/>
              </a:rPr>
              <a:t>elementData.length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    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dirty="0"/>
          </a:p>
          <a:p>
            <a:pPr lvl="1" eaLnBrk="1" hangingPunct="1"/>
            <a:r>
              <a:rPr lang="en-US" altLang="en-US" dirty="0"/>
              <a:t>If your method states a postcondition, clients should be able to rely on that statement being true after they call the method.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F5900506-7BF0-E5C4-BAB2-701DDA895F37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1BB4B150-7336-ACE4-A7BB-3BB0F29CFA56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7D9F0CFF-E09B-E776-80B7-A046D5A08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48C131D3-7C43-03B5-FEB5-ED9CC9CBA8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A78B2BFA-5B0C-E3B1-1119-8AB764B2595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5CFDAFFD-703E-3D4C-D69A-73F4EDE3145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C3F7912D-23C6-ACB6-1568-4771180375E9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58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89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>
            <a:extLst>
              <a:ext uri="{FF2B5EF4-FFF2-40B4-BE49-F238E27FC236}">
                <a16:creationId xmlns:a16="http://schemas.microsoft.com/office/drawing/2014/main" id="{EF78D2AE-53AF-F234-9914-3B012C3F4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Sequential search</a:t>
            </a:r>
            <a:endParaRPr lang="en-US" sz="2800">
              <a:ea typeface="ＭＳ Ｐゴシック" charset="0"/>
              <a:cs typeface="+mj-cs"/>
            </a:endParaRPr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4083115F-C402-64C6-CA15-233F6F1C4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b="1" dirty="0">
                <a:ea typeface="ＭＳ Ｐゴシック" charset="0"/>
                <a:cs typeface="+mn-cs"/>
              </a:rPr>
              <a:t>sequential search</a:t>
            </a:r>
            <a:r>
              <a:rPr lang="en-US" dirty="0">
                <a:ea typeface="ＭＳ Ｐゴシック" charset="0"/>
                <a:cs typeface="+mn-cs"/>
              </a:rPr>
              <a:t>: Locates a target value in an array / list by examining each element from start to finish. Use to write </a:t>
            </a:r>
            <a:r>
              <a:rPr lang="en-US" dirty="0" err="1">
                <a:latin typeface="Courier New"/>
                <a:ea typeface="ＭＳ Ｐゴシック" charset="0"/>
                <a:cs typeface="Courier New"/>
              </a:rPr>
              <a:t>indexOf</a:t>
            </a:r>
            <a:r>
              <a:rPr lang="en-US" dirty="0">
                <a:ea typeface="ＭＳ Ｐゴシック" charset="0"/>
                <a:cs typeface="+mn-cs"/>
              </a:rPr>
              <a:t>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How many elements will it need to examine?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Example: Searching the array below for the value </a:t>
            </a:r>
            <a:r>
              <a:rPr lang="en-US" b="1" dirty="0">
                <a:ea typeface="ＭＳ Ｐゴシック" charset="-128"/>
              </a:rPr>
              <a:t>42</a:t>
            </a:r>
            <a:r>
              <a:rPr lang="en-US" dirty="0">
                <a:ea typeface="ＭＳ Ｐゴシック" charset="-128"/>
              </a:rPr>
              <a:t>: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marL="346075" lvl="1" indent="0" eaLnBrk="1" hangingPunct="1">
              <a:buFontTx/>
              <a:buNone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The array is sorted.  How can we take advantage of this?</a:t>
            </a:r>
          </a:p>
        </p:txBody>
      </p:sp>
      <p:graphicFrame>
        <p:nvGraphicFramePr>
          <p:cNvPr id="190468" name="Group 4">
            <a:extLst>
              <a:ext uri="{FF2B5EF4-FFF2-40B4-BE49-F238E27FC236}">
                <a16:creationId xmlns:a16="http://schemas.microsoft.com/office/drawing/2014/main" id="{D6E9E775-1A7E-B349-688A-7122ED56B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091360"/>
              </p:ext>
            </p:extLst>
          </p:nvPr>
        </p:nvGraphicFramePr>
        <p:xfrm>
          <a:off x="228600" y="3781425"/>
          <a:ext cx="8701088" cy="792200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90527" name="Group 63">
            <a:extLst>
              <a:ext uri="{FF2B5EF4-FFF2-40B4-BE49-F238E27FC236}">
                <a16:creationId xmlns:a16="http://schemas.microsoft.com/office/drawing/2014/main" id="{4D4C9DDC-4431-1FF6-1191-AE92088FFBEA}"/>
              </a:ext>
            </a:extLst>
          </p:cNvPr>
          <p:cNvGrpSpPr>
            <a:grpSpLocks/>
          </p:cNvGrpSpPr>
          <p:nvPr/>
        </p:nvGrpSpPr>
        <p:grpSpPr bwMode="auto">
          <a:xfrm>
            <a:off x="981075" y="4572000"/>
            <a:ext cx="619125" cy="833438"/>
            <a:chOff x="618" y="2880"/>
            <a:chExt cx="390" cy="525"/>
          </a:xfrm>
        </p:grpSpPr>
        <p:sp>
          <p:nvSpPr>
            <p:cNvPr id="190528" name="Text Box 64">
              <a:extLst>
                <a:ext uri="{FF2B5EF4-FFF2-40B4-BE49-F238E27FC236}">
                  <a16:creationId xmlns:a16="http://schemas.microsoft.com/office/drawing/2014/main" id="{2125FC0F-5A55-0DC0-10F3-B5D125321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i</a:t>
              </a:r>
            </a:p>
          </p:txBody>
        </p:sp>
        <p:sp>
          <p:nvSpPr>
            <p:cNvPr id="190529" name="Line 65">
              <a:extLst>
                <a:ext uri="{FF2B5EF4-FFF2-40B4-BE49-F238E27FC236}">
                  <a16:creationId xmlns:a16="http://schemas.microsoft.com/office/drawing/2014/main" id="{155B5C0C-FF78-75F1-3568-EE55A990A7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55887E-8 L 0.49166 -8.55887E-8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905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0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>
            <a:extLst>
              <a:ext uri="{FF2B5EF4-FFF2-40B4-BE49-F238E27FC236}">
                <a16:creationId xmlns:a16="http://schemas.microsoft.com/office/drawing/2014/main" id="{A28C5C8A-C81F-96A2-208A-E3A4440EE8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  <a:cs typeface="+mj-cs"/>
              </a:rPr>
              <a:t>Binary search</a:t>
            </a:r>
            <a:endParaRPr lang="en-US" sz="2800" dirty="0">
              <a:ea typeface="ＭＳ Ｐゴシック" charset="0"/>
              <a:cs typeface="+mj-cs"/>
            </a:endParaRP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A0A4F2ED-205E-19F3-690B-925599672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b="1" dirty="0">
                <a:ea typeface="ＭＳ Ｐゴシック" charset="0"/>
                <a:cs typeface="+mn-cs"/>
              </a:rPr>
              <a:t>binary search</a:t>
            </a:r>
            <a:r>
              <a:rPr lang="en-US" dirty="0">
                <a:ea typeface="ＭＳ Ｐゴシック" charset="0"/>
                <a:cs typeface="+mn-cs"/>
              </a:rPr>
              <a:t>: Locates a target value in a </a:t>
            </a:r>
            <a:r>
              <a:rPr lang="en-US" i="1" dirty="0">
                <a:ea typeface="ＭＳ Ｐゴシック" charset="0"/>
                <a:cs typeface="+mn-cs"/>
              </a:rPr>
              <a:t>sorted </a:t>
            </a:r>
            <a:r>
              <a:rPr lang="en-US" dirty="0">
                <a:ea typeface="ＭＳ Ｐゴシック" charset="0"/>
                <a:cs typeface="+mn-cs"/>
              </a:rPr>
              <a:t>array or list by successively eliminating half of the array from consideration.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How many elements will it need to examine?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Example: Searching the array below for the value </a:t>
            </a:r>
            <a:r>
              <a:rPr lang="en-US" b="1" dirty="0">
                <a:ea typeface="ＭＳ Ｐゴシック" charset="-128"/>
              </a:rPr>
              <a:t>42</a:t>
            </a:r>
            <a:r>
              <a:rPr lang="en-US" dirty="0">
                <a:ea typeface="ＭＳ Ｐゴシック" charset="-128"/>
              </a:rPr>
              <a:t>:</a:t>
            </a:r>
          </a:p>
        </p:txBody>
      </p:sp>
      <p:graphicFrame>
        <p:nvGraphicFramePr>
          <p:cNvPr id="191492" name="Group 4">
            <a:extLst>
              <a:ext uri="{FF2B5EF4-FFF2-40B4-BE49-F238E27FC236}">
                <a16:creationId xmlns:a16="http://schemas.microsoft.com/office/drawing/2014/main" id="{9C49DBFA-87ED-F9E7-0D21-62AEB95950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747142"/>
              </p:ext>
            </p:extLst>
          </p:nvPr>
        </p:nvGraphicFramePr>
        <p:xfrm>
          <a:off x="228600" y="3781425"/>
          <a:ext cx="8701088" cy="792200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50" marB="456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56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68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85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92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103</a:t>
                      </a:r>
                    </a:p>
                  </a:txBody>
                  <a:tcPr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91551" name="Group 63">
            <a:extLst>
              <a:ext uri="{FF2B5EF4-FFF2-40B4-BE49-F238E27FC236}">
                <a16:creationId xmlns:a16="http://schemas.microsoft.com/office/drawing/2014/main" id="{C1BFAE79-1CC2-ABFF-1F7C-9D7B53F8CCE0}"/>
              </a:ext>
            </a:extLst>
          </p:cNvPr>
          <p:cNvGrpSpPr>
            <a:grpSpLocks/>
          </p:cNvGrpSpPr>
          <p:nvPr/>
        </p:nvGrpSpPr>
        <p:grpSpPr bwMode="auto">
          <a:xfrm>
            <a:off x="981075" y="4572000"/>
            <a:ext cx="619125" cy="833438"/>
            <a:chOff x="618" y="2880"/>
            <a:chExt cx="390" cy="525"/>
          </a:xfrm>
        </p:grpSpPr>
        <p:sp>
          <p:nvSpPr>
            <p:cNvPr id="191552" name="Text Box 64">
              <a:extLst>
                <a:ext uri="{FF2B5EF4-FFF2-40B4-BE49-F238E27FC236}">
                  <a16:creationId xmlns:a16="http://schemas.microsoft.com/office/drawing/2014/main" id="{CF86140F-F34C-2A92-CC60-CD2E6DD5CE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min</a:t>
              </a:r>
            </a:p>
          </p:txBody>
        </p:sp>
        <p:sp>
          <p:nvSpPr>
            <p:cNvPr id="191553" name="Line 65">
              <a:extLst>
                <a:ext uri="{FF2B5EF4-FFF2-40B4-BE49-F238E27FC236}">
                  <a16:creationId xmlns:a16="http://schemas.microsoft.com/office/drawing/2014/main" id="{366DF534-5F67-7841-6B71-12786CCF59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grpSp>
        <p:nvGrpSpPr>
          <p:cNvPr id="191554" name="Group 66">
            <a:extLst>
              <a:ext uri="{FF2B5EF4-FFF2-40B4-BE49-F238E27FC236}">
                <a16:creationId xmlns:a16="http://schemas.microsoft.com/office/drawing/2014/main" id="{3C62C220-CC98-EDF4-6FCD-ADC0D772655A}"/>
              </a:ext>
            </a:extLst>
          </p:cNvPr>
          <p:cNvGrpSpPr>
            <a:grpSpLocks/>
          </p:cNvGrpSpPr>
          <p:nvPr/>
        </p:nvGrpSpPr>
        <p:grpSpPr bwMode="auto">
          <a:xfrm>
            <a:off x="4562475" y="4572000"/>
            <a:ext cx="619125" cy="833438"/>
            <a:chOff x="618" y="2880"/>
            <a:chExt cx="390" cy="525"/>
          </a:xfrm>
        </p:grpSpPr>
        <p:sp>
          <p:nvSpPr>
            <p:cNvPr id="191555" name="Text Box 67">
              <a:extLst>
                <a:ext uri="{FF2B5EF4-FFF2-40B4-BE49-F238E27FC236}">
                  <a16:creationId xmlns:a16="http://schemas.microsoft.com/office/drawing/2014/main" id="{F73DEA74-27E7-B2B7-9E7E-FD45465B83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mid</a:t>
              </a:r>
            </a:p>
          </p:txBody>
        </p:sp>
        <p:sp>
          <p:nvSpPr>
            <p:cNvPr id="191556" name="Line 68">
              <a:extLst>
                <a:ext uri="{FF2B5EF4-FFF2-40B4-BE49-F238E27FC236}">
                  <a16:creationId xmlns:a16="http://schemas.microsoft.com/office/drawing/2014/main" id="{00924A76-A946-8916-529E-91FAE58050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grpSp>
        <p:nvGrpSpPr>
          <p:cNvPr id="191557" name="Group 69">
            <a:extLst>
              <a:ext uri="{FF2B5EF4-FFF2-40B4-BE49-F238E27FC236}">
                <a16:creationId xmlns:a16="http://schemas.microsoft.com/office/drawing/2014/main" id="{2C006C5F-A13A-58BE-2F17-B029716E9E1E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4572000"/>
            <a:ext cx="619125" cy="833438"/>
            <a:chOff x="618" y="2880"/>
            <a:chExt cx="390" cy="525"/>
          </a:xfrm>
        </p:grpSpPr>
        <p:sp>
          <p:nvSpPr>
            <p:cNvPr id="191558" name="Text Box 70">
              <a:extLst>
                <a:ext uri="{FF2B5EF4-FFF2-40B4-BE49-F238E27FC236}">
                  <a16:creationId xmlns:a16="http://schemas.microsoft.com/office/drawing/2014/main" id="{4BF5F25D-5F71-E9DC-713C-27B478134F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" y="3168"/>
              <a:ext cx="390" cy="23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>
                  <a:latin typeface="Tahoma" charset="0"/>
                  <a:ea typeface="+mn-ea"/>
                </a:rPr>
                <a:t>max</a:t>
              </a:r>
            </a:p>
          </p:txBody>
        </p:sp>
        <p:sp>
          <p:nvSpPr>
            <p:cNvPr id="191559" name="Line 71">
              <a:extLst>
                <a:ext uri="{FF2B5EF4-FFF2-40B4-BE49-F238E27FC236}">
                  <a16:creationId xmlns:a16="http://schemas.microsoft.com/office/drawing/2014/main" id="{ABA21235-E678-96CE-BE49-9C2AF472D3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6" y="288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8.55887E-8 L 0.20052 -8.55887E-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915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17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8.55887E-8 L 0.44218 -8.55887E-8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052 -8.55887E-8 L 0.10052 -8.55887E-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915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8.55887E-8 L -0.25886 -8.55887E-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915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915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19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>
            <a:extLst>
              <a:ext uri="{FF2B5EF4-FFF2-40B4-BE49-F238E27FC236}">
                <a16:creationId xmlns:a16="http://schemas.microsoft.com/office/drawing/2014/main" id="{E521B4E7-6E57-F804-FE87-D34D01C76B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Using </a:t>
            </a:r>
            <a:r>
              <a:rPr lang="en-US">
                <a:latin typeface="Courier New" charset="0"/>
                <a:ea typeface="ＭＳ Ｐゴシック" charset="0"/>
                <a:cs typeface="+mj-cs"/>
              </a:rPr>
              <a:t>binarySearch</a:t>
            </a:r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72726483-A009-A187-63CC-67C8313B1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9215438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b="1" dirty="0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index    0  1  2  3   4   5   6   7   8   9  10  11  12  13  14  15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[] a = {-4, 2, 7, 9, 15, 19, 25, 28, 30, 36, 42, 50, 56, 68, 85, 92};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800" dirty="0">
              <a:latin typeface="Courier New" charset="0"/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 index  = </a:t>
            </a:r>
            <a:r>
              <a:rPr lang="en-US" sz="1600" b="1" dirty="0" err="1">
                <a:latin typeface="Courier New" charset="0"/>
                <a:ea typeface="ＭＳ Ｐゴシック" charset="0"/>
                <a:cs typeface="+mn-cs"/>
              </a:rPr>
              <a:t>Arrays.binarySearch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(a, 0, 16, </a:t>
            </a:r>
            <a:r>
              <a:rPr lang="en-US" sz="1600" b="1" dirty="0">
                <a:latin typeface="Courier New" charset="0"/>
                <a:ea typeface="ＭＳ Ｐゴシック" charset="0"/>
                <a:cs typeface="+mn-cs"/>
              </a:rPr>
              <a:t>42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);   </a:t>
            </a:r>
            <a:r>
              <a:rPr lang="en-US" sz="1600" b="1" dirty="0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index1 is 10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1600" dirty="0" err="1">
                <a:latin typeface="Courier New" charset="0"/>
                <a:ea typeface="ＭＳ Ｐゴシック" charset="0"/>
                <a:cs typeface="+mn-cs"/>
              </a:rPr>
              <a:t>int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 index2 = </a:t>
            </a:r>
            <a:r>
              <a:rPr lang="en-US" sz="1600" b="1" dirty="0" err="1">
                <a:latin typeface="Courier New" charset="0"/>
                <a:ea typeface="ＭＳ Ｐゴシック" charset="0"/>
                <a:cs typeface="+mn-cs"/>
              </a:rPr>
              <a:t>Arrays.binarySearch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(a, 0, 16, </a:t>
            </a:r>
            <a:r>
              <a:rPr lang="en-US" sz="1600" b="1" dirty="0">
                <a:latin typeface="Courier New" charset="0"/>
                <a:ea typeface="ＭＳ Ｐゴシック" charset="0"/>
                <a:cs typeface="+mn-cs"/>
              </a:rPr>
              <a:t>21</a:t>
            </a:r>
            <a:r>
              <a:rPr lang="en-US" sz="1600" dirty="0">
                <a:latin typeface="Courier New" charset="0"/>
                <a:ea typeface="ＭＳ Ｐゴシック" charset="0"/>
                <a:cs typeface="+mn-cs"/>
              </a:rPr>
              <a:t>);   </a:t>
            </a:r>
            <a:r>
              <a:rPr lang="en-US" sz="1600" b="1" dirty="0">
                <a:solidFill>
                  <a:srgbClr val="008000"/>
                </a:solidFill>
                <a:latin typeface="Courier New" charset="0"/>
                <a:ea typeface="ＭＳ Ｐゴシック" charset="0"/>
                <a:cs typeface="+mn-cs"/>
              </a:rPr>
              <a:t>// index2 is -7</a:t>
            </a: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dirty="0">
              <a:ea typeface="ＭＳ Ｐゴシック" charset="0"/>
              <a:cs typeface="+mn-cs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binarySearch</a:t>
            </a:r>
            <a:r>
              <a:rPr lang="en-US" dirty="0">
                <a:ea typeface="ＭＳ Ｐゴシック" charset="0"/>
                <a:cs typeface="+mn-cs"/>
              </a:rPr>
              <a:t> returns the index where the value is found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  <a:cs typeface="+mn-cs"/>
              </a:rPr>
              <a:t>if the value is </a:t>
            </a:r>
            <a:r>
              <a:rPr lang="en-US" i="1" dirty="0">
                <a:ea typeface="ＭＳ Ｐゴシック" charset="0"/>
                <a:cs typeface="+mn-cs"/>
              </a:rPr>
              <a:t>not </a:t>
            </a:r>
            <a:r>
              <a:rPr lang="en-US" dirty="0">
                <a:ea typeface="ＭＳ Ｐゴシック" charset="0"/>
                <a:cs typeface="+mn-cs"/>
              </a:rPr>
              <a:t> found, </a:t>
            </a:r>
            <a:r>
              <a:rPr lang="en-US" dirty="0" err="1">
                <a:latin typeface="Courier New" charset="0"/>
                <a:ea typeface="ＭＳ Ｐゴシック" charset="0"/>
                <a:cs typeface="+mn-cs"/>
              </a:rPr>
              <a:t>binarySearch</a:t>
            </a:r>
            <a:r>
              <a:rPr lang="en-US" dirty="0">
                <a:ea typeface="ＭＳ Ｐゴシック" charset="0"/>
                <a:cs typeface="+mn-cs"/>
              </a:rPr>
              <a:t> returns:</a:t>
            </a: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	-(</a:t>
            </a:r>
            <a:r>
              <a:rPr lang="en-US" dirty="0" err="1">
                <a:latin typeface="Courier New" charset="0"/>
                <a:ea typeface="ＭＳ Ｐゴシック" charset="-128"/>
              </a:rPr>
              <a:t>insertionPoint</a:t>
            </a:r>
            <a:r>
              <a:rPr lang="en-US" dirty="0">
                <a:latin typeface="Courier New" charset="0"/>
                <a:ea typeface="ＭＳ Ｐゴシック" charset="-128"/>
              </a:rPr>
              <a:t> + 1)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Clr>
                <a:schemeClr val="bg2"/>
              </a:buClr>
              <a:buFontTx/>
              <a:buChar char="•"/>
              <a:defRPr/>
            </a:pPr>
            <a:r>
              <a:rPr lang="en-US" dirty="0">
                <a:ea typeface="ＭＳ Ｐゴシック" charset="-128"/>
              </a:rPr>
              <a:t>where </a:t>
            </a:r>
            <a:r>
              <a:rPr lang="en-US" dirty="0" err="1">
                <a:latin typeface="Courier New" charset="0"/>
                <a:ea typeface="ＭＳ Ｐゴシック" charset="-128"/>
              </a:rPr>
              <a:t>insertionPoint</a:t>
            </a:r>
            <a:r>
              <a:rPr lang="en-US" dirty="0">
                <a:ea typeface="ＭＳ Ｐゴシック" charset="-128"/>
              </a:rPr>
              <a:t> is the index where the element </a:t>
            </a:r>
            <a:r>
              <a:rPr lang="en-US" i="1" dirty="0">
                <a:ea typeface="ＭＳ Ｐゴシック" charset="-128"/>
              </a:rPr>
              <a:t>would</a:t>
            </a:r>
            <a:r>
              <a:rPr lang="en-US" dirty="0">
                <a:ea typeface="ＭＳ Ｐゴシック" charset="-128"/>
              </a:rPr>
              <a:t> have been, if it had been in the array in sorted order.</a:t>
            </a:r>
          </a:p>
          <a:p>
            <a:pPr lvl="1" eaLnBrk="1" hangingPunct="1">
              <a:buClr>
                <a:schemeClr val="bg2"/>
              </a:buClr>
              <a:buFontTx/>
              <a:buChar char="•"/>
              <a:defRPr/>
            </a:pPr>
            <a:r>
              <a:rPr lang="en-US" dirty="0">
                <a:ea typeface="ＭＳ Ｐゴシック" charset="-128"/>
              </a:rPr>
              <a:t>To insert the value into the array, negate </a:t>
            </a:r>
            <a:r>
              <a:rPr lang="en-US" dirty="0" err="1">
                <a:latin typeface="Courier New" charset="0"/>
                <a:ea typeface="ＭＳ Ｐゴシック" charset="-128"/>
              </a:rPr>
              <a:t>insertionPoint</a:t>
            </a:r>
            <a:r>
              <a:rPr lang="en-US" dirty="0">
                <a:ea typeface="ＭＳ Ｐゴシック" charset="-128"/>
              </a:rPr>
              <a:t> + 1</a:t>
            </a:r>
          </a:p>
          <a:p>
            <a:pPr lvl="1" eaLnBrk="1" hangingPunct="1">
              <a:buFontTx/>
              <a:buNone/>
              <a:defRPr/>
            </a:pPr>
            <a:r>
              <a:rPr lang="en-US" sz="800" dirty="0">
                <a:latin typeface="Courier New" charset="0"/>
                <a:ea typeface="ＭＳ Ｐゴシック" charset="-128"/>
              </a:rPr>
              <a:t>	</a:t>
            </a:r>
          </a:p>
          <a:p>
            <a:pPr lvl="1" eaLnBrk="1" hangingPunct="1">
              <a:buFontTx/>
              <a:buNone/>
              <a:defRPr/>
            </a:pPr>
            <a:r>
              <a:rPr lang="en-US" b="1" dirty="0">
                <a:latin typeface="Courier New" charset="0"/>
                <a:ea typeface="ＭＳ Ｐゴシック" charset="-128"/>
              </a:rPr>
              <a:t>	</a:t>
            </a:r>
            <a:r>
              <a:rPr lang="en-US" b="1" dirty="0" err="1">
                <a:latin typeface="Courier New" charset="0"/>
                <a:ea typeface="ＭＳ Ｐゴシック" charset="-128"/>
              </a:rPr>
              <a:t>int</a:t>
            </a:r>
            <a:r>
              <a:rPr lang="en-US" b="1" dirty="0">
                <a:latin typeface="Courier New" charset="0"/>
                <a:ea typeface="ＭＳ Ｐゴシック" charset="-128"/>
              </a:rPr>
              <a:t> indexToInsert21 = -(index2 + 1); 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ＭＳ Ｐゴシック" charset="-128"/>
              </a:rPr>
              <a:t>//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4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45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45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7D21C55-E490-2693-3115-A8681C1183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Binary search</a:t>
            </a:r>
            <a:endParaRPr lang="en-US" altLang="en-US" sz="28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31B7CCB-18C3-5E6B-7E9C-27F1C15B0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Write a </a:t>
            </a:r>
            <a:r>
              <a:rPr lang="en-US" altLang="en-US" dirty="0" err="1">
                <a:latin typeface="Courier New" panose="02070309020205020404" pitchFamily="49" charset="0"/>
              </a:rPr>
              <a:t>binarySearch</a:t>
            </a:r>
            <a:r>
              <a:rPr lang="en-US" altLang="en-US" dirty="0"/>
              <a:t> method.</a:t>
            </a:r>
          </a:p>
          <a:p>
            <a:pPr lvl="1" eaLnBrk="1" hangingPunct="1"/>
            <a:r>
              <a:rPr lang="en-US" altLang="en-US" dirty="0"/>
              <a:t>If the target value is not found, return its negative insertion point.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 index  = </a:t>
            </a:r>
            <a:r>
              <a:rPr lang="en-US" altLang="en-US" dirty="0" err="1">
                <a:latin typeface="Courier New" panose="02070309020205020404" pitchFamily="49" charset="0"/>
              </a:rPr>
              <a:t>binarySearch</a:t>
            </a:r>
            <a:r>
              <a:rPr lang="en-US" altLang="en-US" dirty="0">
                <a:latin typeface="Courier New" panose="02070309020205020404" pitchFamily="49" charset="0"/>
              </a:rPr>
              <a:t>(data, 42);  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10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int index2 = </a:t>
            </a:r>
            <a:r>
              <a:rPr lang="en-US" altLang="en-US" dirty="0" err="1">
                <a:latin typeface="Courier New" panose="02070309020205020404" pitchFamily="49" charset="0"/>
              </a:rPr>
              <a:t>binarySearch</a:t>
            </a:r>
            <a:r>
              <a:rPr lang="en-US" altLang="en-US" dirty="0">
                <a:latin typeface="Courier New" panose="02070309020205020404" pitchFamily="49" charset="0"/>
              </a:rPr>
              <a:t>(data, 66);  </a:t>
            </a:r>
            <a:r>
              <a:rPr lang="en-US" altLang="en-US" b="1" dirty="0">
                <a:solidFill>
                  <a:srgbClr val="008000"/>
                </a:solidFill>
                <a:latin typeface="Courier New" panose="02070309020205020404" pitchFamily="49" charset="0"/>
              </a:rPr>
              <a:t>// -14</a:t>
            </a:r>
          </a:p>
        </p:txBody>
      </p:sp>
      <p:graphicFrame>
        <p:nvGraphicFramePr>
          <p:cNvPr id="288772" name="Group 4">
            <a:extLst>
              <a:ext uri="{FF2B5EF4-FFF2-40B4-BE49-F238E27FC236}">
                <a16:creationId xmlns:a16="http://schemas.microsoft.com/office/drawing/2014/main" id="{4978D585-34E9-C159-89E3-3E7EF7FCF2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367303"/>
              </p:ext>
            </p:extLst>
          </p:nvPr>
        </p:nvGraphicFramePr>
        <p:xfrm>
          <a:off x="228600" y="2667000"/>
          <a:ext cx="8701088" cy="792248"/>
        </p:xfrm>
        <a:graphic>
          <a:graphicData uri="http://schemas.openxmlformats.org/drawingml/2006/table">
            <a:tbl>
              <a:tblPr/>
              <a:tblGrid>
                <a:gridCol w="782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4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603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662" marB="456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-4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50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56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68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85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92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103</a:t>
                      </a:r>
                    </a:p>
                  </a:txBody>
                  <a:tcPr marT="45662" marB="456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9FDEA890-7530-4074-D1D5-2B87A5662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338"/>
            <a:ext cx="8229600" cy="703262"/>
          </a:xfrm>
        </p:spPr>
        <p:txBody>
          <a:bodyPr/>
          <a:lstStyle/>
          <a:p>
            <a:pPr eaLnBrk="1" hangingPunct="1"/>
            <a:r>
              <a:rPr lang="en-US" altLang="en-US" dirty="0"/>
              <a:t>Array Limitations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E6C80243-EF74-EB25-499E-E48FEF89F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018580"/>
            <a:ext cx="8915400" cy="4534619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What is frustrating about arrays?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Fixed-size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Adding or removing from middle is hard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Not much built-in functionality (need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Arrays</a:t>
            </a:r>
            <a:r>
              <a:rPr lang="en-US" altLang="en-US" dirty="0"/>
              <a:t> class)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03DD625-6E02-C880-6913-B901030572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Java's fix: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List</a:t>
            </a:r>
            <a:r>
              <a:rPr lang="en-US" altLang="en-US" dirty="0"/>
              <a:t> Abstraction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84FDD1CD-6C42-0761-5D6C-775605EEBC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</a:rPr>
              <a:t>Like an array that resizes to fit its contents. 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</a:rPr>
              <a:t>When a list is created, it is initially empty.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	[]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0"/>
              </a:rPr>
              <a:t>Use </a:t>
            </a:r>
            <a:r>
              <a:rPr lang="en-US" sz="2000" dirty="0">
                <a:latin typeface="Courier New" charset="0"/>
                <a:ea typeface="ＭＳ Ｐゴシック" charset="-128"/>
                <a:cs typeface="+mn-cs"/>
              </a:rPr>
              <a:t>add</a:t>
            </a:r>
            <a:r>
              <a:rPr lang="en-US" dirty="0">
                <a:ea typeface="ＭＳ Ｐゴシック" charset="0"/>
              </a:rPr>
              <a:t> methods to add to different locations in list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sz="800" dirty="0">
              <a:ea typeface="ＭＳ Ｐゴシック" charset="-128"/>
            </a:endParaRPr>
          </a:p>
          <a:p>
            <a:pPr lvl="1" eaLnBrk="1" hangingPunct="1">
              <a:buFontTx/>
              <a:buNone/>
              <a:defRPr/>
            </a:pPr>
            <a:r>
              <a:rPr lang="en-US" dirty="0">
                <a:latin typeface="Courier New" charset="0"/>
                <a:ea typeface="ＭＳ Ｐゴシック" charset="-128"/>
              </a:rPr>
              <a:t>	[hello, ABC, goodbye, okay]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The list object keeps track of the element values that have been added to it, their order, indexes, and its total size.</a:t>
            </a:r>
          </a:p>
          <a:p>
            <a:pPr lvl="1" eaLnBrk="1" hangingPunct="1">
              <a:buFont typeface="Wingdings 2" charset="0"/>
              <a:buChar char=""/>
              <a:defRPr/>
            </a:pPr>
            <a:endParaRPr lang="en-US" dirty="0">
              <a:ea typeface="ＭＳ Ｐゴシック" charset="-128"/>
            </a:endParaRPr>
          </a:p>
          <a:p>
            <a:pPr lvl="1" eaLnBrk="1" hangingPunct="1">
              <a:buFont typeface="Wingdings 2" charset="0"/>
              <a:buChar char=""/>
              <a:defRPr/>
            </a:pPr>
            <a:r>
              <a:rPr lang="en-US" dirty="0">
                <a:ea typeface="ＭＳ Ｐゴシック" charset="-128"/>
              </a:rPr>
              <a:t>You can add, remove, get, set, ... any index at any time.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D2576518-3C9E-A60A-5E8C-D3E7DC102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n-US"/>
              <a:t>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22CF3-69FA-0385-68F7-55098E06A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an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n-US"/>
              <a:t>'s behavior?  </a:t>
            </a:r>
          </a:p>
          <a:p>
            <a:pPr lvl="1" eaLnBrk="1" hangingPunct="1"/>
            <a:r>
              <a:rPr lang="en-US" altLang="en-US"/>
              <a:t>add, remove, indexOf, etc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What is an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altLang="en-US"/>
              <a:t>'s state?</a:t>
            </a:r>
          </a:p>
          <a:p>
            <a:pPr lvl="1" eaLnBrk="1" hangingPunct="1"/>
            <a:r>
              <a:rPr lang="en-US" altLang="en-US"/>
              <a:t>Many elements of the same type</a:t>
            </a:r>
          </a:p>
          <a:p>
            <a:pPr lvl="1" eaLnBrk="1" hangingPunct="1"/>
            <a:r>
              <a:rPr lang="en-US" altLang="en-US"/>
              <a:t>For example, unfilled array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graphicFrame>
        <p:nvGraphicFramePr>
          <p:cNvPr id="4" name="Group 99">
            <a:extLst>
              <a:ext uri="{FF2B5EF4-FFF2-40B4-BE49-F238E27FC236}">
                <a16:creationId xmlns:a16="http://schemas.microsoft.com/office/drawing/2014/main" id="{1D894BD1-197A-6128-02B7-00CE57033929}"/>
              </a:ext>
            </a:extLst>
          </p:cNvPr>
          <p:cNvGraphicFramePr>
            <a:graphicFrameLocks noGrp="1"/>
          </p:cNvGraphicFramePr>
          <p:nvPr/>
        </p:nvGraphicFramePr>
        <p:xfrm>
          <a:off x="711200" y="4097338"/>
          <a:ext cx="7747000" cy="2082800"/>
        </p:xfrm>
        <a:graphic>
          <a:graphicData uri="http://schemas.openxmlformats.org/drawingml/2006/table">
            <a:tbl>
              <a:tblPr/>
              <a:tblGrid>
                <a:gridCol w="874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2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56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40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40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index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...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98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99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932085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-32053278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size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oup 23">
            <a:extLst>
              <a:ext uri="{FF2B5EF4-FFF2-40B4-BE49-F238E27FC236}">
                <a16:creationId xmlns:a16="http://schemas.microsoft.com/office/drawing/2014/main" id="{F901AA42-B29B-5CEF-8C36-0B54172B6A3C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9BF0C2B-2581-A901-5315-274361201E9C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684EFCE1-944E-EC44-3784-3D045E1184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8" name="Group 1">
              <a:extLst>
                <a:ext uri="{FF2B5EF4-FFF2-40B4-BE49-F238E27FC236}">
                  <a16:creationId xmlns:a16="http://schemas.microsoft.com/office/drawing/2014/main" id="{550B584C-07ED-3721-952D-E7EB320E7E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94BEC68A-F916-8011-C049-A2E740373D09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E6A8E144-6E60-D118-4837-1125FE032D40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1" name="Freeform 10">
            <a:extLst>
              <a:ext uri="{FF2B5EF4-FFF2-40B4-BE49-F238E27FC236}">
                <a16:creationId xmlns:a16="http://schemas.microsoft.com/office/drawing/2014/main" id="{D808D729-67C6-EDFE-924D-6E0125BFD3A8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BEB47CCD-CD39-4958-5E09-D3B8D480D3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r>
              <a:rPr lang="en-US" altLang="en-US" sz="4000"/>
              <a:t> implementation</a:t>
            </a:r>
            <a:endParaRPr lang="en-US" altLang="en-US" sz="3600">
              <a:latin typeface="Courier New" panose="02070309020205020404" pitchFamily="49" charset="0"/>
            </a:endParaRP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68690778-D3F9-90FE-A24B-686FCED8E5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3657600" algn="l"/>
              </a:tabLst>
            </a:pPr>
            <a:r>
              <a:rPr lang="en-US" altLang="en-US" dirty="0">
                <a:cs typeface="Courier New" panose="02070309020205020404" pitchFamily="49" charset="0"/>
              </a:rPr>
              <a:t>Starting out simpler than Java's built-in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 eaLnBrk="1" hangingPunct="1">
              <a:tabLst>
                <a:tab pos="3657600" algn="l"/>
              </a:tabLst>
            </a:pPr>
            <a:r>
              <a:rPr lang="en-US" altLang="en-US" dirty="0">
                <a:cs typeface="Courier New" panose="02070309020205020404" pitchFamily="49" charset="0"/>
              </a:rPr>
              <a:t>Only stores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dirty="0" err="1">
                <a:cs typeface="Courier New" panose="02070309020205020404" pitchFamily="49" charset="0"/>
              </a:rPr>
              <a:t>s</a:t>
            </a:r>
            <a:endParaRPr lang="en-US" altLang="en-US" dirty="0">
              <a:cs typeface="Courier New" panose="02070309020205020404" pitchFamily="49" charset="0"/>
            </a:endParaRPr>
          </a:p>
          <a:p>
            <a:pPr lvl="1" eaLnBrk="1" hangingPunct="1">
              <a:tabLst>
                <a:tab pos="3657600" algn="l"/>
              </a:tabLst>
            </a:pPr>
            <a:r>
              <a:rPr lang="en-US" altLang="en-US" dirty="0">
                <a:cs typeface="Courier New" panose="02070309020205020404" pitchFamily="49" charset="0"/>
              </a:rPr>
              <a:t>Fewer methods: </a:t>
            </a:r>
            <a:r>
              <a:rPr lang="en-US" altLang="en-US" dirty="0">
                <a:latin typeface="Courier New" panose="02070309020205020404" pitchFamily="49" charset="0"/>
              </a:rPr>
              <a:t>add(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</a:t>
            </a:r>
            <a:r>
              <a:rPr lang="en-US" altLang="en-US" dirty="0"/>
              <a:t>, </a:t>
            </a:r>
            <a:r>
              <a:rPr lang="en-US" altLang="en-US" dirty="0">
                <a:latin typeface="Courier New" panose="02070309020205020404" pitchFamily="49" charset="0"/>
              </a:rPr>
              <a:t>add(</a:t>
            </a:r>
            <a:r>
              <a:rPr lang="en-US" altLang="en-US" b="1" dirty="0"/>
              <a:t>index</a:t>
            </a:r>
            <a:r>
              <a:rPr lang="en-US" altLang="en-US" dirty="0">
                <a:latin typeface="Courier New" panose="02070309020205020404" pitchFamily="49" charset="0"/>
              </a:rPr>
              <a:t>, 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),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get(</a:t>
            </a:r>
            <a:r>
              <a:rPr lang="en-US" altLang="en-US" b="1" dirty="0"/>
              <a:t>index</a:t>
            </a:r>
            <a:r>
              <a:rPr lang="en-US" altLang="en-US" dirty="0">
                <a:latin typeface="Courier New" panose="02070309020205020404" pitchFamily="49" charset="0"/>
              </a:rPr>
              <a:t>)</a:t>
            </a:r>
            <a:r>
              <a:rPr lang="en-US" altLang="en-US" dirty="0"/>
              <a:t>, </a:t>
            </a:r>
            <a:r>
              <a:rPr lang="en-US" altLang="en-US" dirty="0">
                <a:latin typeface="Courier New" panose="02070309020205020404" pitchFamily="49" charset="0"/>
              </a:rPr>
              <a:t>set(</a:t>
            </a:r>
            <a:r>
              <a:rPr lang="en-US" altLang="en-US" b="1" dirty="0"/>
              <a:t>index</a:t>
            </a:r>
            <a:r>
              <a:rPr lang="en-US" altLang="en-US" b="1" dirty="0">
                <a:latin typeface="Courier New" panose="02070309020205020404" pitchFamily="49" charset="0"/>
              </a:rPr>
              <a:t>, 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),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size(), </a:t>
            </a:r>
            <a:r>
              <a:rPr lang="en-US" altLang="en-US" dirty="0" err="1">
                <a:latin typeface="Courier New" panose="02070309020205020404" pitchFamily="49" charset="0"/>
              </a:rPr>
              <a:t>isEmpty</a:t>
            </a:r>
            <a:r>
              <a:rPr lang="en-US" altLang="en-US" dirty="0">
                <a:latin typeface="Courier New" panose="02070309020205020404" pitchFamily="49" charset="0"/>
              </a:rPr>
              <a:t>(),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</a:rPr>
              <a:t>remove(</a:t>
            </a:r>
            <a:r>
              <a:rPr lang="en-US" altLang="en-US" b="1" dirty="0"/>
              <a:t>index</a:t>
            </a:r>
            <a:r>
              <a:rPr lang="en-US" altLang="en-US" dirty="0">
                <a:latin typeface="Courier New" panose="02070309020205020404" pitchFamily="49" charset="0"/>
              </a:rPr>
              <a:t>),</a:t>
            </a:r>
            <a:r>
              <a:rPr lang="en-US" altLang="en-US" dirty="0"/>
              <a:t> </a:t>
            </a:r>
            <a:r>
              <a:rPr lang="en-US" altLang="en-US" dirty="0" err="1">
                <a:latin typeface="Courier New" panose="02070309020205020404" pitchFamily="49" charset="0"/>
              </a:rPr>
              <a:t>indexOf</a:t>
            </a:r>
            <a:r>
              <a:rPr lang="en-US" altLang="en-US" dirty="0">
                <a:latin typeface="Courier New" panose="02070309020205020404" pitchFamily="49" charset="0"/>
              </a:rPr>
              <a:t>(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), contains(</a:t>
            </a:r>
            <a:r>
              <a:rPr lang="en-US" altLang="en-US" b="1" dirty="0"/>
              <a:t>value</a:t>
            </a:r>
            <a:r>
              <a:rPr lang="en-US" altLang="en-US" dirty="0">
                <a:latin typeface="Courier New" panose="02070309020205020404" pitchFamily="49" charset="0"/>
              </a:rPr>
              <a:t>), </a:t>
            </a:r>
            <a:r>
              <a:rPr lang="en-US" altLang="en-US" dirty="0" err="1">
                <a:latin typeface="Courier New" panose="02070309020205020404" pitchFamily="49" charset="0"/>
              </a:rPr>
              <a:t>toString</a:t>
            </a:r>
            <a:r>
              <a:rPr lang="en-US" altLang="en-US" dirty="0">
                <a:latin typeface="Courier New" panose="02070309020205020404" pitchFamily="49" charset="0"/>
              </a:rPr>
              <a:t>(),</a:t>
            </a:r>
          </a:p>
          <a:p>
            <a:pPr lvl="1" eaLnBrk="1" hangingPunct="1">
              <a:tabLst>
                <a:tab pos="3657600" algn="l"/>
              </a:tabLst>
            </a:pPr>
            <a:endParaRPr lang="en-US" altLang="en-US" dirty="0">
              <a:cs typeface="Courier New" panose="02070309020205020404" pitchFamily="49" charset="0"/>
            </a:endParaRPr>
          </a:p>
          <a:p>
            <a:pPr eaLnBrk="1" hangingPunct="1">
              <a:tabLst>
                <a:tab pos="3657600" algn="l"/>
              </a:tabLst>
            </a:pPr>
            <a:r>
              <a:rPr lang="en-US" altLang="en-US" dirty="0"/>
              <a:t>Fields?</a:t>
            </a:r>
          </a:p>
          <a:p>
            <a:pPr lvl="1" eaLnBrk="1" hangingPunct="1">
              <a:tabLst>
                <a:tab pos="3657600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int[]</a:t>
            </a:r>
          </a:p>
          <a:p>
            <a:pPr lvl="1" eaLnBrk="1" hangingPunct="1">
              <a:tabLst>
                <a:tab pos="3657600" algn="l"/>
              </a:tabLst>
            </a:pP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en-US" dirty="0"/>
              <a:t> to keep track of the number of elements added</a:t>
            </a:r>
          </a:p>
          <a:p>
            <a:pPr lvl="1" eaLnBrk="1" hangingPunct="1">
              <a:tabLst>
                <a:tab pos="3657600" algn="l"/>
              </a:tabLst>
            </a:pPr>
            <a:r>
              <a:rPr lang="en-US" altLang="en-US" dirty="0"/>
              <a:t>The default capacity (array length) will be 10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34DE56A1-3F03-87B4-428E-7B0F498B689C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5F2A9988-FAD5-7938-4B72-CE8AF9644C5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B32E4763-931D-BB2E-76D4-FA5DB3A36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DD5898F4-53A0-7961-7FB6-79C7FCB0E5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5E628178-C6EE-07FF-84F2-A010323F752A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149E3153-CEB8-0126-E2A1-5CD6EB9AB8E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9BF6C327-F652-5F0C-6FD4-2CBB39B3403F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5E131BD-7050-1F99-AE81-C8A250F40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Implementing </a:t>
            </a:r>
            <a:r>
              <a:rPr lang="en-US" altLang="en-US">
                <a:latin typeface="Courier New" panose="02070309020205020404" pitchFamily="49" charset="0"/>
              </a:rPr>
              <a:t>add</a:t>
            </a:r>
            <a:endParaRPr lang="en-US" altLang="en-US"/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555A0CD9-F953-A51B-E810-DD7CAD5CC2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do we add to the end of a list?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public void </a:t>
            </a:r>
            <a:r>
              <a:rPr lang="en-US" altLang="en-US" sz="2000" b="1">
                <a:latin typeface="Courier New" panose="02070309020205020404" pitchFamily="49" charset="0"/>
              </a:rPr>
              <a:t>add</a:t>
            </a:r>
            <a:r>
              <a:rPr lang="en-US" altLang="en-US" sz="2000">
                <a:latin typeface="Courier New" panose="02070309020205020404" pitchFamily="49" charset="0"/>
              </a:rPr>
              <a:t>(int value) {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just put the element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list[size] = value;    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in the last slot,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    size++;                   </a:t>
            </a:r>
            <a:r>
              <a:rPr lang="en-US" altLang="en-US" sz="2000" b="1">
                <a:solidFill>
                  <a:srgbClr val="008000"/>
                </a:solidFill>
                <a:latin typeface="Courier New" panose="02070309020205020404" pitchFamily="49" charset="0"/>
              </a:rPr>
              <a:t>// and increase the size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list.add(</a:t>
            </a:r>
            <a:r>
              <a:rPr lang="en-US" altLang="en-US" b="1">
                <a:latin typeface="Courier New" panose="02070309020205020404" pitchFamily="49" charset="0"/>
              </a:rPr>
              <a:t>42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</p:txBody>
      </p:sp>
      <p:graphicFrame>
        <p:nvGraphicFramePr>
          <p:cNvPr id="145412" name="Group 4">
            <a:extLst>
              <a:ext uri="{FF2B5EF4-FFF2-40B4-BE49-F238E27FC236}">
                <a16:creationId xmlns:a16="http://schemas.microsoft.com/office/drawing/2014/main" id="{0BB18D0C-6BC2-7253-31E5-4EBB479ABE15}"/>
              </a:ext>
            </a:extLst>
          </p:cNvPr>
          <p:cNvGraphicFramePr>
            <a:graphicFrameLocks noGrp="1"/>
          </p:cNvGraphicFramePr>
          <p:nvPr/>
        </p:nvGraphicFramePr>
        <p:xfrm>
          <a:off x="1219200" y="2895600"/>
          <a:ext cx="6553200" cy="1189038"/>
        </p:xfrm>
        <a:graphic>
          <a:graphicData uri="http://schemas.openxmlformats.org/drawingml/2006/table">
            <a:tbl>
              <a:tblPr/>
              <a:tblGrid>
                <a:gridCol w="893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3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3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8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size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5462" name="Group 54">
            <a:extLst>
              <a:ext uri="{FF2B5EF4-FFF2-40B4-BE49-F238E27FC236}">
                <a16:creationId xmlns:a16="http://schemas.microsoft.com/office/drawing/2014/main" id="{DAF764DD-4752-3648-7911-30AF39E93805}"/>
              </a:ext>
            </a:extLst>
          </p:cNvPr>
          <p:cNvGraphicFramePr>
            <a:graphicFrameLocks noGrp="1"/>
          </p:cNvGraphicFramePr>
          <p:nvPr/>
        </p:nvGraphicFramePr>
        <p:xfrm>
          <a:off x="1219200" y="5105400"/>
          <a:ext cx="6553200" cy="1189038"/>
        </p:xfrm>
        <a:graphic>
          <a:graphicData uri="http://schemas.openxmlformats.org/drawingml/2006/table">
            <a:tbl>
              <a:tblPr/>
              <a:tblGrid>
                <a:gridCol w="8937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3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3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8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51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index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2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6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value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3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8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9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5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42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B2B2B2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size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7</a:t>
                      </a: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T="45732" marB="45732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6" name="Group 23">
            <a:extLst>
              <a:ext uri="{FF2B5EF4-FFF2-40B4-BE49-F238E27FC236}">
                <a16:creationId xmlns:a16="http://schemas.microsoft.com/office/drawing/2014/main" id="{3880A9AD-0170-D802-EFC7-E8C9EB1A5E59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4141FAF-F01F-AC3B-78D4-F84C61CD246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D3240308-F405-0DD0-A10C-043F90B19C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9" name="Group 1">
              <a:extLst>
                <a:ext uri="{FF2B5EF4-FFF2-40B4-BE49-F238E27FC236}">
                  <a16:creationId xmlns:a16="http://schemas.microsoft.com/office/drawing/2014/main" id="{6704DFCD-53EE-4278-80E6-F8BC3B8480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E590225E-5411-A8E6-ECC8-913F5830579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C431604-E3ED-2D43-E819-428DC86DF374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2" name="Freeform 11">
            <a:extLst>
              <a:ext uri="{FF2B5EF4-FFF2-40B4-BE49-F238E27FC236}">
                <a16:creationId xmlns:a16="http://schemas.microsoft.com/office/drawing/2014/main" id="{8BB0F6CB-0BF7-CCC6-232A-28EBACF9DF5A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FDA00CA-5DB6-3185-2F74-1F3C8A3FF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Printing an </a:t>
            </a:r>
            <a:r>
              <a:rPr lang="en-US" altLang="en-US">
                <a:latin typeface="Courier New" panose="02070309020205020404" pitchFamily="49" charset="0"/>
              </a:rPr>
              <a:t>ArrayIntList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1157E925-B6C5-19D6-ED24-6402AE62A6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How can we make our </a:t>
            </a:r>
            <a:r>
              <a:rPr lang="en-US" alt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ArrayIntList</a:t>
            </a:r>
            <a:r>
              <a:rPr lang="en-US" altLang="en-US" dirty="0"/>
              <a:t> print out nicely?</a:t>
            </a:r>
          </a:p>
          <a:p>
            <a:pPr eaLnBrk="1" hangingPunct="1"/>
            <a:endParaRPr lang="en-US" altLang="en-US" dirty="0"/>
          </a:p>
          <a:p>
            <a:pPr lvl="1" eaLnBrk="1" hangingPunct="1"/>
            <a:r>
              <a:rPr lang="en-US" altLang="en-US" dirty="0"/>
              <a:t>We can write a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en-US" altLang="en-US" dirty="0"/>
              <a:t> method!</a:t>
            </a:r>
          </a:p>
          <a:p>
            <a:pPr lvl="1" eaLnBrk="1" hangingPunct="1"/>
            <a:endParaRPr lang="en-US" altLang="en-US" dirty="0"/>
          </a:p>
          <a:p>
            <a:pPr lvl="2" eaLnBrk="1" hangingPunct="1">
              <a:lnSpc>
                <a:spcPct val="110000"/>
              </a:lnSpc>
            </a:pPr>
            <a:r>
              <a:rPr lang="en-US" altLang="en-US" dirty="0"/>
              <a:t>Tells Java how to convert an object into a </a:t>
            </a:r>
            <a:r>
              <a:rPr lang="en-US" altLang="en-US" dirty="0">
                <a:latin typeface="Courier New" panose="02070309020205020404" pitchFamily="49" charset="0"/>
              </a:rPr>
              <a:t>String</a:t>
            </a:r>
            <a:endParaRPr lang="en-US" altLang="en-US" sz="500" dirty="0"/>
          </a:p>
          <a:p>
            <a:pPr lvl="3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dirty="0" err="1">
                <a:latin typeface="Courier New" panose="02070309020205020404" pitchFamily="49" charset="0"/>
              </a:rPr>
              <a:t>ArrayIntList</a:t>
            </a:r>
            <a:r>
              <a:rPr lang="en-US" altLang="en-US" dirty="0">
                <a:latin typeface="Courier New" panose="02070309020205020404" pitchFamily="49" charset="0"/>
              </a:rPr>
              <a:t> list = new </a:t>
            </a:r>
            <a:r>
              <a:rPr lang="en-US" altLang="en-US" dirty="0" err="1">
                <a:latin typeface="Courier New" panose="02070309020205020404" pitchFamily="49" charset="0"/>
              </a:rPr>
              <a:t>ArrayIntList</a:t>
            </a:r>
            <a:r>
              <a:rPr lang="en-US" altLang="en-US" dirty="0">
                <a:latin typeface="Courier New" panose="02070309020205020404" pitchFamily="49" charset="0"/>
              </a:rPr>
              <a:t>();</a:t>
            </a:r>
          </a:p>
          <a:p>
            <a:pPr lvl="3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</a:t>
            </a:r>
            <a:r>
              <a:rPr lang="en-US" altLang="en-US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dirty="0">
                <a:latin typeface="Courier New" panose="02070309020205020404" pitchFamily="49" charset="0"/>
              </a:rPr>
              <a:t>("list is " + </a:t>
            </a:r>
            <a:r>
              <a:rPr lang="en-US" altLang="en-US" b="1" dirty="0">
                <a:latin typeface="Courier New" panose="02070309020205020404" pitchFamily="49" charset="0"/>
              </a:rPr>
              <a:t>list</a:t>
            </a:r>
            <a:r>
              <a:rPr lang="en-US" altLang="en-US" dirty="0">
                <a:latin typeface="Courier New" panose="02070309020205020404" pitchFamily="49" charset="0"/>
              </a:rPr>
              <a:t>);</a:t>
            </a:r>
          </a:p>
          <a:p>
            <a:pPr lvl="3" eaLnBrk="1" hangingPunct="1">
              <a:lnSpc>
                <a:spcPct val="7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           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// ("list is " + </a:t>
            </a:r>
            <a:r>
              <a:rPr lang="en-US" altLang="en-US" dirty="0" err="1">
                <a:solidFill>
                  <a:srgbClr val="008000"/>
                </a:solidFill>
                <a:latin typeface="Courier New" panose="02070309020205020404" pitchFamily="49" charset="0"/>
              </a:rPr>
              <a:t>list.toString</a:t>
            </a:r>
            <a:r>
              <a:rPr lang="en-US" altLang="en-US" dirty="0">
                <a:solidFill>
                  <a:srgbClr val="008000"/>
                </a:solidFill>
                <a:latin typeface="Courier New" panose="02070309020205020404" pitchFamily="49" charset="0"/>
              </a:rPr>
              <a:t>());</a:t>
            </a:r>
          </a:p>
          <a:p>
            <a:pPr lvl="3" eaLnBrk="1" hangingPunct="1">
              <a:lnSpc>
                <a:spcPct val="70000"/>
              </a:lnSpc>
              <a:buFontTx/>
              <a:buNone/>
            </a:pPr>
            <a:endParaRPr lang="en-US" altLang="en-US" dirty="0">
              <a:solidFill>
                <a:srgbClr val="008000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en-US" altLang="en-US" dirty="0"/>
              <a:t>Syntax: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public String </a:t>
            </a:r>
            <a:r>
              <a:rPr lang="en-US" altLang="en-US" dirty="0" err="1">
                <a:latin typeface="Courier New" panose="02070309020205020404" pitchFamily="49" charset="0"/>
              </a:rPr>
              <a:t>toString</a:t>
            </a:r>
            <a:r>
              <a:rPr lang="en-US" altLang="en-US" dirty="0">
                <a:latin typeface="Courier New" panose="02070309020205020404" pitchFamily="49" charset="0"/>
              </a:rPr>
              <a:t>() {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    </a:t>
            </a:r>
            <a:r>
              <a:rPr lang="en-US" altLang="en-US" b="1" dirty="0"/>
              <a:t>code that returns a suitable String</a:t>
            </a:r>
            <a:r>
              <a:rPr lang="en-US" altLang="en-US" dirty="0">
                <a:latin typeface="Courier New" panose="02070309020205020404" pitchFamily="49" charset="0"/>
              </a:rPr>
              <a:t>;</a:t>
            </a:r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	}</a:t>
            </a:r>
          </a:p>
          <a:p>
            <a:pPr marL="393700" lvl="1" indent="0" eaLnBrk="1" hangingPunct="1">
              <a:buNone/>
            </a:pPr>
            <a:endParaRPr lang="en-US" altLang="en-US" dirty="0"/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07CE98E3-C9B8-2A1D-9298-91BBB8F6A0E2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45CC0B9-2F86-FB95-441E-D6354A6941B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B3EB2B3-5894-8C90-7311-B03DC0476B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5BB8230D-754C-7909-4C99-7C6278566E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DA4990B8-9F7B-A97A-E78C-51FF80520F7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7DEC1C25-33AE-BF4B-1FE6-C3E8BA00705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1BC9216D-3A0B-F172-EB07-946F13DE3B51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0BB479E-46B3-A326-AD4E-39C34F9167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Preconditions</a:t>
            </a:r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6832909D-3565-E3D5-B9B8-18E8206E4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precondition</a:t>
            </a:r>
            <a:r>
              <a:rPr lang="en-US" altLang="en-US"/>
              <a:t>: Something your method </a:t>
            </a:r>
            <a:r>
              <a:rPr lang="en-US" altLang="en-US" i="1"/>
              <a:t>assumes is true</a:t>
            </a:r>
            <a:br>
              <a:rPr lang="en-US" altLang="en-US"/>
            </a:br>
            <a:r>
              <a:rPr lang="en-US" altLang="en-US"/>
              <a:t>at the start of its execution.</a:t>
            </a:r>
          </a:p>
          <a:p>
            <a:pPr lvl="1" eaLnBrk="1" hangingPunct="1"/>
            <a:r>
              <a:rPr lang="en-US" altLang="en-US"/>
              <a:t>Often documented as a comment on the method's header:</a:t>
            </a:r>
            <a:r>
              <a:rPr lang="en-US" altLang="en-US" sz="800">
                <a:latin typeface="Courier New" panose="02070309020205020404" pitchFamily="49" charset="0"/>
              </a:rPr>
              <a:t>	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b="1">
              <a:solidFill>
                <a:srgbClr val="008000"/>
              </a:solidFill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Returns the element at the given index.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Precondition: 0 &lt;= index &lt; size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 get(int index) {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elementData[index];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Stating a precondition doesn't really "solve" the problem, but it at least documents our decision and warns the client what not to do.</a:t>
            </a:r>
          </a:p>
          <a:p>
            <a:pPr lvl="1" eaLnBrk="1" hangingPunct="1"/>
            <a:endParaRPr lang="en-US" altLang="en-US" sz="1200"/>
          </a:p>
          <a:p>
            <a:pPr lvl="1" eaLnBrk="1" hangingPunct="1"/>
            <a:r>
              <a:rPr lang="en-US" altLang="en-US"/>
              <a:t>What if we want to actually enforce the precondition?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EED9736F-E0A8-8375-E314-0C906716048D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986FA97B-1074-DB86-A840-B10FE7331398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2DE74E3-40DA-1D62-8D72-CAB507DBA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6D6F2944-87FE-F69A-6EE2-C3C5B456DD5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4FD912CC-3E74-77BD-354A-A63407CAAC89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F42C5A78-451B-0D94-ACE1-0B8FB8905A66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4A4B25FA-18B3-6A73-734D-86A26E8FB381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4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F445274-ECBF-8E73-F701-B613DEEB0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Bad precondition test</a:t>
            </a: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8B5361A6-32C5-2255-E60A-F134C9593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wrong with the following way to handle violations?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Returns the element at the given index.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008000"/>
                </a:solidFill>
                <a:latin typeface="Courier New" panose="02070309020205020404" pitchFamily="49" charset="0"/>
              </a:rPr>
              <a:t>	// Precondition: 0 &lt;= index &lt; size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public int get(int index)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if (index &lt; 0 || index &gt;= size)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    System.out.println("Bad index! " + index);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    return -1;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800000"/>
                </a:solidFill>
                <a:latin typeface="Courier New" panose="02070309020205020404" pitchFamily="49" charset="0"/>
              </a:rPr>
              <a:t>	  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    return elementData[index];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}</a:t>
            </a:r>
            <a:endParaRPr lang="en-US" altLang="en-US"/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returning -1 no better than returning 0  (could be legal value)</a:t>
            </a:r>
          </a:p>
          <a:p>
            <a:pPr lvl="1" eaLnBrk="1" hangingPunct="1"/>
            <a:r>
              <a:rPr lang="en-US" altLang="en-US">
                <a:latin typeface="Courier New" panose="02070309020205020404" pitchFamily="49" charset="0"/>
              </a:rPr>
              <a:t>println</a:t>
            </a:r>
            <a:r>
              <a:rPr lang="en-US" altLang="en-US"/>
              <a:t> is not a very strong deterrent to the client  (esp. GUI)</a:t>
            </a:r>
          </a:p>
        </p:txBody>
      </p:sp>
      <p:grpSp>
        <p:nvGrpSpPr>
          <p:cNvPr id="4" name="Group 23">
            <a:extLst>
              <a:ext uri="{FF2B5EF4-FFF2-40B4-BE49-F238E27FC236}">
                <a16:creationId xmlns:a16="http://schemas.microsoft.com/office/drawing/2014/main" id="{2849C302-2B66-A29D-5130-F295CF98BB15}"/>
              </a:ext>
            </a:extLst>
          </p:cNvPr>
          <p:cNvGrpSpPr>
            <a:grpSpLocks/>
          </p:cNvGrpSpPr>
          <p:nvPr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C728D509-A691-A673-9ED4-B13FFCAA78DA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26A4E3BF-25F2-8FD9-F565-687D6AC700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7" name="Group 1">
              <a:extLst>
                <a:ext uri="{FF2B5EF4-FFF2-40B4-BE49-F238E27FC236}">
                  <a16:creationId xmlns:a16="http://schemas.microsoft.com/office/drawing/2014/main" id="{2FD4843F-C763-5D20-7BF2-087727566F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6B620E20-BB35-9A68-528E-0C99C27F0AC2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A53E4532-F61F-4024-63DC-0D937DDEFC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" name="Freeform 9">
            <a:extLst>
              <a:ext uri="{FF2B5EF4-FFF2-40B4-BE49-F238E27FC236}">
                <a16:creationId xmlns:a16="http://schemas.microsoft.com/office/drawing/2014/main" id="{E2620971-6062-7BC8-6C68-46ABCC7792A9}"/>
              </a:ext>
            </a:extLst>
          </p:cNvPr>
          <p:cNvSpPr>
            <a:spLocks/>
          </p:cNvSpPr>
          <p:nvPr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1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1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1268</TotalTime>
  <Words>1651</Words>
  <Application>Microsoft Office PowerPoint</Application>
  <PresentationFormat>On-screen Show (4:3)</PresentationFormat>
  <Paragraphs>402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ＭＳ Ｐゴシック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Array Limitations</vt:lpstr>
      <vt:lpstr>Java's fix: List Abstraction</vt:lpstr>
      <vt:lpstr>ArrayList implementation</vt:lpstr>
      <vt:lpstr>ArrayIntList implementation</vt:lpstr>
      <vt:lpstr>Implementing add</vt:lpstr>
      <vt:lpstr>Printing an ArrayIntList</vt:lpstr>
      <vt:lpstr>Preconditions</vt:lpstr>
      <vt:lpstr>Bad precondition test</vt:lpstr>
      <vt:lpstr>Throwing exceptions</vt:lpstr>
      <vt:lpstr>Exception example</vt:lpstr>
      <vt:lpstr>Class constants</vt:lpstr>
      <vt:lpstr>Preconditions</vt:lpstr>
      <vt:lpstr>Bad precondition test</vt:lpstr>
      <vt:lpstr>Postconditions</vt:lpstr>
      <vt:lpstr>Sequential search</vt:lpstr>
      <vt:lpstr>Binary search</vt:lpstr>
      <vt:lpstr>Using binarySearch</vt:lpstr>
      <vt:lpstr>Binary search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Java Programs</dc:title>
  <dc:creator>Helene Martin</dc:creator>
  <cp:lastModifiedBy>Allison Obourn</cp:lastModifiedBy>
  <cp:revision>27</cp:revision>
  <dcterms:created xsi:type="dcterms:W3CDTF">2013-01-14T19:00:58Z</dcterms:created>
  <dcterms:modified xsi:type="dcterms:W3CDTF">2024-04-04T02:20:23Z</dcterms:modified>
</cp:coreProperties>
</file>