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12" r:id="rId3"/>
    <p:sldId id="290" r:id="rId4"/>
    <p:sldId id="313" r:id="rId5"/>
    <p:sldId id="281" r:id="rId6"/>
    <p:sldId id="292" r:id="rId7"/>
    <p:sldId id="299" r:id="rId8"/>
    <p:sldId id="300" r:id="rId9"/>
    <p:sldId id="310" r:id="rId10"/>
    <p:sldId id="263" r:id="rId11"/>
    <p:sldId id="265" r:id="rId12"/>
    <p:sldId id="311" r:id="rId13"/>
    <p:sldId id="266" r:id="rId14"/>
    <p:sldId id="267" r:id="rId15"/>
    <p:sldId id="269" r:id="rId16"/>
    <p:sldId id="270" r:id="rId17"/>
    <p:sldId id="268" r:id="rId18"/>
    <p:sldId id="280" r:id="rId19"/>
    <p:sldId id="258" r:id="rId20"/>
    <p:sldId id="259" r:id="rId21"/>
    <p:sldId id="260" r:id="rId22"/>
    <p:sldId id="261" r:id="rId23"/>
    <p:sldId id="282" r:id="rId24"/>
    <p:sldId id="291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2EC71ABA-1EEA-8DA9-9B89-52F1F71D8E3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79F2D7A9-819F-FDA7-3CE2-0EB6269C5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9B1A539E-6197-01A0-6C7F-BD74B7085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C9B38FA3-5973-1979-EF01-375D415B96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1B758B9A-41C4-8598-D1BC-3E9E59CB18A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B1BAD28D-E165-4281-AE32-C80B0F733E4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43B6AEDB-EFAF-404B-1881-087F70202CD0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2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24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7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425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10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3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7FB2ABC-FCF9-C565-DBC1-B9FDECA4A2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53E657BC-36CA-5972-4DC4-62F6F29096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17DE1-C762-5350-36D7-070F8CB668DA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3B02C617-260C-4ADD-9FB2-305573ACB3DA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0EDADB13-D4EB-5EE2-F885-DB31D2F24C8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9BB07CB-3644-911F-3EA8-F45458234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DAEB613-1587-B0AF-BF0A-1EE5E90DE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7E7BD9D9-5F40-17EE-F527-EDB0BB40C6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98F64C81-BA9F-5639-9751-D211BABFD1E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C3843981-475F-C5B0-06D9-8361003DB00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640F7DD9-02B3-A256-1B4C-52FBF3F3115C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67DC189-999B-1C26-36B2-B1718E556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70013" y="646113"/>
            <a:ext cx="7772401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B3D6A09F-63E9-4B8B-74BF-B566C2413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4748" y="2623503"/>
            <a:ext cx="3722878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5:</a:t>
            </a:r>
            <a:r>
              <a:rPr lang="en-US" altLang="en-US" sz="2800" dirty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dirty="0"/>
              <a:t>using </a:t>
            </a:r>
            <a:r>
              <a:rPr lang="en-US" alt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 sz="2800" dirty="0" err="1"/>
              <a:t>s</a:t>
            </a:r>
            <a:r>
              <a:rPr lang="en-US" altLang="en-US" sz="2800" dirty="0"/>
              <a:t>;</a:t>
            </a:r>
          </a:p>
          <a:p>
            <a:pPr eaLnBrk="1" hangingPunct="1"/>
            <a:r>
              <a:rPr lang="en-US" altLang="en-US" sz="2800" dirty="0"/>
              <a:t>binary search;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FC0A4E8-D93F-29C5-F1EC-7724C8A6D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126845"/>
            <a:ext cx="7772400" cy="458552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Iddo Friedberg 💔🎗𐤅‎𐤉𐤃‎‎𐤏: &quot;#programming Comic, 2 panels.…&quot; -  genomic.social">
            <a:extLst>
              <a:ext uri="{FF2B5EF4-FFF2-40B4-BE49-F238E27FC236}">
                <a16:creationId xmlns:a16="http://schemas.microsoft.com/office/drawing/2014/main" id="{51FA447C-F7C2-49A6-A6B4-BD836B0BB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098" y="1045031"/>
            <a:ext cx="5060071" cy="500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7F90F53-D34C-2989-29A4-11AF83FA7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Java's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endParaRPr lang="en-US" altLang="en-US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4DFB438-98B7-71AA-4585-FEB883646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collection</a:t>
            </a:r>
            <a:r>
              <a:rPr lang="en-US" altLang="en-US"/>
              <a:t>: an object that stores data ("</a:t>
            </a:r>
            <a:r>
              <a:rPr lang="en-US" altLang="en-US" b="1"/>
              <a:t>elements</a:t>
            </a:r>
            <a:r>
              <a:rPr lang="en-US" altLang="en-US"/>
              <a:t>")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import java.util.*;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to use Java's collections</a:t>
            </a:r>
          </a:p>
          <a:p>
            <a:pPr lvl="2" eaLnBrk="1" hangingPunct="1">
              <a:buFontTx/>
              <a:buNone/>
            </a:pPr>
            <a:endParaRPr lang="en-US" altLang="en-US" sz="1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b="1"/>
              <a:t>list</a:t>
            </a:r>
            <a:r>
              <a:rPr lang="en-US" altLang="en-US"/>
              <a:t>: a collection of elements with 0-based </a:t>
            </a:r>
            <a:r>
              <a:rPr lang="en-US" altLang="en-US" b="1"/>
              <a:t>indexes</a:t>
            </a:r>
          </a:p>
          <a:p>
            <a:pPr lvl="1" eaLnBrk="1" hangingPunct="1"/>
            <a:r>
              <a:rPr lang="en-US" altLang="en-US"/>
              <a:t>elements can be added to the front, back, or elsewhere</a:t>
            </a:r>
          </a:p>
          <a:p>
            <a:pPr lvl="1" eaLnBrk="1" hangingPunct="1"/>
            <a:r>
              <a:rPr lang="en-US" altLang="en-US"/>
              <a:t>a list has a </a:t>
            </a:r>
            <a:r>
              <a:rPr lang="en-US" altLang="en-US" b="1"/>
              <a:t>size</a:t>
            </a:r>
            <a:r>
              <a:rPr lang="en-US" altLang="en-US"/>
              <a:t> (number of elements that have been added)</a:t>
            </a:r>
          </a:p>
          <a:p>
            <a:pPr lvl="1" eaLnBrk="1" hangingPunct="1"/>
            <a:r>
              <a:rPr lang="en-US" altLang="en-US"/>
              <a:t>in Java, a list can be represented as an </a:t>
            </a:r>
            <a:r>
              <a:rPr lang="en-US" altLang="en-US" b="1">
                <a:latin typeface="Courier New" panose="02070309020205020404" pitchFamily="49" charset="0"/>
              </a:rPr>
              <a:t>ArrayList</a:t>
            </a:r>
            <a:r>
              <a:rPr lang="en-US" altLang="en-US"/>
              <a:t> object</a:t>
            </a:r>
          </a:p>
          <a:p>
            <a:pPr lvl="2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</p:txBody>
      </p:sp>
      <p:pic>
        <p:nvPicPr>
          <p:cNvPr id="22532" name="Picture 4" descr="art08_03">
            <a:extLst>
              <a:ext uri="{FF2B5EF4-FFF2-40B4-BE49-F238E27FC236}">
                <a16:creationId xmlns:a16="http://schemas.microsoft.com/office/drawing/2014/main" id="{368B1BCF-19D7-199A-D2CF-F919E4A5643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91000"/>
            <a:ext cx="5486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483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3B5C2C1-5677-1866-2926-480C6BE0D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parameters (generics)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F5E81FD-DAD5-75B4-0FB5-956D98EE5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&gt; </a:t>
            </a:r>
            <a:r>
              <a:rPr lang="en-US" altLang="en-US" b="1" dirty="0"/>
              <a:t>name</a:t>
            </a:r>
            <a:r>
              <a:rPr lang="en-US" altLang="en-US" dirty="0">
                <a:latin typeface="Courier New" panose="02070309020205020404" pitchFamily="49" charset="0"/>
              </a:rPr>
              <a:t>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&lt;&gt;();</a:t>
            </a:r>
          </a:p>
          <a:p>
            <a:pPr eaLnBrk="1" hangingPunct="1"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When constructing an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, you must specify the</a:t>
            </a:r>
            <a:br>
              <a:rPr lang="en-US" altLang="en-US" dirty="0"/>
            </a:br>
            <a:r>
              <a:rPr lang="en-US" altLang="en-US" dirty="0"/>
              <a:t>type of its elements in </a:t>
            </a: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This is called a </a:t>
            </a:r>
            <a:r>
              <a:rPr lang="en-US" altLang="en-US" i="1" dirty="0"/>
              <a:t>type parameter</a:t>
            </a:r>
            <a:r>
              <a:rPr lang="en-US" altLang="en-US" dirty="0"/>
              <a:t> ;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is a </a:t>
            </a:r>
            <a:r>
              <a:rPr lang="en-US" altLang="en-US" i="1" dirty="0"/>
              <a:t>generic </a:t>
            </a:r>
            <a:r>
              <a:rPr lang="en-US" altLang="en-US" dirty="0"/>
              <a:t>class.</a:t>
            </a:r>
          </a:p>
          <a:p>
            <a:pPr lvl="1" eaLnBrk="1" hangingPunct="1"/>
            <a:r>
              <a:rPr lang="en-US" altLang="en-US" dirty="0"/>
              <a:t>Allows the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class to store lists of different types.</a:t>
            </a:r>
          </a:p>
          <a:p>
            <a:pPr lvl="1" eaLnBrk="1" hangingPunct="1"/>
            <a:r>
              <a:rPr lang="en-US" altLang="en-US" dirty="0"/>
              <a:t>Arrays use a similar idea with </a:t>
            </a:r>
            <a:r>
              <a:rPr lang="en-US" altLang="en-US" sz="2200" b="1" dirty="0"/>
              <a:t>Type</a:t>
            </a:r>
            <a:r>
              <a:rPr lang="en-US" altLang="en-US" dirty="0">
                <a:latin typeface="Courier New" panose="02070309020205020404" pitchFamily="49" charset="0"/>
              </a:rPr>
              <a:t>[]</a:t>
            </a:r>
          </a:p>
          <a:p>
            <a:pPr lvl="1" eaLnBrk="1" hangingPunct="1"/>
            <a:endParaRPr lang="en-US" altLang="en-US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&lt;String&gt;</a:t>
            </a:r>
            <a:r>
              <a:rPr lang="en-US" altLang="en-US" dirty="0">
                <a:latin typeface="Courier New" panose="02070309020205020404" pitchFamily="49" charset="0"/>
              </a:rPr>
              <a:t> names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&lt;&gt;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names.add</a:t>
            </a:r>
            <a:r>
              <a:rPr lang="en-US" altLang="en-US" dirty="0">
                <a:latin typeface="Courier New" panose="02070309020205020404" pitchFamily="49" charset="0"/>
              </a:rPr>
              <a:t>("Merlin");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names.add</a:t>
            </a:r>
            <a:r>
              <a:rPr lang="en-US" altLang="en-US" dirty="0">
                <a:latin typeface="Courier New" panose="02070309020205020404" pitchFamily="49" charset="0"/>
              </a:rPr>
              <a:t>("Percy");</a:t>
            </a:r>
          </a:p>
        </p:txBody>
      </p:sp>
    </p:spTree>
    <p:extLst>
      <p:ext uri="{BB962C8B-B14F-4D97-AF65-F5344CB8AC3E}">
        <p14:creationId xmlns:p14="http://schemas.microsoft.com/office/powerpoint/2010/main" val="3161369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870ED6D-0F3F-5A33-737D-FE038F273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Wrapper classes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5EBA738-D3CB-1375-06B9-DE0D4BC51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sz="2100" dirty="0"/>
              <a:t>A </a:t>
            </a:r>
            <a:r>
              <a:rPr lang="en-US" altLang="en-US" sz="2100" b="1" dirty="0"/>
              <a:t>wrapper</a:t>
            </a:r>
            <a:r>
              <a:rPr lang="en-US" altLang="en-US" sz="2100" dirty="0"/>
              <a:t> is an object whose sole purpose is to hold a primitive value.</a:t>
            </a:r>
          </a:p>
          <a:p>
            <a:pPr lvl="1" eaLnBrk="1" hangingPunct="1"/>
            <a:endParaRPr lang="en-US" altLang="en-US" sz="1800" dirty="0"/>
          </a:p>
          <a:p>
            <a:pPr eaLnBrk="1" hangingPunct="1"/>
            <a:r>
              <a:rPr lang="en-US" altLang="en-US" dirty="0"/>
              <a:t>Once you construct the list, use it with primitives as normal:</a:t>
            </a:r>
          </a:p>
          <a:p>
            <a:pPr lvl="1" eaLnBrk="1" hangingPunct="1">
              <a:buFontTx/>
              <a:buNone/>
            </a:pPr>
            <a:endParaRPr lang="en-US" altLang="en-US" sz="8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&lt;Double&gt;</a:t>
            </a:r>
            <a:r>
              <a:rPr lang="en-US" altLang="en-US" dirty="0">
                <a:latin typeface="Courier New" panose="02070309020205020404" pitchFamily="49" charset="0"/>
              </a:rPr>
              <a:t> grades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&lt;&gt;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grades.add</a:t>
            </a:r>
            <a:r>
              <a:rPr lang="en-US" altLang="en-US" dirty="0">
                <a:latin typeface="Courier New" panose="02070309020205020404" pitchFamily="49" charset="0"/>
              </a:rPr>
              <a:t>(3.2);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grades.add</a:t>
            </a:r>
            <a:r>
              <a:rPr lang="en-US" altLang="en-US" dirty="0">
                <a:latin typeface="Courier New" panose="02070309020205020404" pitchFamily="49" charset="0"/>
              </a:rPr>
              <a:t>(2.7);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double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myGrade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</a:rPr>
              <a:t>grades.get</a:t>
            </a:r>
            <a:r>
              <a:rPr lang="en-US" altLang="en-US" dirty="0">
                <a:latin typeface="Courier New" panose="02070309020205020404" pitchFamily="49" charset="0"/>
              </a:rPr>
              <a:t>(0);</a:t>
            </a:r>
          </a:p>
        </p:txBody>
      </p:sp>
      <p:graphicFrame>
        <p:nvGraphicFramePr>
          <p:cNvPr id="180296" name="Group 72">
            <a:extLst>
              <a:ext uri="{FF2B5EF4-FFF2-40B4-BE49-F238E27FC236}">
                <a16:creationId xmlns:a16="http://schemas.microsoft.com/office/drawing/2014/main" id="{7B72AF42-A22B-FA71-A684-F43184F831BE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1295400"/>
          <a:ext cx="4419600" cy="1981200"/>
        </p:xfrm>
        <a:graphic>
          <a:graphicData uri="http://schemas.openxmlformats.org/drawingml/2006/table">
            <a:tbl>
              <a:tblPr/>
              <a:tblGrid>
                <a:gridCol w="2236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Primitive Type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Wrapper Type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int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Integer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double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Double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char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Character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 boolean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Boolean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54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44244C2-3A81-4340-6161-54089B1EB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/>
              <a:t> methods</a:t>
            </a:r>
          </a:p>
        </p:txBody>
      </p:sp>
      <p:graphicFrame>
        <p:nvGraphicFramePr>
          <p:cNvPr id="132099" name="Group 3">
            <a:extLst>
              <a:ext uri="{FF2B5EF4-FFF2-40B4-BE49-F238E27FC236}">
                <a16:creationId xmlns:a16="http://schemas.microsoft.com/office/drawing/2014/main" id="{01C881B6-8406-ECC0-96E9-377BE306A4E9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371600"/>
          <a:ext cx="8382000" cy="4784982"/>
        </p:xfrm>
        <a:graphic>
          <a:graphicData uri="http://schemas.openxmlformats.org/drawingml/2006/table">
            <a:tbl>
              <a:tblPr/>
              <a:tblGrid>
                <a:gridCol w="291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appends value at end of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inserts given value just before the given index, shifting subsequent values to the right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clear()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all elements of the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indexOf(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first index where given value is found in list (-1 if not found)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value at given index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removes/returns value at given index, shifting subsequent values to the left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replaces value at given index with given value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size()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number of elements in list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toString()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string representation of the 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such as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"[3, 42, -7, 15]"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2131" name="Text Box 35">
            <a:extLst>
              <a:ext uri="{FF2B5EF4-FFF2-40B4-BE49-F238E27FC236}">
                <a16:creationId xmlns:a16="http://schemas.microsoft.com/office/drawing/2014/main" id="{96F4C5BE-1BDA-5DE0-1B98-B968131C5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6338888"/>
            <a:ext cx="55018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ahoma" charset="0"/>
                <a:ea typeface="+mn-ea"/>
              </a:rPr>
              <a:t>* </a:t>
            </a:r>
            <a:r>
              <a:rPr lang="en-US" i="1" dirty="0">
                <a:latin typeface="Tahoma" charset="0"/>
                <a:ea typeface="+mn-ea"/>
              </a:rPr>
              <a:t>(a partial list; see the Java API for other methods)</a:t>
            </a:r>
          </a:p>
        </p:txBody>
      </p:sp>
    </p:spTree>
    <p:extLst>
      <p:ext uri="{BB962C8B-B14F-4D97-AF65-F5344CB8AC3E}">
        <p14:creationId xmlns:p14="http://schemas.microsoft.com/office/powerpoint/2010/main" val="96055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8A9045C-4D6D-CEA8-A3BE-DDC102257D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/>
              <a:t> vs. array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7BEABF0-637B-4760-CF73-0F0E73894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String[] names = new String[5];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construct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names[0] = "Jessica";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store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 s = names[0];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retrieve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names.length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    if (names[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].</a:t>
            </a:r>
            <a:r>
              <a:rPr lang="en-US" altLang="en-US" dirty="0" err="1">
                <a:latin typeface="Courier New" panose="02070309020205020404" pitchFamily="49" charset="0"/>
              </a:rPr>
              <a:t>startsWith</a:t>
            </a:r>
            <a:r>
              <a:rPr lang="en-US" altLang="en-US" dirty="0">
                <a:latin typeface="Courier New" panose="02070309020205020404" pitchFamily="49" charset="0"/>
              </a:rPr>
              <a:t>("B")) { ... }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}                   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iterate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endParaRPr lang="en-US" altLang="en-US" dirty="0">
              <a:solidFill>
                <a:schemeClr val="bg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endParaRPr lang="en-US" altLang="en-US" b="1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&lt;String&gt; list = new </a:t>
            </a:r>
            <a:r>
              <a:rPr lang="en-US" altLang="en-US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b="1" dirty="0">
                <a:latin typeface="Courier New" panose="02070309020205020404" pitchFamily="49" charset="0"/>
              </a:rPr>
              <a:t>&lt;&gt;();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b="1" dirty="0" err="1">
                <a:latin typeface="Courier New" panose="02070309020205020404" pitchFamily="49" charset="0"/>
              </a:rPr>
              <a:t>list.add</a:t>
            </a:r>
            <a:r>
              <a:rPr lang="en-US" altLang="en-US" b="1" dirty="0">
                <a:latin typeface="Courier New" panose="02070309020205020404" pitchFamily="49" charset="0"/>
              </a:rPr>
              <a:t>(</a:t>
            </a:r>
            <a:r>
              <a:rPr lang="en-US" altLang="en-US" dirty="0">
                <a:latin typeface="Courier New" panose="02070309020205020404" pitchFamily="49" charset="0"/>
              </a:rPr>
              <a:t>"Jessica"</a:t>
            </a:r>
            <a:r>
              <a:rPr lang="en-US" altLang="en-US" b="1" dirty="0">
                <a:latin typeface="Courier New" panose="02070309020205020404" pitchFamily="49" charset="0"/>
              </a:rPr>
              <a:t>);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store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String s = </a:t>
            </a:r>
            <a:r>
              <a:rPr lang="en-US" altLang="en-US" b="1" dirty="0" err="1">
                <a:latin typeface="Courier New" panose="02070309020205020404" pitchFamily="49" charset="0"/>
              </a:rPr>
              <a:t>list.get</a:t>
            </a:r>
            <a:r>
              <a:rPr lang="en-US" altLang="en-US" b="1" dirty="0">
                <a:latin typeface="Courier New" panose="02070309020205020404" pitchFamily="49" charset="0"/>
              </a:rPr>
              <a:t>(0);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retrieve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b="1" dirty="0" err="1">
                <a:latin typeface="Courier New" panose="02070309020205020404" pitchFamily="49" charset="0"/>
              </a:rPr>
              <a:t>list.size</a:t>
            </a:r>
            <a:r>
              <a:rPr lang="en-US" altLang="en-US" b="1" dirty="0">
                <a:latin typeface="Courier New" panose="02070309020205020404" pitchFamily="49" charset="0"/>
              </a:rPr>
              <a:t>()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    if (</a:t>
            </a:r>
            <a:r>
              <a:rPr lang="en-US" altLang="en-US" b="1" dirty="0" err="1">
                <a:latin typeface="Courier New" panose="02070309020205020404" pitchFamily="49" charset="0"/>
              </a:rPr>
              <a:t>list.get</a:t>
            </a:r>
            <a:r>
              <a:rPr lang="en-US" altLang="en-US" b="1" dirty="0">
                <a:latin typeface="Courier New" panose="02070309020205020404" pitchFamily="49" charset="0"/>
              </a:rPr>
              <a:t>(</a:t>
            </a:r>
            <a:r>
              <a:rPr lang="en-US" altLang="en-US" b="1" dirty="0" err="1">
                <a:latin typeface="Courier New" panose="02070309020205020404" pitchFamily="49" charset="0"/>
              </a:rPr>
              <a:t>i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  <a:r>
              <a:rPr lang="en-US" altLang="en-US" dirty="0">
                <a:latin typeface="Courier New" panose="02070309020205020404" pitchFamily="49" charset="0"/>
              </a:rPr>
              <a:t>.</a:t>
            </a:r>
            <a:r>
              <a:rPr lang="en-US" altLang="en-US" dirty="0" err="1">
                <a:latin typeface="Courier New" panose="02070309020205020404" pitchFamily="49" charset="0"/>
              </a:rPr>
              <a:t>startsWith</a:t>
            </a:r>
            <a:r>
              <a:rPr lang="en-US" altLang="en-US" dirty="0">
                <a:latin typeface="Courier New" panose="02070309020205020404" pitchFamily="49" charset="0"/>
              </a:rPr>
              <a:t>("B")) { ... }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4572000" algn="l"/>
              </a:tabLst>
            </a:pPr>
            <a:r>
              <a:rPr lang="en-US" altLang="en-US" dirty="0">
                <a:latin typeface="Courier New" panose="02070309020205020404" pitchFamily="49" charset="0"/>
              </a:rPr>
              <a:t>}                              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iterate</a:t>
            </a:r>
          </a:p>
        </p:txBody>
      </p:sp>
    </p:spTree>
    <p:extLst>
      <p:ext uri="{BB962C8B-B14F-4D97-AF65-F5344CB8AC3E}">
        <p14:creationId xmlns:p14="http://schemas.microsoft.com/office/powerpoint/2010/main" val="388756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A7230CA-39C7-1CC9-7EB5-5C09453A7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Words exercise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2C2F29C-A6CF-109F-7B85-D30BEA387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202613" cy="5181600"/>
          </a:xfrm>
        </p:spPr>
        <p:txBody>
          <a:bodyPr/>
          <a:lstStyle/>
          <a:p>
            <a:pPr eaLnBrk="1" hangingPunct="1"/>
            <a:r>
              <a:rPr lang="en-US" altLang="en-US" dirty="0"/>
              <a:t>Write a program that reads a file and displays the words of that file as a list.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Then display the words in reverse order.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Then display them with all plural words (ending in "s") removed.</a:t>
            </a:r>
          </a:p>
        </p:txBody>
      </p:sp>
    </p:spTree>
    <p:extLst>
      <p:ext uri="{BB962C8B-B14F-4D97-AF65-F5344CB8AC3E}">
        <p14:creationId xmlns:p14="http://schemas.microsoft.com/office/powerpoint/2010/main" val="3114389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E50C1BB-BAD3-B0E4-6E29-1402D35F96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Exercise solution (partial)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75140A1-27D2-FFAD-6765-FC28EBEED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sz="1800" b="1" dirty="0">
                <a:latin typeface="Courier New" panose="02070309020205020404" pitchFamily="49" charset="0"/>
              </a:rPr>
              <a:t>&lt;String&gt;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</a:t>
            </a:r>
            <a:r>
              <a:rPr lang="en-US" altLang="en-US" sz="1800" b="1" dirty="0">
                <a:latin typeface="Courier New" panose="02070309020205020404" pitchFamily="49" charset="0"/>
              </a:rPr>
              <a:t> = new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ArrayList</a:t>
            </a:r>
            <a:r>
              <a:rPr lang="en-US" altLang="en-US" sz="1800" b="1" dirty="0">
                <a:latin typeface="Courier New" panose="02070309020205020404" pitchFamily="49" charset="0"/>
              </a:rPr>
              <a:t>&lt;&gt;();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Scanner input = new Scanner(new File("words.txt"));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while (</a:t>
            </a:r>
            <a:r>
              <a:rPr lang="en-US" altLang="en-US" sz="1800" dirty="0" err="1">
                <a:latin typeface="Courier New" panose="02070309020205020404" pitchFamily="49" charset="0"/>
              </a:rPr>
              <a:t>input.hasNext</a:t>
            </a:r>
            <a:r>
              <a:rPr lang="en-US" altLang="en-US" sz="1800" dirty="0">
                <a:latin typeface="Courier New" panose="02070309020205020404" pitchFamily="49" charset="0"/>
              </a:rPr>
              <a:t>())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String word = </a:t>
            </a:r>
            <a:r>
              <a:rPr lang="en-US" altLang="en-US" sz="1800" dirty="0" err="1">
                <a:latin typeface="Courier New" panose="02070309020205020404" pitchFamily="49" charset="0"/>
              </a:rPr>
              <a:t>input.next</a:t>
            </a:r>
            <a:r>
              <a:rPr lang="en-US" altLang="en-US" sz="1800" dirty="0">
                <a:latin typeface="Courier New" panose="02070309020205020404" pitchFamily="49" charset="0"/>
              </a:rPr>
              <a:t>();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allWords.add</a:t>
            </a:r>
            <a:r>
              <a:rPr lang="en-US" altLang="en-US" sz="1800" b="1" dirty="0">
                <a:latin typeface="Courier New" panose="02070309020205020404" pitchFamily="49" charset="0"/>
              </a:rPr>
              <a:t>(word);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display in reverse order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(int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=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allWords.size</a:t>
            </a:r>
            <a:r>
              <a:rPr lang="en-US" altLang="en-US" sz="1800" dirty="0">
                <a:latin typeface="Courier New" panose="02070309020205020404" pitchFamily="49" charset="0"/>
              </a:rPr>
              <a:t>() - 1;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&gt;= 0;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--)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allWords.get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));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endParaRPr lang="en-US" altLang="en-US" sz="10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remove all plural words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(int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= 0;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 &lt;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allWords.size</a:t>
            </a:r>
            <a:r>
              <a:rPr lang="en-US" altLang="en-US" sz="1800" dirty="0">
                <a:latin typeface="Courier New" panose="02070309020205020404" pitchFamily="49" charset="0"/>
              </a:rPr>
              <a:t>();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++)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String word = </a:t>
            </a:r>
            <a:r>
              <a:rPr lang="en-US" altLang="en-US" sz="1800" dirty="0" err="1">
                <a:latin typeface="Courier New" panose="02070309020205020404" pitchFamily="49" charset="0"/>
              </a:rPr>
              <a:t>allWords.get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if (</a:t>
            </a:r>
            <a:r>
              <a:rPr lang="en-US" altLang="en-US" sz="1800" dirty="0" err="1">
                <a:latin typeface="Courier New" panose="02070309020205020404" pitchFamily="49" charset="0"/>
              </a:rPr>
              <a:t>word.endsWith</a:t>
            </a:r>
            <a:r>
              <a:rPr lang="en-US" altLang="en-US" sz="1800" dirty="0">
                <a:latin typeface="Courier New" panose="02070309020205020404" pitchFamily="49" charset="0"/>
              </a:rPr>
              <a:t>("s")) {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    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allWords.remove</a:t>
            </a:r>
            <a:r>
              <a:rPr lang="en-US" altLang="en-US" sz="1800" b="1" dirty="0">
                <a:latin typeface="Courier New" panose="02070309020205020404" pitchFamily="49" charset="0"/>
              </a:rPr>
              <a:t>(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    </a:t>
            </a:r>
            <a:r>
              <a:rPr lang="en-US" altLang="en-US" sz="1800" dirty="0" err="1">
                <a:latin typeface="Courier New" panose="02070309020205020404" pitchFamily="49" charset="0"/>
              </a:rPr>
              <a:t>i</a:t>
            </a:r>
            <a:r>
              <a:rPr lang="en-US" altLang="en-US" sz="1800" dirty="0">
                <a:latin typeface="Courier New" panose="02070309020205020404" pitchFamily="49" charset="0"/>
              </a:rPr>
              <a:t>--;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4091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FA6B46D-5C6B-7772-2CAE-4867789DC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 sz="4000"/>
              <a:t> as param/return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EDD2F2E-18DE-C8F3-4A0B-3D6CDD442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	public static void </a:t>
            </a:r>
            <a:r>
              <a:rPr lang="en-US" altLang="en-US" sz="1900" b="1"/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(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ArrayList&lt;</a:t>
            </a:r>
            <a:r>
              <a:rPr lang="en-US" altLang="en-US" sz="1900" b="1">
                <a:solidFill>
                  <a:schemeClr val="accent2"/>
                </a:solidFill>
              </a:rPr>
              <a:t>Type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&gt; </a:t>
            </a:r>
            <a:r>
              <a:rPr lang="en-US" altLang="en-US" sz="1900" b="1">
                <a:solidFill>
                  <a:schemeClr val="accent2"/>
                </a:solidFill>
              </a:rPr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) {</a:t>
            </a:r>
            <a:r>
              <a:rPr lang="en-US" altLang="en-US" sz="1900">
                <a:solidFill>
                  <a:srgbClr val="008000"/>
                </a:solidFill>
                <a:latin typeface="Courier New" panose="02070309020205020404" pitchFamily="49" charset="0"/>
              </a:rPr>
              <a:t>// param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	public static 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ArrayList&lt;</a:t>
            </a:r>
            <a:r>
              <a:rPr lang="en-US" altLang="en-US" sz="1900" b="1">
                <a:solidFill>
                  <a:schemeClr val="accent2"/>
                </a:solidFill>
              </a:rPr>
              <a:t>Type</a:t>
            </a:r>
            <a:r>
              <a:rPr lang="en-US" altLang="en-US" sz="1900">
                <a:solidFill>
                  <a:schemeClr val="accent2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 sz="1900">
                <a:latin typeface="Courier New" panose="02070309020205020404" pitchFamily="49" charset="0"/>
              </a:rPr>
              <a:t> </a:t>
            </a:r>
            <a:r>
              <a:rPr lang="en-US" altLang="en-US" sz="1900" b="1"/>
              <a:t>name</a:t>
            </a:r>
            <a:r>
              <a:rPr lang="en-US" altLang="en-US" sz="1900">
                <a:latin typeface="Courier New" panose="02070309020205020404" pitchFamily="49" charset="0"/>
              </a:rPr>
              <a:t>(</a:t>
            </a:r>
            <a:r>
              <a:rPr lang="en-US" altLang="en-US" sz="1900" b="1"/>
              <a:t>params</a:t>
            </a:r>
            <a:r>
              <a:rPr lang="en-US" altLang="en-US" sz="1900">
                <a:latin typeface="Courier New" panose="02070309020205020404" pitchFamily="49" charset="0"/>
              </a:rPr>
              <a:t>)  	</a:t>
            </a:r>
            <a:r>
              <a:rPr lang="en-US" altLang="en-US" sz="1900">
                <a:solidFill>
                  <a:srgbClr val="008000"/>
                </a:solidFill>
                <a:latin typeface="Courier New" panose="02070309020205020404" pitchFamily="49" charset="0"/>
              </a:rPr>
              <a:t>// return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9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800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Returns count of plural words in the given list.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int countPlural(</a:t>
            </a:r>
            <a:r>
              <a:rPr lang="en-US" altLang="en-US" sz="1800" b="1">
                <a:latin typeface="Courier New" panose="02070309020205020404" pitchFamily="49" charset="0"/>
              </a:rPr>
              <a:t>ArrayList&lt;String&gt; list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int count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for (int i = 0; i &lt; list.size();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String str = list.get(i);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if (str.endsWith("s"))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    count++;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return count;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294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FC63AE-6748-88F7-A624-D30CC433F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Searching methods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F80C4D6-691A-DBB8-886C-E94DE4B96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From the Project 1 specification:</a:t>
            </a:r>
          </a:p>
          <a:p>
            <a:endParaRPr lang="en-US" altLang="en-US" dirty="0"/>
          </a:p>
          <a:p>
            <a:pPr lvl="1"/>
            <a:r>
              <a:rPr lang="en-US" i="1" dirty="0"/>
              <a:t>In addition, the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en-US" i="1" dirty="0"/>
              <a:t> method should be rewritten to take advantage of the fact that the list is sorted. It should use the much faster </a:t>
            </a:r>
            <a:r>
              <a:rPr lang="en-US" b="1" i="1" dirty="0"/>
              <a:t>binary search </a:t>
            </a:r>
            <a:r>
              <a:rPr lang="en-US" i="1" dirty="0"/>
              <a:t>algorithm rather than the </a:t>
            </a:r>
            <a:r>
              <a:rPr lang="en-US" b="1" i="1" dirty="0"/>
              <a:t>sequential search </a:t>
            </a:r>
            <a:r>
              <a:rPr lang="en-US" i="1" dirty="0"/>
              <a:t>algorithm that is used in the original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i="1" dirty="0"/>
              <a:t> class </a:t>
            </a:r>
            <a:endParaRPr lang="en-US" altLang="en-US" i="1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EF78D2AE-53AF-F234-9914-3B012C3F4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Sequential search</a:t>
            </a:r>
            <a:endParaRPr lang="en-US" sz="2800">
              <a:ea typeface="ＭＳ Ｐゴシック" charset="0"/>
              <a:cs typeface="+mj-cs"/>
            </a:endParaRP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4083115F-C402-64C6-CA15-233F6F1C4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sequential search</a:t>
            </a:r>
            <a:r>
              <a:rPr lang="en-US" dirty="0">
                <a:ea typeface="ＭＳ Ｐゴシック" charset="0"/>
                <a:cs typeface="+mn-cs"/>
              </a:rPr>
              <a:t>: Locates a target value in an array / list by examining each element from start to finish. Use to write </a:t>
            </a:r>
            <a:r>
              <a:rPr lang="en-US" dirty="0" err="1">
                <a:latin typeface="Courier New"/>
                <a:ea typeface="ＭＳ Ｐゴシック" charset="0"/>
                <a:cs typeface="Courier New"/>
              </a:rPr>
              <a:t>indexOf</a:t>
            </a:r>
            <a:r>
              <a:rPr lang="en-US" dirty="0">
                <a:ea typeface="ＭＳ Ｐゴシック" charset="0"/>
                <a:cs typeface="+mn-cs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marL="346075" lvl="1" indent="0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The array is sorted.  How can we take advantage of this?</a:t>
            </a:r>
          </a:p>
        </p:txBody>
      </p:sp>
      <p:graphicFrame>
        <p:nvGraphicFramePr>
          <p:cNvPr id="190468" name="Group 4">
            <a:extLst>
              <a:ext uri="{FF2B5EF4-FFF2-40B4-BE49-F238E27FC236}">
                <a16:creationId xmlns:a16="http://schemas.microsoft.com/office/drawing/2014/main" id="{D6E9E775-1A7E-B349-688A-7122ED56B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091360"/>
              </p:ext>
            </p:extLst>
          </p:nvPr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0527" name="Group 63">
            <a:extLst>
              <a:ext uri="{FF2B5EF4-FFF2-40B4-BE49-F238E27FC236}">
                <a16:creationId xmlns:a16="http://schemas.microsoft.com/office/drawing/2014/main" id="{4D4C9DDC-4431-1FF6-1191-AE92088FFBEA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0528" name="Text Box 64">
              <a:extLst>
                <a:ext uri="{FF2B5EF4-FFF2-40B4-BE49-F238E27FC236}">
                  <a16:creationId xmlns:a16="http://schemas.microsoft.com/office/drawing/2014/main" id="{2125FC0F-5A55-0DC0-10F3-B5D12532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i</a:t>
              </a:r>
            </a:p>
          </p:txBody>
        </p:sp>
        <p:sp>
          <p:nvSpPr>
            <p:cNvPr id="190529" name="Line 65">
              <a:extLst>
                <a:ext uri="{FF2B5EF4-FFF2-40B4-BE49-F238E27FC236}">
                  <a16:creationId xmlns:a16="http://schemas.microsoft.com/office/drawing/2014/main" id="{155B5C0C-FF78-75F1-3568-EE55A990A7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55887E-8 L 0.49166 -8.55887E-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2B01-51CD-36E6-2519-9A9CBED8C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DA771-D0CC-336B-239A-2C905B9EC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dirty="0"/>
              <a:t> class is pretty similar to Java’s built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dirty="0"/>
              <a:t>. However, we still have some big issues:</a:t>
            </a:r>
          </a:p>
          <a:p>
            <a:endParaRPr lang="en-US" dirty="0"/>
          </a:p>
          <a:p>
            <a:pPr lvl="1"/>
            <a:r>
              <a:rPr lang="en-US" dirty="0"/>
              <a:t>Our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dirty="0"/>
              <a:t> doesn’t print itself out nicely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we try to add more than 10 elements we will crash and not grow.</a:t>
            </a:r>
          </a:p>
          <a:p>
            <a:pPr lvl="1"/>
            <a:endParaRPr lang="en-US" dirty="0"/>
          </a:p>
          <a:p>
            <a:r>
              <a:rPr lang="en-US" dirty="0"/>
              <a:t>Today in class:</a:t>
            </a:r>
          </a:p>
          <a:p>
            <a:pPr marL="823913" lvl="1" indent="-457200">
              <a:buFont typeface="+mj-lt"/>
              <a:buAutoNum type="arabicPeriod"/>
            </a:pPr>
            <a:r>
              <a:rPr lang="en-US" dirty="0"/>
              <a:t>Fix our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dirty="0"/>
              <a:t> printing.</a:t>
            </a:r>
          </a:p>
          <a:p>
            <a:pPr marL="823913" lvl="1" indent="-457200">
              <a:buFont typeface="+mj-lt"/>
              <a:buAutoNum type="arabicPeriod"/>
            </a:pPr>
            <a:r>
              <a:rPr lang="en-US" dirty="0"/>
              <a:t>Make our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dirty="0"/>
              <a:t> grow when necessary.</a:t>
            </a:r>
          </a:p>
          <a:p>
            <a:pPr marL="823913" lvl="1" indent="-457200">
              <a:buFont typeface="+mj-lt"/>
              <a:buAutoNum type="arabicPeriod"/>
            </a:pPr>
            <a:r>
              <a:rPr lang="en-US" dirty="0"/>
              <a:t>Find out how to find the index of data more efficiently.</a:t>
            </a:r>
          </a:p>
        </p:txBody>
      </p:sp>
    </p:spTree>
    <p:extLst>
      <p:ext uri="{BB962C8B-B14F-4D97-AF65-F5344CB8AC3E}">
        <p14:creationId xmlns:p14="http://schemas.microsoft.com/office/powerpoint/2010/main" val="3596233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A28C5C8A-C81F-96A2-208A-E3A4440EE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Binary search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A0A4F2ED-205E-19F3-690B-925599672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binary search</a:t>
            </a:r>
            <a:r>
              <a:rPr lang="en-US" dirty="0">
                <a:ea typeface="ＭＳ Ｐゴシック" charset="0"/>
                <a:cs typeface="+mn-cs"/>
              </a:rPr>
              <a:t>: Locates a target value in a </a:t>
            </a:r>
            <a:r>
              <a:rPr lang="en-US" i="1" dirty="0">
                <a:ea typeface="ＭＳ Ｐゴシック" charset="0"/>
                <a:cs typeface="+mn-cs"/>
              </a:rPr>
              <a:t>sorted </a:t>
            </a:r>
            <a:r>
              <a:rPr lang="en-US" dirty="0">
                <a:ea typeface="ＭＳ Ｐゴシック" charset="0"/>
                <a:cs typeface="+mn-cs"/>
              </a:rPr>
              <a:t>array or list by successively eliminating half of the array from consideration.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</p:txBody>
      </p:sp>
      <p:graphicFrame>
        <p:nvGraphicFramePr>
          <p:cNvPr id="191492" name="Group 4">
            <a:extLst>
              <a:ext uri="{FF2B5EF4-FFF2-40B4-BE49-F238E27FC236}">
                <a16:creationId xmlns:a16="http://schemas.microsoft.com/office/drawing/2014/main" id="{9C49DBFA-87ED-F9E7-0D21-62AEB9595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747142"/>
              </p:ext>
            </p:extLst>
          </p:nvPr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1551" name="Group 63">
            <a:extLst>
              <a:ext uri="{FF2B5EF4-FFF2-40B4-BE49-F238E27FC236}">
                <a16:creationId xmlns:a16="http://schemas.microsoft.com/office/drawing/2014/main" id="{C1BFAE79-1CC2-ABFF-1F7C-9D7B53F8CCE0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1552" name="Text Box 64">
              <a:extLst>
                <a:ext uri="{FF2B5EF4-FFF2-40B4-BE49-F238E27FC236}">
                  <a16:creationId xmlns:a16="http://schemas.microsoft.com/office/drawing/2014/main" id="{CF86140F-F34C-2A92-CC60-CD2E6DD5C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min</a:t>
              </a:r>
            </a:p>
          </p:txBody>
        </p:sp>
        <p:sp>
          <p:nvSpPr>
            <p:cNvPr id="191553" name="Line 65">
              <a:extLst>
                <a:ext uri="{FF2B5EF4-FFF2-40B4-BE49-F238E27FC236}">
                  <a16:creationId xmlns:a16="http://schemas.microsoft.com/office/drawing/2014/main" id="{366DF534-5F67-7841-6B71-12786CCF5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4" name="Group 66">
            <a:extLst>
              <a:ext uri="{FF2B5EF4-FFF2-40B4-BE49-F238E27FC236}">
                <a16:creationId xmlns:a16="http://schemas.microsoft.com/office/drawing/2014/main" id="{3C62C220-CC98-EDF4-6FCD-ADC0D772655A}"/>
              </a:ext>
            </a:extLst>
          </p:cNvPr>
          <p:cNvGrpSpPr>
            <a:grpSpLocks/>
          </p:cNvGrpSpPr>
          <p:nvPr/>
        </p:nvGrpSpPr>
        <p:grpSpPr bwMode="auto">
          <a:xfrm>
            <a:off x="4562475" y="4572000"/>
            <a:ext cx="619125" cy="833438"/>
            <a:chOff x="618" y="2880"/>
            <a:chExt cx="390" cy="525"/>
          </a:xfrm>
        </p:grpSpPr>
        <p:sp>
          <p:nvSpPr>
            <p:cNvPr id="191555" name="Text Box 67">
              <a:extLst>
                <a:ext uri="{FF2B5EF4-FFF2-40B4-BE49-F238E27FC236}">
                  <a16:creationId xmlns:a16="http://schemas.microsoft.com/office/drawing/2014/main" id="{F73DEA74-27E7-B2B7-9E7E-FD45465B8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mid</a:t>
              </a:r>
            </a:p>
          </p:txBody>
        </p:sp>
        <p:sp>
          <p:nvSpPr>
            <p:cNvPr id="191556" name="Line 68">
              <a:extLst>
                <a:ext uri="{FF2B5EF4-FFF2-40B4-BE49-F238E27FC236}">
                  <a16:creationId xmlns:a16="http://schemas.microsoft.com/office/drawing/2014/main" id="{00924A76-A946-8916-529E-91FAE5805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7" name="Group 69">
            <a:extLst>
              <a:ext uri="{FF2B5EF4-FFF2-40B4-BE49-F238E27FC236}">
                <a16:creationId xmlns:a16="http://schemas.microsoft.com/office/drawing/2014/main" id="{2C006C5F-A13A-58BE-2F17-B029716E9E1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572000"/>
            <a:ext cx="619125" cy="833438"/>
            <a:chOff x="618" y="2880"/>
            <a:chExt cx="390" cy="525"/>
          </a:xfrm>
        </p:grpSpPr>
        <p:sp>
          <p:nvSpPr>
            <p:cNvPr id="191558" name="Text Box 70">
              <a:extLst>
                <a:ext uri="{FF2B5EF4-FFF2-40B4-BE49-F238E27FC236}">
                  <a16:creationId xmlns:a16="http://schemas.microsoft.com/office/drawing/2014/main" id="{4BF5F25D-5F71-E9DC-713C-27B478134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max</a:t>
              </a:r>
            </a:p>
          </p:txBody>
        </p:sp>
        <p:sp>
          <p:nvSpPr>
            <p:cNvPr id="191559" name="Line 71">
              <a:extLst>
                <a:ext uri="{FF2B5EF4-FFF2-40B4-BE49-F238E27FC236}">
                  <a16:creationId xmlns:a16="http://schemas.microsoft.com/office/drawing/2014/main" id="{ABA21235-E678-96CE-BE49-9C2AF472D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55887E-8 L 0.20052 -8.55887E-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8.55887E-8 L 0.44218 -8.55887E-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52 -8.55887E-8 L 0.10052 -8.55887E-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55887E-8 L -0.25886 -8.55887E-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38F90691-4C95-1051-0B2B-5DF81B6A8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Arrays.binarySearch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C01DD87A-099B-BF26-022F-157D0ABDC4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searches an entire sorted array for a given value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returns its index if found;  a negative number if not found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Precondition: array is sorted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Arrays.binarySearch(</a:t>
            </a:r>
            <a:r>
              <a:rPr lang="en-US" sz="2000" b="1">
                <a:ea typeface="ＭＳ Ｐゴシック" charset="0"/>
                <a:cs typeface="+mn-cs"/>
              </a:rPr>
              <a:t>array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value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searches given portion of a sorted array for a given value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examines minIndex (inclusive) through maxIndex (exclusive)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returns its index if found;  a negative number if not found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Precondition: array is sorted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Arrays.binarySearch(</a:t>
            </a:r>
            <a:r>
              <a:rPr lang="en-US" sz="2000" b="1">
                <a:ea typeface="ＭＳ Ｐゴシック" charset="0"/>
                <a:cs typeface="+mn-cs"/>
              </a:rPr>
              <a:t>array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minIndex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maxIndex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, </a:t>
            </a:r>
            <a:r>
              <a:rPr lang="en-US" sz="2000" b="1">
                <a:ea typeface="ＭＳ Ｐゴシック" charset="0"/>
                <a:cs typeface="+mn-cs"/>
              </a:rPr>
              <a:t>value</a:t>
            </a:r>
            <a:r>
              <a:rPr lang="en-US" sz="2000">
                <a:latin typeface="Courier New" charset="0"/>
                <a:ea typeface="ＭＳ Ｐゴシック" charset="0"/>
                <a:cs typeface="+mn-cs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>
                <a:ea typeface="ＭＳ Ｐゴシック" charset="0"/>
                <a:cs typeface="+mn-cs"/>
              </a:rPr>
              <a:t> method in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Arrays</a:t>
            </a:r>
            <a:r>
              <a:rPr lang="en-US">
                <a:ea typeface="ＭＳ Ｐゴシック" charset="0"/>
                <a:cs typeface="+mn-cs"/>
              </a:rPr>
              <a:t> class searches an array very efficiently if the array is sorted.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You can search the entire array, or just a range of indexes</a:t>
            </a:r>
            <a:br>
              <a:rPr lang="en-US">
                <a:ea typeface="ＭＳ Ｐゴシック" charset="-128"/>
              </a:rPr>
            </a:br>
            <a:r>
              <a:rPr lang="en-US">
                <a:ea typeface="ＭＳ Ｐゴシック" charset="-128"/>
              </a:rPr>
              <a:t>(useful for "unfilled" arrays such as the one in </a:t>
            </a:r>
            <a:r>
              <a:rPr lang="en-US">
                <a:latin typeface="Courier New" charset="0"/>
                <a:ea typeface="ＭＳ Ｐゴシック" charset="-128"/>
              </a:rPr>
              <a:t>ArrayIntList</a:t>
            </a:r>
            <a:r>
              <a:rPr lang="en-US">
                <a:ea typeface="ＭＳ Ｐゴシック" charset="-128"/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E521B4E7-6E57-F804-FE87-D34D01C76B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Using </a:t>
            </a:r>
            <a:r>
              <a:rPr lang="en-US">
                <a:latin typeface="Courier New" charset="0"/>
                <a:ea typeface="ＭＳ Ｐゴシック" charset="0"/>
                <a:cs typeface="+mj-cs"/>
              </a:rPr>
              <a:t>binarySearch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72726483-A009-A187-63CC-67C8313B1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9215438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    0  1  2  3   4   5   6   7   8   9  10  11  12  13  14  15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[] a = {-4, 2, 7, 9, 15, 19, 25, 28, 30, 36, 42, 50, 56, 68, 85, 92};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 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42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index1 is 10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index2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21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index2 is -7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 the index where the value is found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if the value is </a:t>
            </a:r>
            <a:r>
              <a:rPr lang="en-US" i="1" dirty="0">
                <a:ea typeface="ＭＳ Ｐゴシック" charset="0"/>
                <a:cs typeface="+mn-cs"/>
              </a:rPr>
              <a:t>not </a:t>
            </a:r>
            <a:r>
              <a:rPr lang="en-US" dirty="0">
                <a:ea typeface="ＭＳ Ｐゴシック" charset="0"/>
                <a:cs typeface="+mn-cs"/>
              </a:rPr>
              <a:t> found,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-(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latin typeface="Courier New" charset="0"/>
                <a:ea typeface="ＭＳ Ｐゴシック" charset="-128"/>
              </a:rPr>
              <a:t> + 1)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where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is the index where the element </a:t>
            </a:r>
            <a:r>
              <a:rPr lang="en-US" i="1" dirty="0">
                <a:ea typeface="ＭＳ Ｐゴシック" charset="-128"/>
              </a:rPr>
              <a:t>would</a:t>
            </a:r>
            <a:r>
              <a:rPr lang="en-US" dirty="0">
                <a:ea typeface="ＭＳ Ｐゴシック" charset="-128"/>
              </a:rPr>
              <a:t> have been, if it had been in the array in sorted order.</a:t>
            </a: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To insert the value into the array, negate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+ 1</a:t>
            </a:r>
          </a:p>
          <a:p>
            <a:pPr lvl="1" eaLnBrk="1" hangingPunct="1">
              <a:buFontTx/>
              <a:buNone/>
              <a:defRPr/>
            </a:pPr>
            <a:r>
              <a:rPr lang="en-US" sz="800" dirty="0">
                <a:latin typeface="Courier New" charset="0"/>
                <a:ea typeface="ＭＳ Ｐゴシック" charset="-128"/>
              </a:rPr>
              <a:t>	</a:t>
            </a:r>
          </a:p>
          <a:p>
            <a:pPr lvl="1" eaLnBrk="1" hangingPunct="1">
              <a:buFontTx/>
              <a:buNone/>
              <a:defRPr/>
            </a:pPr>
            <a:r>
              <a:rPr lang="en-US" b="1" dirty="0">
                <a:latin typeface="Courier New" charset="0"/>
                <a:ea typeface="ＭＳ Ｐゴシック" charset="-128"/>
              </a:rPr>
              <a:t>	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US" b="1" dirty="0">
                <a:latin typeface="Courier New" charset="0"/>
                <a:ea typeface="ＭＳ Ｐゴシック" charset="-128"/>
              </a:rPr>
              <a:t> indexToInsert21 = -(index2 + 1);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D21C55-E490-2693-3115-A8681C118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Binary search</a:t>
            </a:r>
            <a:endParaRPr lang="en-US" altLang="en-US" sz="28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31B7CCB-18C3-5E6B-7E9C-27F1C15B0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Write a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/>
              <a:t> method.</a:t>
            </a:r>
          </a:p>
          <a:p>
            <a:pPr lvl="1" eaLnBrk="1" hangingPunct="1"/>
            <a:r>
              <a:rPr lang="en-US" altLang="en-US" dirty="0"/>
              <a:t>If the target value is not found, return its negative insertion point.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 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42);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10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index2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66);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-14</a:t>
            </a:r>
          </a:p>
        </p:txBody>
      </p:sp>
      <p:graphicFrame>
        <p:nvGraphicFramePr>
          <p:cNvPr id="288772" name="Group 4">
            <a:extLst>
              <a:ext uri="{FF2B5EF4-FFF2-40B4-BE49-F238E27FC236}">
                <a16:creationId xmlns:a16="http://schemas.microsoft.com/office/drawing/2014/main" id="{4978D585-34E9-C159-89E3-3E7EF7FCF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367303"/>
              </p:ext>
            </p:extLst>
          </p:nvPr>
        </p:nvGraphicFramePr>
        <p:xfrm>
          <a:off x="228600" y="2667000"/>
          <a:ext cx="8701088" cy="792248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818A5-E026-E068-3AD4-3A71DFE8A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03262"/>
          </a:xfrm>
        </p:spPr>
        <p:txBody>
          <a:bodyPr/>
          <a:lstStyle/>
          <a:p>
            <a:r>
              <a:rPr lang="en-US" dirty="0"/>
              <a:t>How can we compare other types?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03C63-24FF-6386-D3C2-096355F8C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624" y="2596896"/>
            <a:ext cx="5705856" cy="395630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How can Java tell if one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dirty="0"/>
              <a:t> is greater or less than another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dirty="0"/>
              <a:t>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Is this sorted?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1B5680-AB8B-7C5A-1EC4-94F3B7DA1A13}"/>
              </a:ext>
            </a:extLst>
          </p:cNvPr>
          <p:cNvSpPr txBox="1"/>
          <p:nvPr/>
        </p:nvSpPr>
        <p:spPr>
          <a:xfrm>
            <a:off x="358045" y="3928717"/>
            <a:ext cx="84279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Point[] places =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{new Point(2, 3), new Point(1, 4), new Point(4, 3)};</a:t>
            </a:r>
          </a:p>
        </p:txBody>
      </p:sp>
    </p:spTree>
    <p:extLst>
      <p:ext uri="{BB962C8B-B14F-4D97-AF65-F5344CB8AC3E}">
        <p14:creationId xmlns:p14="http://schemas.microsoft.com/office/powerpoint/2010/main" val="2191760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>
            <a:extLst>
              <a:ext uri="{FF2B5EF4-FFF2-40B4-BE49-F238E27FC236}">
                <a16:creationId xmlns:a16="http://schemas.microsoft.com/office/drawing/2014/main" id="{693F0910-476D-5A07-7C8E-C805476506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The </a:t>
            </a:r>
            <a:r>
              <a:rPr lang="en-US" dirty="0" err="1">
                <a:latin typeface="Courier New" charset="0"/>
                <a:ea typeface="ＭＳ Ｐゴシック" charset="0"/>
                <a:cs typeface="+mj-cs"/>
              </a:rPr>
              <a:t>compareTo</a:t>
            </a:r>
            <a:r>
              <a:rPr lang="en-US" dirty="0">
                <a:ea typeface="ＭＳ Ｐゴシック" charset="0"/>
                <a:cs typeface="+mj-cs"/>
              </a:rPr>
              <a:t> method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EB6C25DE-6690-292A-1453-BB51EED8B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0"/>
                <a:cs typeface="+mn-cs"/>
              </a:rPr>
              <a:t>The standard way for a Java class to define a comparison function for its objects is to define 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>
                <a:ea typeface="ＭＳ Ｐゴシック" charset="0"/>
                <a:cs typeface="+mn-cs"/>
              </a:rPr>
              <a:t> method.</a:t>
            </a: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Example: in the </a:t>
            </a:r>
            <a:r>
              <a:rPr lang="en-US">
                <a:latin typeface="Courier New" charset="0"/>
                <a:ea typeface="ＭＳ Ｐゴシック" charset="-128"/>
              </a:rPr>
              <a:t>String</a:t>
            </a:r>
            <a:r>
              <a:rPr lang="en-US">
                <a:ea typeface="ＭＳ Ｐゴシック" charset="-128"/>
              </a:rPr>
              <a:t> class, there is a method: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latin typeface="Courier New" charset="0"/>
                <a:ea typeface="ＭＳ Ｐゴシック" charset="-128"/>
              </a:rPr>
              <a:t>	public int compareTo(String other)</a:t>
            </a: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endParaRPr lang="en-US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0"/>
                <a:cs typeface="+mn-cs"/>
              </a:rPr>
              <a:t>A call of  </a:t>
            </a:r>
            <a:r>
              <a:rPr lang="en-US" b="1">
                <a:ea typeface="ＭＳ Ｐゴシック" charset="0"/>
                <a:cs typeface="+mn-cs"/>
              </a:rPr>
              <a:t>A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.compareTo(</a:t>
            </a:r>
            <a:r>
              <a:rPr lang="en-US" b="1">
                <a:ea typeface="ＭＳ Ｐゴシック" charset="0"/>
                <a:cs typeface="+mn-cs"/>
              </a:rPr>
              <a:t>B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)</a:t>
            </a:r>
            <a:r>
              <a:rPr lang="en-US">
                <a:ea typeface="ＭＳ Ｐゴシック" charset="0"/>
                <a:cs typeface="+mn-cs"/>
              </a:rPr>
              <a:t>  will return: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a value &lt;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comes "before"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in the ordering,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a value &gt;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comes "after"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in the ordering,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or	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and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are considered "equal" in the ordering.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4286A5EA-F301-70A8-8B9C-CDE290A93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Using </a:t>
            </a:r>
            <a:r>
              <a:rPr lang="en-US">
                <a:latin typeface="Courier New" charset="0"/>
                <a:ea typeface="ＭＳ Ｐゴシック" charset="0"/>
                <a:cs typeface="+mj-cs"/>
              </a:rPr>
              <a:t>compareTo</a:t>
            </a:r>
          </a:p>
        </p:txBody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90632987-4167-12C8-9DB1-97C16FAD7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>
                <a:ea typeface="ＭＳ Ｐゴシック" charset="0"/>
                <a:cs typeface="+mn-cs"/>
              </a:rPr>
              <a:t> can be used as a test in an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if</a:t>
            </a:r>
            <a:r>
              <a:rPr lang="en-US">
                <a:ea typeface="ＭＳ Ｐゴシック" charset="0"/>
                <a:cs typeface="+mn-cs"/>
              </a:rPr>
              <a:t> statement.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8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String a = "alice";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String b = "bob";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if (</a:t>
            </a:r>
            <a:r>
              <a:rPr lang="en-US" b="1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a.compareTo(b) &lt; 0</a:t>
            </a:r>
            <a:r>
              <a:rPr lang="en-US">
                <a:latin typeface="Courier New" charset="0"/>
                <a:ea typeface="ＭＳ Ｐゴシック" charset="-128"/>
              </a:rPr>
              <a:t>) {  </a:t>
            </a:r>
            <a:r>
              <a:rPr lang="en-US" b="1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true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    ...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}</a:t>
            </a:r>
          </a:p>
        </p:txBody>
      </p:sp>
      <p:graphicFrame>
        <p:nvGraphicFramePr>
          <p:cNvPr id="292929" name="Group 65">
            <a:extLst>
              <a:ext uri="{FF2B5EF4-FFF2-40B4-BE49-F238E27FC236}">
                <a16:creationId xmlns:a16="http://schemas.microsoft.com/office/drawing/2014/main" id="{B568D47E-709F-A800-F730-BDD8D62D8F8E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3709988"/>
          <a:ext cx="8153400" cy="2773428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Primitives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Objects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&lt;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&lt;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&lt;=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&lt;=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==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==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!=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!=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&gt;=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&gt;=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&gt;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&gt;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FDA00CA-5DB6-3185-2F74-1F3C8A3FF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Printing an </a:t>
            </a:r>
            <a:r>
              <a:rPr lang="en-US" altLang="en-US">
                <a:latin typeface="Courier New" panose="02070309020205020404" pitchFamily="49" charset="0"/>
              </a:rPr>
              <a:t>ArrayIntList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1157E925-B6C5-19D6-ED24-6402AE62A6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How can we make our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altLang="en-US" dirty="0"/>
              <a:t> print out nicely?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We can write a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altLang="en-US" dirty="0"/>
              <a:t> method!</a:t>
            </a:r>
          </a:p>
          <a:p>
            <a:pPr lvl="1" eaLnBrk="1" hangingPunct="1"/>
            <a:endParaRPr lang="en-US" altLang="en-US" dirty="0"/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Tells Java how to convert an object into a </a:t>
            </a:r>
            <a:r>
              <a:rPr lang="en-US" altLang="en-US" dirty="0">
                <a:latin typeface="Courier New" panose="02070309020205020404" pitchFamily="49" charset="0"/>
              </a:rPr>
              <a:t>String</a:t>
            </a:r>
            <a:endParaRPr lang="en-US" altLang="en-US" sz="500" dirty="0"/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 list = new 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("list is " + </a:t>
            </a:r>
            <a:r>
              <a:rPr lang="en-US" altLang="en-US" b="1" dirty="0">
                <a:latin typeface="Courier New" panose="02070309020205020404" pitchFamily="49" charset="0"/>
              </a:rPr>
              <a:t>list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("list is " + </a:t>
            </a:r>
            <a:r>
              <a:rPr lang="en-US" altLang="en-US" dirty="0" err="1">
                <a:solidFill>
                  <a:srgbClr val="008000"/>
                </a:solidFill>
                <a:latin typeface="Courier New" panose="02070309020205020404" pitchFamily="49" charset="0"/>
              </a:rPr>
              <a:t>list.toString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());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endParaRPr lang="en-US" altLang="en-US" dirty="0">
              <a:solidFill>
                <a:srgbClr val="008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Syntax: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public String </a:t>
            </a:r>
            <a:r>
              <a:rPr lang="en-US" altLang="en-US" dirty="0" err="1">
                <a:latin typeface="Courier New" panose="02070309020205020404" pitchFamily="49" charset="0"/>
              </a:rPr>
              <a:t>toString</a:t>
            </a:r>
            <a:r>
              <a:rPr lang="en-US" altLang="en-US" dirty="0">
                <a:latin typeface="Courier New" panose="02070309020205020404" pitchFamily="49" charset="0"/>
              </a:rPr>
              <a:t>() {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</a:t>
            </a:r>
            <a:r>
              <a:rPr lang="en-US" altLang="en-US" b="1" dirty="0"/>
              <a:t>code that returns a suitable String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}</a:t>
            </a:r>
          </a:p>
          <a:p>
            <a:pPr marL="393700" lvl="1" indent="0" eaLnBrk="1" hangingPunct="1"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07CE98E3-C9B8-2A1D-9298-91BBB8F6A0E2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45CC0B9-2F86-FB95-441E-D6354A694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B3EB2B3-5894-8C90-7311-B03DC0476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5BB8230D-754C-7909-4C99-7C6278566E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DA4990B8-9F7B-A97A-E78C-51FF80520F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7DEC1C25-33AE-BF4B-1FE6-C3E8BA0070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1BC9216D-3A0B-F172-EB07-946F13DE3B5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7F24-EEEE-F725-F66B-E5BC5FD2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ED8A0-4349-D988-7B80-93A6479E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181600"/>
          </a:xfrm>
        </p:spPr>
        <p:txBody>
          <a:bodyPr/>
          <a:lstStyle/>
          <a:p>
            <a:r>
              <a:rPr lang="en-US" sz="2400" dirty="0"/>
              <a:t>When are we in danger of running out of space?</a:t>
            </a:r>
          </a:p>
          <a:p>
            <a:endParaRPr lang="en-US" sz="2400" dirty="0"/>
          </a:p>
          <a:p>
            <a:r>
              <a:rPr lang="en-US" sz="2400" dirty="0"/>
              <a:t>How can we increase the space available in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elementData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lvl="1"/>
            <a:r>
              <a:rPr lang="en-US" sz="2200" dirty="0"/>
              <a:t>How much should we increase the space by each time?</a:t>
            </a:r>
          </a:p>
        </p:txBody>
      </p:sp>
    </p:spTree>
    <p:extLst>
      <p:ext uri="{BB962C8B-B14F-4D97-AF65-F5344CB8AC3E}">
        <p14:creationId xmlns:p14="http://schemas.microsoft.com/office/powerpoint/2010/main" val="416180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B479E-46B3-A326-AD4E-39C34F916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Preconditions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6832909D-3565-E3D5-B9B8-18E8206E4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precondition</a:t>
            </a:r>
            <a:r>
              <a:rPr lang="en-US" altLang="en-US"/>
              <a:t>: Something your method </a:t>
            </a:r>
            <a:r>
              <a:rPr lang="en-US" altLang="en-US" i="1"/>
              <a:t>assumes is true</a:t>
            </a:r>
            <a:br>
              <a:rPr lang="en-US" altLang="en-US"/>
            </a:br>
            <a:r>
              <a:rPr lang="en-US" altLang="en-US"/>
              <a:t>at the start of its execution.</a:t>
            </a:r>
          </a:p>
          <a:p>
            <a:pPr lvl="1" eaLnBrk="1" hangingPunct="1"/>
            <a:r>
              <a:rPr lang="en-US" altLang="en-US"/>
              <a:t>Often documented as a comment on the method's header:</a:t>
            </a: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Stating a precondition doesn't really "solve" the problem, but it at least documents our decision and warns the client what not to do.</a:t>
            </a:r>
          </a:p>
          <a:p>
            <a:pPr lvl="1" eaLnBrk="1" hangingPunct="1"/>
            <a:endParaRPr lang="en-US" altLang="en-US" sz="1200"/>
          </a:p>
          <a:p>
            <a:pPr lvl="1" eaLnBrk="1" hangingPunct="1"/>
            <a:r>
              <a:rPr lang="en-US" altLang="en-US"/>
              <a:t>What if we want to actually enforce the precondition?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EED9736F-E0A8-8375-E314-0C906716048D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86FA97B-1074-DB86-A840-B10FE7331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DE74E3-40DA-1D62-8D72-CAB507DBA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6D6F2944-87FE-F69A-6EE2-C3C5B456D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FD912CC-3E74-77BD-354A-A63407CAAC8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42C5A78-451B-0D94-ACE1-0B8FB8905A6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4A4B25FA-18B3-6A73-734D-86A26E8FB38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69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445274-ECBF-8E73-F701-B613DEEB0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Bad precondition test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B5361A6-32C5-2255-E60A-F134C9593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wrong with the following way to handle violations?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System.out.println("Bad index! " + 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returning -1 no better than returning 0  (could be legal value)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println</a:t>
            </a:r>
            <a:r>
              <a:rPr lang="en-US" altLang="en-US"/>
              <a:t> is not a very strong deterrent to the client  (esp. GUI)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2849C302-2B66-A29D-5130-F295CF98BB1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728D509-A691-A673-9ED4-B13FFCAA7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6A4E3BF-25F2-8FD9-F565-687D6AC7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2FD4843F-C763-5D20-7BF2-087727566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B620E20-BB35-9A68-528E-0C99C27F0AC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53E4532-F61F-4024-63DC-0D937DDEFC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E2620971-6062-7BC8-6C68-46ABCC7792A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4544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DD99B3-39BF-DDA8-FB6C-869EC7382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Throwing exceptions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E5D5B2E5-2A16-C77B-B18D-B08F0271F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();</a:t>
            </a:r>
          </a:p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("</a:t>
            </a:r>
            <a:r>
              <a:rPr lang="en-US" b="1" dirty="0">
                <a:ea typeface="ＭＳ Ｐゴシック" charset="0"/>
              </a:rPr>
              <a:t>message</a:t>
            </a:r>
            <a:r>
              <a:rPr lang="en-US" dirty="0">
                <a:latin typeface="Courier New" charset="0"/>
                <a:ea typeface="ＭＳ Ｐゴシック" charset="0"/>
              </a:rPr>
              <a:t>");</a:t>
            </a: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Generates an exception that will crash the program,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unless it has code to handle ("catch") the exception.</a:t>
            </a:r>
          </a:p>
          <a:p>
            <a:pPr marL="393700" lvl="1" indent="0" eaLnBrk="1" hangingPunct="1">
              <a:buFont typeface="Wingdings 2" charset="0"/>
              <a:buNone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Common exception types:</a:t>
            </a: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ArithmeticException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ArrayIndexOutOfBoundsException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FileNotFoundException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IllegalArgumentException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IllegalStateException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IOException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NoSuchElementException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NullPointerException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RuntimeException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UnsupportedOperationException</a:t>
            </a:r>
            <a:endParaRPr lang="en-US" dirty="0">
              <a:latin typeface="Courier New"/>
              <a:ea typeface="ＭＳ Ｐゴシック" charset="-128"/>
              <a:cs typeface="Courier New"/>
            </a:endParaRP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Why would anyone ever </a:t>
            </a:r>
            <a:r>
              <a:rPr lang="en-US" i="1" dirty="0">
                <a:ea typeface="ＭＳ Ｐゴシック" charset="0"/>
              </a:rPr>
              <a:t>want  </a:t>
            </a:r>
            <a:r>
              <a:rPr lang="en-US" dirty="0">
                <a:ea typeface="ＭＳ Ｐゴシック" charset="0"/>
              </a:rPr>
              <a:t>a program to crash?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475A91C7-46C7-F913-A10E-6B8C080F345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6782BFF-7540-F855-CC75-9931931B2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E392606-D628-DEDD-74CB-467F05033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7473F7F2-7D13-18AE-F9DE-3B4B54E34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594113E-224B-F271-16AA-A7CDFBAAC53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D3385ED-753F-4D28-F418-CA286786FDB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3636400F-7FF8-E48E-0A40-A608FA65CF3B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B3302A8-0F74-3192-377D-82A5F8BDA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Exception example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B6CA7A-0B4D-A4E6-9174-13D779A32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throw new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ArrayIndexOutOfBoundsException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(index);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return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buFontTx/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5E883674-5918-7F79-CFC2-711083B92AD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FAC6A0-4FA0-4501-46CC-8D32EB0A4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E0EAE5C-C1DB-35F7-B4FE-5D679DD52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A632EB90-BE49-3D5D-6D84-0384D31F0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91A2576F-20C7-F58D-6C92-62A2BF87A44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087AE24-4D46-C3F5-846D-0F9BB1B2FA1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AFA178DA-FE7F-B567-0011-08720939CF0C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2BA9F81-4C79-3622-64A5-54F49406F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Postconditions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C1F8FF8C-C357-D0FE-7E49-9AAA476D7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postcondition</a:t>
            </a:r>
            <a:r>
              <a:rPr lang="en-US" altLang="en-US" dirty="0"/>
              <a:t>: Something your method </a:t>
            </a:r>
            <a:r>
              <a:rPr lang="en-US" altLang="en-US" i="1" dirty="0"/>
              <a:t>promises will be true </a:t>
            </a:r>
            <a:r>
              <a:rPr lang="en-US" altLang="en-US" dirty="0"/>
              <a:t>at the </a:t>
            </a:r>
            <a:r>
              <a:rPr lang="en-US" altLang="en-US" i="1" dirty="0"/>
              <a:t>end</a:t>
            </a:r>
            <a:r>
              <a:rPr lang="en-US" altLang="en-US" dirty="0"/>
              <a:t>  of its execution.</a:t>
            </a:r>
          </a:p>
          <a:p>
            <a:pPr lvl="1" eaLnBrk="1" hangingPunct="1"/>
            <a:r>
              <a:rPr lang="en-US" altLang="en-US" dirty="0"/>
              <a:t>Often documented as a comment on the method's header:</a:t>
            </a:r>
            <a:r>
              <a:rPr lang="en-US" altLang="en-US" sz="800" dirty="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Makes sure that this list's internal array is large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enough to store the given number of elements.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Postcondition: </a:t>
            </a:r>
            <a:r>
              <a:rPr lang="en-US" altLang="en-US" b="1" i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elementData.length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 &gt;= capacity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void </a:t>
            </a:r>
            <a:r>
              <a:rPr lang="en-US" altLang="en-US" b="1" dirty="0" err="1">
                <a:latin typeface="Courier New" panose="02070309020205020404" pitchFamily="49" charset="0"/>
              </a:rPr>
              <a:t>ensureCapacity</a:t>
            </a:r>
            <a:r>
              <a:rPr lang="en-US" altLang="en-US" dirty="0">
                <a:latin typeface="Courier New" panose="02070309020205020404" pitchFamily="49" charset="0"/>
              </a:rPr>
              <a:t>(int capacity)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// double in size until large enough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while (capacity &gt;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</a:rPr>
              <a:t>Arrays.copyOf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,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                 2 *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1" eaLnBrk="1" hangingPunct="1"/>
            <a:r>
              <a:rPr lang="en-US" altLang="en-US" dirty="0"/>
              <a:t>If your method states a postcondition, clients should be able to rely on that statement being true after they call the method.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F5900506-7BF0-E5C4-BAB2-701DDA895F3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BB4B150-7336-ACE4-A7BB-3BB0F29CF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D9F0CFF-E09B-E776-80B7-A046D5A0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48C131D3-7C43-03B5-FEB5-ED9CC9CBA8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78B2BFA-5B0C-E3B1-1119-8AB764B2595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5CFDAFFD-703E-3D4C-D69A-73F4EDE3145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C3F7912D-23C6-ACB6-1568-4771180375E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8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1020</TotalTime>
  <Words>2433</Words>
  <Application>Microsoft Office PowerPoint</Application>
  <PresentationFormat>On-screen Show (4:3)</PresentationFormat>
  <Paragraphs>440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Finishing ArrayIntList</vt:lpstr>
      <vt:lpstr>Printing an ArrayIntList</vt:lpstr>
      <vt:lpstr>Expanding ArrayIntList</vt:lpstr>
      <vt:lpstr>Preconditions</vt:lpstr>
      <vt:lpstr>Bad precondition test</vt:lpstr>
      <vt:lpstr>Throwing exceptions</vt:lpstr>
      <vt:lpstr>Exception example</vt:lpstr>
      <vt:lpstr>Postconditions</vt:lpstr>
      <vt:lpstr>Java's ArrayList</vt:lpstr>
      <vt:lpstr>Type parameters (generics)</vt:lpstr>
      <vt:lpstr>Wrapper classes</vt:lpstr>
      <vt:lpstr>ArrayList methods</vt:lpstr>
      <vt:lpstr>ArrayList vs. array</vt:lpstr>
      <vt:lpstr>Words exercise</vt:lpstr>
      <vt:lpstr>Exercise solution (partial)</vt:lpstr>
      <vt:lpstr>ArrayList as param/return</vt:lpstr>
      <vt:lpstr>Searching methods</vt:lpstr>
      <vt:lpstr>Sequential search</vt:lpstr>
      <vt:lpstr>Binary search</vt:lpstr>
      <vt:lpstr>Arrays.binarySearch</vt:lpstr>
      <vt:lpstr>Using binarySearch</vt:lpstr>
      <vt:lpstr>Binary search</vt:lpstr>
      <vt:lpstr>How can we compare other types?</vt:lpstr>
      <vt:lpstr>The compareTo method</vt:lpstr>
      <vt:lpstr>Using compareTo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25</cp:revision>
  <dcterms:created xsi:type="dcterms:W3CDTF">2013-01-14T19:00:58Z</dcterms:created>
  <dcterms:modified xsi:type="dcterms:W3CDTF">2024-04-07T05:02:32Z</dcterms:modified>
</cp:coreProperties>
</file>