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90" r:id="rId7"/>
    <p:sldId id="263" r:id="rId8"/>
    <p:sldId id="265" r:id="rId9"/>
    <p:sldId id="311" r:id="rId10"/>
    <p:sldId id="266" r:id="rId11"/>
    <p:sldId id="267" r:id="rId12"/>
    <p:sldId id="269" r:id="rId13"/>
    <p:sldId id="270" r:id="rId14"/>
    <p:sldId id="268" r:id="rId15"/>
    <p:sldId id="281" r:id="rId16"/>
    <p:sldId id="292" r:id="rId17"/>
    <p:sldId id="299" r:id="rId18"/>
    <p:sldId id="300" r:id="rId19"/>
    <p:sldId id="310" r:id="rId20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9" d="100"/>
          <a:sy n="59" d="100"/>
        </p:scale>
        <p:origin x="1500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3">
            <a:extLst>
              <a:ext uri="{FF2B5EF4-FFF2-40B4-BE49-F238E27FC236}">
                <a16:creationId xmlns:a16="http://schemas.microsoft.com/office/drawing/2014/main" id="{BA6E676A-DB2F-72B6-1DB5-AF3AAD394194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-9525" y="0"/>
            <a:ext cx="9169400" cy="533400"/>
            <a:chOff x="-6" y="-180"/>
            <a:chExt cx="5776" cy="516"/>
          </a:xfr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5400000" scaled="0"/>
            <a:tileRect/>
          </a:gradFill>
        </p:grpSpPr>
        <p:sp>
          <p:nvSpPr>
            <p:cNvPr id="3" name="Freeform 12">
              <a:extLst>
                <a:ext uri="{FF2B5EF4-FFF2-40B4-BE49-F238E27FC236}">
                  <a16:creationId xmlns:a16="http://schemas.microsoft.com/office/drawing/2014/main" id="{B35A9AAE-8D52-9686-DD7C-BFD203DC8994}"/>
                </a:ext>
              </a:extLst>
            </p:cNvPr>
            <p:cNvSpPr>
              <a:spLocks/>
            </p:cNvSpPr>
            <p:nvPr/>
          </p:nvSpPr>
          <p:spPr bwMode="auto">
            <a:xfrm>
              <a:off x="-6" y="-180"/>
              <a:ext cx="5772" cy="5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6" y="2"/>
                </a:cxn>
                <a:cxn ang="0">
                  <a:pos x="2542" y="0"/>
                </a:cxn>
                <a:cxn ang="0">
                  <a:pos x="4374" y="367"/>
                </a:cxn>
                <a:cxn ang="0">
                  <a:pos x="5766" y="55"/>
                </a:cxn>
                <a:cxn ang="0">
                  <a:pos x="5772" y="213"/>
                </a:cxn>
                <a:cxn ang="0">
                  <a:pos x="4302" y="439"/>
                </a:cxn>
                <a:cxn ang="0">
                  <a:pos x="1488" y="201"/>
                </a:cxn>
                <a:cxn ang="0">
                  <a:pos x="0" y="656"/>
                </a:cxn>
                <a:cxn ang="0">
                  <a:pos x="6" y="2"/>
                </a:cxn>
              </a:cxnLst>
              <a:rect l="0" t="0" r="0" b="0"/>
              <a:pathLst>
                <a:path w="5772" h="656">
                  <a:moveTo>
                    <a:pt x="6" y="2"/>
                  </a:moveTo>
                  <a:lnTo>
                    <a:pt x="2542" y="0"/>
                  </a:lnTo>
                  <a:cubicBezTo>
                    <a:pt x="2746" y="101"/>
                    <a:pt x="3828" y="367"/>
                    <a:pt x="4374" y="367"/>
                  </a:cubicBezTo>
                  <a:cubicBezTo>
                    <a:pt x="4920" y="367"/>
                    <a:pt x="5526" y="152"/>
                    <a:pt x="5766" y="55"/>
                  </a:cubicBezTo>
                  <a:lnTo>
                    <a:pt x="5772" y="213"/>
                  </a:lnTo>
                  <a:cubicBezTo>
                    <a:pt x="5670" y="257"/>
                    <a:pt x="5016" y="441"/>
                    <a:pt x="4302" y="439"/>
                  </a:cubicBezTo>
                  <a:cubicBezTo>
                    <a:pt x="3588" y="437"/>
                    <a:pt x="2205" y="165"/>
                    <a:pt x="1488" y="201"/>
                  </a:cubicBezTo>
                  <a:cubicBezTo>
                    <a:pt x="750" y="209"/>
                    <a:pt x="270" y="482"/>
                    <a:pt x="0" y="656"/>
                  </a:cubicBezTo>
                  <a:lnTo>
                    <a:pt x="6" y="2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sp>
          <p:nvSpPr>
            <p:cNvPr id="4" name="Freeform 19">
              <a:extLst>
                <a:ext uri="{FF2B5EF4-FFF2-40B4-BE49-F238E27FC236}">
                  <a16:creationId xmlns:a16="http://schemas.microsoft.com/office/drawing/2014/main" id="{184E6954-3EB7-30F3-9B54-ABE08C852914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8" y="-180"/>
              <a:ext cx="3072" cy="263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1668" y="564"/>
                </a:cxn>
                <a:cxn ang="0">
                  <a:pos x="3000" y="186"/>
                </a:cxn>
                <a:cxn ang="0">
                  <a:pos x="3000" y="6"/>
                </a:cxn>
                <a:cxn ang="0">
                  <a:pos x="0" y="0"/>
                </a:cxn>
              </a:cxnLst>
              <a:rect l="0" t="0" r="0" b="0"/>
              <a:pathLst>
                <a:path w="3000" h="595">
                  <a:moveTo>
                    <a:pt x="0" y="0"/>
                  </a:moveTo>
                  <a:cubicBezTo>
                    <a:pt x="174" y="102"/>
                    <a:pt x="1168" y="533"/>
                    <a:pt x="1668" y="564"/>
                  </a:cubicBezTo>
                  <a:cubicBezTo>
                    <a:pt x="2168" y="595"/>
                    <a:pt x="2778" y="279"/>
                    <a:pt x="3000" y="186"/>
                  </a:cubicBezTo>
                  <a:lnTo>
                    <a:pt x="3000" y="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grpSp>
          <p:nvGrpSpPr>
            <p:cNvPr id="5" name="Group 1">
              <a:extLst>
                <a:ext uri="{FF2B5EF4-FFF2-40B4-BE49-F238E27FC236}">
                  <a16:creationId xmlns:a16="http://schemas.microsoft.com/office/drawing/2014/main" id="{AE987C5C-3735-F7DF-5CA9-409441F1A1E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-42"/>
              <a:ext cx="5770" cy="246"/>
              <a:chOff x="-13880" y="438044"/>
              <a:chExt cx="9173112" cy="427357"/>
            </a:xfrm>
            <a:grpFill/>
          </p:grpSpPr>
          <p:sp>
            <p:nvSpPr>
              <p:cNvPr id="6" name="Freeform 21">
                <a:extLst>
                  <a:ext uri="{FF2B5EF4-FFF2-40B4-BE49-F238E27FC236}">
                    <a16:creationId xmlns:a16="http://schemas.microsoft.com/office/drawing/2014/main" id="{59AF9DE0-FC05-C2DA-E2E3-DEA5E10E55CA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3880" y="438118"/>
                <a:ext cx="9173112" cy="427283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966"/>
                  </a:cxn>
                  <a:cxn ang="0">
                    <a:pos x="1608" y="282"/>
                  </a:cxn>
                  <a:cxn ang="0">
                    <a:pos x="4110" y="1008"/>
                  </a:cxn>
                  <a:cxn ang="0">
                    <a:pos x="5772" y="0"/>
                  </a:cxn>
                </a:cxnLst>
                <a:rect l="0" t="0" r="0" b="0"/>
                <a:pathLst>
                  <a:path w="5772" h="1055">
                    <a:moveTo>
                      <a:pt x="0" y="966"/>
                    </a:moveTo>
                    <a:cubicBezTo>
                      <a:pt x="282" y="738"/>
                      <a:pt x="923" y="275"/>
                      <a:pt x="1608" y="282"/>
                    </a:cubicBezTo>
                    <a:cubicBezTo>
                      <a:pt x="2293" y="289"/>
                      <a:pt x="3416" y="1055"/>
                      <a:pt x="4110" y="1008"/>
                    </a:cubicBezTo>
                    <a:cubicBezTo>
                      <a:pt x="4804" y="961"/>
                      <a:pt x="5426" y="210"/>
                      <a:pt x="5772" y="0"/>
                    </a:cubicBezTo>
                  </a:path>
                </a:pathLst>
              </a:custGeom>
              <a:grpFill/>
              <a:ln w="1079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7" name="Freeform 22">
                <a:extLst>
                  <a:ext uri="{FF2B5EF4-FFF2-40B4-BE49-F238E27FC236}">
                    <a16:creationId xmlns:a16="http://schemas.microsoft.com/office/drawing/2014/main" id="{E2AFE51A-E770-A6FB-7E42-FBA40A476AB6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0858" y="438044"/>
                <a:ext cx="9169042" cy="382392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732"/>
                  </a:cxn>
                  <a:cxn ang="0">
                    <a:pos x="1638" y="228"/>
                  </a:cxn>
                  <a:cxn ang="0">
                    <a:pos x="4122" y="816"/>
                  </a:cxn>
                  <a:cxn ang="0">
                    <a:pos x="5766" y="0"/>
                  </a:cxn>
                </a:cxnLst>
                <a:rect l="0" t="0" r="0" b="0"/>
                <a:pathLst>
                  <a:path w="5766" h="854">
                    <a:moveTo>
                      <a:pt x="0" y="732"/>
                    </a:moveTo>
                    <a:cubicBezTo>
                      <a:pt x="273" y="647"/>
                      <a:pt x="951" y="214"/>
                      <a:pt x="1638" y="228"/>
                    </a:cubicBezTo>
                    <a:cubicBezTo>
                      <a:pt x="2325" y="242"/>
                      <a:pt x="3434" y="854"/>
                      <a:pt x="4122" y="816"/>
                    </a:cubicBezTo>
                    <a:cubicBezTo>
                      <a:pt x="4810" y="778"/>
                      <a:pt x="5424" y="170"/>
                      <a:pt x="5766" y="0"/>
                    </a:cubicBezTo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</p:grpSp>
      <p:sp>
        <p:nvSpPr>
          <p:cNvPr id="8" name="Freeform 23">
            <a:extLst>
              <a:ext uri="{FF2B5EF4-FFF2-40B4-BE49-F238E27FC236}">
                <a16:creationId xmlns:a16="http://schemas.microsoft.com/office/drawing/2014/main" id="{577D3974-89C9-C7C9-1634-82F480816B4E}"/>
              </a:ext>
            </a:extLst>
          </p:cNvPr>
          <p:cNvSpPr>
            <a:spLocks/>
          </p:cNvSpPr>
          <p:nvPr userDrawn="1"/>
        </p:nvSpPr>
        <p:spPr bwMode="auto">
          <a:xfrm rot="10800000">
            <a:off x="-9525" y="6586131"/>
            <a:ext cx="4876800" cy="271869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42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Times New Roman" charset="0"/>
            </a:endParaRPr>
          </a:p>
        </p:txBody>
      </p:sp>
      <p:sp>
        <p:nvSpPr>
          <p:cNvPr id="81924" name="Title Placeholder 8"/>
          <p:cNvSpPr>
            <a:spLocks noGrp="1"/>
          </p:cNvSpPr>
          <p:nvPr>
            <p:ph type="ctrTitle"/>
          </p:nvPr>
        </p:nvSpPr>
        <p:spPr>
          <a:xfrm>
            <a:off x="685800" y="1219200"/>
            <a:ext cx="7772400" cy="1470025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1925" name="Text Placeholder 29"/>
          <p:cNvSpPr>
            <a:spLocks noGrp="1"/>
          </p:cNvSpPr>
          <p:nvPr>
            <p:ph type="subTitle" idx="1"/>
          </p:nvPr>
        </p:nvSpPr>
        <p:spPr>
          <a:xfrm>
            <a:off x="685800" y="3276600"/>
            <a:ext cx="7772400" cy="1752600"/>
          </a:xfrm>
          <a:ln w="9525"/>
        </p:spPr>
        <p:txBody>
          <a:bodyPr/>
          <a:lstStyle>
            <a:lvl1pPr marL="0" indent="0" algn="ctr">
              <a:buFont typeface="Wingdings 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992172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040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18010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040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2904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0677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39738"/>
            <a:ext cx="8229600" cy="70326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71600"/>
            <a:ext cx="8915400" cy="5181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70032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08801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8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8">
            <a:extLst>
              <a:ext uri="{FF2B5EF4-FFF2-40B4-BE49-F238E27FC236}">
                <a16:creationId xmlns:a16="http://schemas.microsoft.com/office/drawing/2014/main" id="{C92213E6-0EC3-E13E-AA57-9DB7922455C9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39738"/>
            <a:ext cx="8229600" cy="703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9">
            <a:extLst>
              <a:ext uri="{FF2B5EF4-FFF2-40B4-BE49-F238E27FC236}">
                <a16:creationId xmlns:a16="http://schemas.microsoft.com/office/drawing/2014/main" id="{C8A80E9A-A172-F716-4620-745E2ABBC29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228600" y="1371600"/>
            <a:ext cx="8915400" cy="518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68A618-44AE-758E-992C-2AF2D0750EEF}"/>
              </a:ext>
            </a:extLst>
          </p:cNvPr>
          <p:cNvSpPr txBox="1">
            <a:spLocks noGrp="1"/>
          </p:cNvSpPr>
          <p:nvPr/>
        </p:nvSpPr>
        <p:spPr>
          <a:xfrm>
            <a:off x="8326438" y="6430963"/>
            <a:ext cx="762000" cy="365125"/>
          </a:xfrm>
          <a:prstGeom prst="rect">
            <a:avLst/>
          </a:prstGeom>
          <a:noFill/>
        </p:spPr>
        <p:txBody>
          <a:bodyPr lIns="0" tIns="0" rIns="0" bIns="0" anchor="b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>
              <a:buFont typeface="Wingdings" panose="05000000000000000000" pitchFamily="2" charset="2"/>
              <a:buNone/>
            </a:pPr>
            <a:fld id="{D6CE04BD-9FC2-4AD8-B3FD-CCC4C4507E66}" type="slidenum">
              <a:rPr lang="en-US" altLang="en-US" sz="1200">
                <a:solidFill>
                  <a:srgbClr val="424242"/>
                </a:solidFill>
              </a:rPr>
              <a:pPr algn="r" eaLnBrk="1" hangingPunct="1">
                <a:buFont typeface="Wingdings" panose="05000000000000000000" pitchFamily="2" charset="2"/>
                <a:buNone/>
              </a:pPr>
              <a:t>‹#›</a:t>
            </a:fld>
            <a:endParaRPr lang="en-US" altLang="en-US" sz="1200">
              <a:solidFill>
                <a:srgbClr val="424242"/>
              </a:solidFill>
            </a:endParaRPr>
          </a:p>
        </p:txBody>
      </p:sp>
      <p:grpSp>
        <p:nvGrpSpPr>
          <p:cNvPr id="11" name="Group 23">
            <a:extLst>
              <a:ext uri="{FF2B5EF4-FFF2-40B4-BE49-F238E27FC236}">
                <a16:creationId xmlns:a16="http://schemas.microsoft.com/office/drawing/2014/main" id="{15E5B7F2-EC73-642F-3B72-6A3FB11AB655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-9525" y="0"/>
            <a:ext cx="9169400" cy="533400"/>
            <a:chOff x="-6" y="-180"/>
            <a:chExt cx="5776" cy="516"/>
          </a:xfr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5400000" scaled="0"/>
            <a:tileRect/>
          </a:gradFill>
        </p:grpSpPr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FFCD62AB-3296-B2A4-F3B3-A5AB2F387F8C}"/>
                </a:ext>
              </a:extLst>
            </p:cNvPr>
            <p:cNvSpPr>
              <a:spLocks/>
            </p:cNvSpPr>
            <p:nvPr/>
          </p:nvSpPr>
          <p:spPr bwMode="auto">
            <a:xfrm>
              <a:off x="-6" y="-180"/>
              <a:ext cx="5772" cy="5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6" y="2"/>
                </a:cxn>
                <a:cxn ang="0">
                  <a:pos x="2542" y="0"/>
                </a:cxn>
                <a:cxn ang="0">
                  <a:pos x="4374" y="367"/>
                </a:cxn>
                <a:cxn ang="0">
                  <a:pos x="5766" y="55"/>
                </a:cxn>
                <a:cxn ang="0">
                  <a:pos x="5772" y="213"/>
                </a:cxn>
                <a:cxn ang="0">
                  <a:pos x="4302" y="439"/>
                </a:cxn>
                <a:cxn ang="0">
                  <a:pos x="1488" y="201"/>
                </a:cxn>
                <a:cxn ang="0">
                  <a:pos x="0" y="656"/>
                </a:cxn>
                <a:cxn ang="0">
                  <a:pos x="6" y="2"/>
                </a:cxn>
              </a:cxnLst>
              <a:rect l="0" t="0" r="0" b="0"/>
              <a:pathLst>
                <a:path w="5772" h="656">
                  <a:moveTo>
                    <a:pt x="6" y="2"/>
                  </a:moveTo>
                  <a:lnTo>
                    <a:pt x="2542" y="0"/>
                  </a:lnTo>
                  <a:cubicBezTo>
                    <a:pt x="2746" y="101"/>
                    <a:pt x="3828" y="367"/>
                    <a:pt x="4374" y="367"/>
                  </a:cubicBezTo>
                  <a:cubicBezTo>
                    <a:pt x="4920" y="367"/>
                    <a:pt x="5526" y="152"/>
                    <a:pt x="5766" y="55"/>
                  </a:cubicBezTo>
                  <a:lnTo>
                    <a:pt x="5772" y="213"/>
                  </a:lnTo>
                  <a:cubicBezTo>
                    <a:pt x="5670" y="257"/>
                    <a:pt x="5016" y="441"/>
                    <a:pt x="4302" y="439"/>
                  </a:cubicBezTo>
                  <a:cubicBezTo>
                    <a:pt x="3588" y="437"/>
                    <a:pt x="2205" y="165"/>
                    <a:pt x="1488" y="201"/>
                  </a:cubicBezTo>
                  <a:cubicBezTo>
                    <a:pt x="750" y="209"/>
                    <a:pt x="270" y="482"/>
                    <a:pt x="0" y="656"/>
                  </a:cubicBezTo>
                  <a:lnTo>
                    <a:pt x="6" y="2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7C8C26D2-3169-662F-C5E6-852FC755BB75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8" y="-180"/>
              <a:ext cx="3072" cy="263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1668" y="564"/>
                </a:cxn>
                <a:cxn ang="0">
                  <a:pos x="3000" y="186"/>
                </a:cxn>
                <a:cxn ang="0">
                  <a:pos x="3000" y="6"/>
                </a:cxn>
                <a:cxn ang="0">
                  <a:pos x="0" y="0"/>
                </a:cxn>
              </a:cxnLst>
              <a:rect l="0" t="0" r="0" b="0"/>
              <a:pathLst>
                <a:path w="3000" h="595">
                  <a:moveTo>
                    <a:pt x="0" y="0"/>
                  </a:moveTo>
                  <a:cubicBezTo>
                    <a:pt x="174" y="102"/>
                    <a:pt x="1168" y="533"/>
                    <a:pt x="1668" y="564"/>
                  </a:cubicBezTo>
                  <a:cubicBezTo>
                    <a:pt x="2168" y="595"/>
                    <a:pt x="2778" y="279"/>
                    <a:pt x="3000" y="186"/>
                  </a:cubicBezTo>
                  <a:lnTo>
                    <a:pt x="3000" y="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grpSp>
          <p:nvGrpSpPr>
            <p:cNvPr id="16" name="Group 1">
              <a:extLst>
                <a:ext uri="{FF2B5EF4-FFF2-40B4-BE49-F238E27FC236}">
                  <a16:creationId xmlns:a16="http://schemas.microsoft.com/office/drawing/2014/main" id="{E6FDE600-B475-EE17-EC20-E2DA9A00690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-42"/>
              <a:ext cx="5770" cy="246"/>
              <a:chOff x="-13880" y="438044"/>
              <a:chExt cx="9173112" cy="427357"/>
            </a:xfrm>
            <a:grpFill/>
          </p:grpSpPr>
          <p:sp>
            <p:nvSpPr>
              <p:cNvPr id="17" name="Freeform 16">
                <a:extLst>
                  <a:ext uri="{FF2B5EF4-FFF2-40B4-BE49-F238E27FC236}">
                    <a16:creationId xmlns:a16="http://schemas.microsoft.com/office/drawing/2014/main" id="{41411499-7A57-DB4E-818E-ADC67FA24525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3880" y="438118"/>
                <a:ext cx="9173112" cy="427283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966"/>
                  </a:cxn>
                  <a:cxn ang="0">
                    <a:pos x="1608" y="282"/>
                  </a:cxn>
                  <a:cxn ang="0">
                    <a:pos x="4110" y="1008"/>
                  </a:cxn>
                  <a:cxn ang="0">
                    <a:pos x="5772" y="0"/>
                  </a:cxn>
                </a:cxnLst>
                <a:rect l="0" t="0" r="0" b="0"/>
                <a:pathLst>
                  <a:path w="5772" h="1055">
                    <a:moveTo>
                      <a:pt x="0" y="966"/>
                    </a:moveTo>
                    <a:cubicBezTo>
                      <a:pt x="282" y="738"/>
                      <a:pt x="923" y="275"/>
                      <a:pt x="1608" y="282"/>
                    </a:cubicBezTo>
                    <a:cubicBezTo>
                      <a:pt x="2293" y="289"/>
                      <a:pt x="3416" y="1055"/>
                      <a:pt x="4110" y="1008"/>
                    </a:cubicBezTo>
                    <a:cubicBezTo>
                      <a:pt x="4804" y="961"/>
                      <a:pt x="5426" y="210"/>
                      <a:pt x="5772" y="0"/>
                    </a:cubicBezTo>
                  </a:path>
                </a:pathLst>
              </a:custGeom>
              <a:grpFill/>
              <a:ln w="1079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18" name="Freeform 17">
                <a:extLst>
                  <a:ext uri="{FF2B5EF4-FFF2-40B4-BE49-F238E27FC236}">
                    <a16:creationId xmlns:a16="http://schemas.microsoft.com/office/drawing/2014/main" id="{94C2AE52-B236-C59F-0547-776CC2810C98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0858" y="438044"/>
                <a:ext cx="9169042" cy="382392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732"/>
                  </a:cxn>
                  <a:cxn ang="0">
                    <a:pos x="1638" y="228"/>
                  </a:cxn>
                  <a:cxn ang="0">
                    <a:pos x="4122" y="816"/>
                  </a:cxn>
                  <a:cxn ang="0">
                    <a:pos x="5766" y="0"/>
                  </a:cxn>
                </a:cxnLst>
                <a:rect l="0" t="0" r="0" b="0"/>
                <a:pathLst>
                  <a:path w="5766" h="854">
                    <a:moveTo>
                      <a:pt x="0" y="732"/>
                    </a:moveTo>
                    <a:cubicBezTo>
                      <a:pt x="273" y="647"/>
                      <a:pt x="951" y="214"/>
                      <a:pt x="1638" y="228"/>
                    </a:cubicBezTo>
                    <a:cubicBezTo>
                      <a:pt x="2325" y="242"/>
                      <a:pt x="3434" y="854"/>
                      <a:pt x="4122" y="816"/>
                    </a:cubicBezTo>
                    <a:cubicBezTo>
                      <a:pt x="4810" y="778"/>
                      <a:pt x="5424" y="170"/>
                      <a:pt x="5766" y="0"/>
                    </a:cubicBezTo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</p:grpSp>
      <p:sp>
        <p:nvSpPr>
          <p:cNvPr id="19" name="Freeform 18">
            <a:extLst>
              <a:ext uri="{FF2B5EF4-FFF2-40B4-BE49-F238E27FC236}">
                <a16:creationId xmlns:a16="http://schemas.microsoft.com/office/drawing/2014/main" id="{CE0E76C7-D57F-F3DB-7E82-E491C5BE2C81}"/>
              </a:ext>
            </a:extLst>
          </p:cNvPr>
          <p:cNvSpPr>
            <a:spLocks/>
          </p:cNvSpPr>
          <p:nvPr userDrawn="1"/>
        </p:nvSpPr>
        <p:spPr bwMode="auto">
          <a:xfrm rot="10800000">
            <a:off x="-9525" y="6586131"/>
            <a:ext cx="4876800" cy="271869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42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Times New Roman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696" r:id="rId2"/>
    <p:sldLayoutId id="2147483697" r:id="rId3"/>
    <p:sldLayoutId id="2147483698" r:id="rId4"/>
    <p:sldLayoutId id="2147483699" r:id="rId5"/>
    <p:sldLayoutId id="2147483700" r:id="rId6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mbria" panose="02040503050406030204" pitchFamily="18" charset="0"/>
          <a:ea typeface="MS PGothic" panose="020B0600070205080204" pitchFamily="34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mbria" panose="02040503050406030204" pitchFamily="18" charset="0"/>
          <a:ea typeface="MS PGothic" panose="020B0600070205080204" pitchFamily="34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mbria" panose="02040503050406030204" pitchFamily="18" charset="0"/>
          <a:ea typeface="MS PGothic" panose="020B0600070205080204" pitchFamily="34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mbria" panose="02040503050406030204" pitchFamily="18" charset="0"/>
          <a:ea typeface="MS PGothic" panose="020B0600070205080204" pitchFamily="34" charset="-128"/>
          <a:cs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EB641B"/>
        </a:buClr>
        <a:buSzPct val="95000"/>
        <a:buFont typeface="Wingdings 2" panose="05020102010507070707" pitchFamily="18" charset="2"/>
        <a:buChar char=""/>
        <a:defRPr sz="2200" kern="1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EB641B"/>
        </a:buClr>
        <a:buSzPct val="65000"/>
        <a:buFont typeface="Wingdings 2" panose="05020102010507070707" pitchFamily="18" charset="2"/>
        <a:buChar char=""/>
        <a:defRPr sz="17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39639D"/>
        </a:buClr>
        <a:buSzPct val="65000"/>
        <a:buFont typeface="Wingdings 2" panose="05020102010507070707" pitchFamily="18" charset="2"/>
        <a:buChar char=""/>
        <a:defRPr sz="17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8352B9F1-D672-0D27-11BD-9B2786C0E7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577850"/>
            <a:ext cx="7772400" cy="1470025"/>
          </a:xfrm>
        </p:spPr>
        <p:txBody>
          <a:bodyPr/>
          <a:lstStyle/>
          <a:p>
            <a:pPr eaLnBrk="1" hangingPunct="1"/>
            <a:r>
              <a:rPr lang="en-US" altLang="en-US" sz="7200" dirty="0"/>
              <a:t>CS 142</a:t>
            </a:r>
          </a:p>
        </p:txBody>
      </p:sp>
      <p:sp>
        <p:nvSpPr>
          <p:cNvPr id="3075" name="Subtitle 2">
            <a:extLst>
              <a:ext uri="{FF2B5EF4-FFF2-40B4-BE49-F238E27FC236}">
                <a16:creationId xmlns:a16="http://schemas.microsoft.com/office/drawing/2014/main" id="{60098FC0-65A8-75D4-EF5D-5F29974591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5800" y="2047875"/>
            <a:ext cx="7772400" cy="1752600"/>
          </a:xfrm>
        </p:spPr>
        <p:txBody>
          <a:bodyPr/>
          <a:lstStyle/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en-US" sz="2800" b="1" dirty="0"/>
              <a:t>Lecture 6: </a:t>
            </a:r>
            <a:r>
              <a:rPr lang="en-US" altLang="en-US" sz="2800" dirty="0"/>
              <a:t>searching; using </a:t>
            </a:r>
            <a:r>
              <a:rPr lang="en-US" altLang="en-US" sz="2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ArrayList</a:t>
            </a:r>
            <a:r>
              <a:rPr lang="en-US" altLang="en-US" sz="2800" dirty="0" err="1"/>
              <a:t>s</a:t>
            </a:r>
            <a:endParaRPr lang="en-US" altLang="en-US" sz="2800" dirty="0"/>
          </a:p>
          <a:p>
            <a:pPr eaLnBrk="1" hangingPunct="1">
              <a:buFont typeface="Wingdings 2" panose="05020102010507070707" pitchFamily="18" charset="2"/>
              <a:buNone/>
            </a:pPr>
            <a:endParaRPr lang="en-US" altLang="en-US" sz="2800" dirty="0"/>
          </a:p>
          <a:p>
            <a:pPr eaLnBrk="1" hangingPunct="1">
              <a:buFont typeface="Wingdings 2" panose="05020102010507070707" pitchFamily="18" charset="2"/>
              <a:buNone/>
            </a:pPr>
            <a:endParaRPr lang="en-US" altLang="en-US" sz="2800" dirty="0"/>
          </a:p>
        </p:txBody>
      </p:sp>
      <p:pic>
        <p:nvPicPr>
          <p:cNvPr id="3076" name="Picture 1" descr="java-is-exceptional.png">
            <a:extLst>
              <a:ext uri="{FF2B5EF4-FFF2-40B4-BE49-F238E27FC236}">
                <a16:creationId xmlns:a16="http://schemas.microsoft.com/office/drawing/2014/main" id="{B9410F5D-9AEC-0569-CFD9-C58F5E22144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112" y="3078155"/>
            <a:ext cx="8105775" cy="2486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3">
            <a:extLst>
              <a:ext uri="{FF2B5EF4-FFF2-40B4-BE49-F238E27FC236}">
                <a16:creationId xmlns:a16="http://schemas.microsoft.com/office/drawing/2014/main" id="{0ADA307C-D403-E6CF-3289-86ED2BABE1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6073768"/>
            <a:ext cx="7772400" cy="511629"/>
          </a:xfrm>
          <a:prstGeom prst="rect">
            <a:avLst/>
          </a:prstGeom>
          <a:noFill/>
          <a:ln w="9525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B641B"/>
              </a:buClr>
              <a:buSzPct val="95000"/>
              <a:buFont typeface="Wingdings 2" charset="2"/>
              <a:buNone/>
              <a:defRPr sz="22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ＭＳ Ｐゴシック" charset="0"/>
              </a:defRPr>
            </a:lvl1pPr>
            <a:lvl2pPr marL="639763" indent="-2460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2pPr>
            <a:lvl3pPr marL="914400" indent="-2460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3pPr>
            <a:lvl4pPr marL="1187450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B641B"/>
              </a:buClr>
              <a:buSzPct val="65000"/>
              <a:buFont typeface="Wingdings 2" panose="05020102010507070707" pitchFamily="18" charset="2"/>
              <a:buChar char=""/>
              <a:defRPr sz="17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4pPr>
            <a:lvl5pPr marL="1462088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 eaLnBrk="1" hangingPunct="1">
              <a:buFont typeface="Wingdings 2" panose="05020102010507070707" pitchFamily="18" charset="2"/>
              <a:buNone/>
            </a:pPr>
            <a:r>
              <a:rPr lang="en-US" altLang="en-US" sz="1800" dirty="0"/>
              <a:t>Thanks to Marty Stepp and Stuart Reges for parts of these slides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C44244C2-3A81-4340-6161-54089B1EBBD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err="1">
                <a:latin typeface="Courier New" panose="02070309020205020404" pitchFamily="49" charset="0"/>
              </a:rPr>
              <a:t>ArrayList</a:t>
            </a:r>
            <a:r>
              <a:rPr lang="en-US" altLang="en-US" dirty="0"/>
              <a:t> methods</a:t>
            </a:r>
          </a:p>
        </p:txBody>
      </p:sp>
      <p:graphicFrame>
        <p:nvGraphicFramePr>
          <p:cNvPr id="132099" name="Group 3">
            <a:extLst>
              <a:ext uri="{FF2B5EF4-FFF2-40B4-BE49-F238E27FC236}">
                <a16:creationId xmlns:a16="http://schemas.microsoft.com/office/drawing/2014/main" id="{01C881B6-8406-ECC0-96E9-377BE306A4E9}"/>
              </a:ext>
            </a:extLst>
          </p:cNvPr>
          <p:cNvGraphicFramePr>
            <a:graphicFrameLocks noGrp="1"/>
          </p:cNvGraphicFramePr>
          <p:nvPr/>
        </p:nvGraphicFramePr>
        <p:xfrm>
          <a:off x="381000" y="1371600"/>
          <a:ext cx="8382000" cy="4784982"/>
        </p:xfrm>
        <a:graphic>
          <a:graphicData uri="http://schemas.openxmlformats.org/drawingml/2006/table">
            <a:tbl>
              <a:tblPr/>
              <a:tblGrid>
                <a:gridCol w="29162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657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617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add(</a:t>
                      </a: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  <a:cs typeface="Times New Roman" charset="0"/>
                        </a:rPr>
                        <a:t>value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)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marT="45699" marB="4569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appends value at end of list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T="45699" marB="4569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095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add(</a:t>
                      </a: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  <a:cs typeface="Times New Roman" charset="0"/>
                        </a:rPr>
                        <a:t>index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, </a:t>
                      </a: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  <a:cs typeface="Times New Roman" charset="0"/>
                        </a:rPr>
                        <a:t>value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)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marT="45699" marB="4569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inserts given value just before the given index, shifting subsequent values to the right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T="45699" marB="4569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17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clear()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marT="45699" marB="4569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removes all elements of the list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T="45699" marB="4569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0095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indexOf(</a:t>
                      </a: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  <a:cs typeface="Times New Roman" charset="0"/>
                        </a:rPr>
                        <a:t>value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)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marT="45699" marB="4569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returns first index where given value is found in list (-1 if not found)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T="45699" marB="4569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617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get(</a:t>
                      </a: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  <a:cs typeface="Times New Roman" charset="0"/>
                        </a:rPr>
                        <a:t>index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)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marT="45699" marB="4569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returns the value at given index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T="45699" marB="4569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0095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remove(</a:t>
                      </a: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  <a:cs typeface="Times New Roman" charset="0"/>
                        </a:rPr>
                        <a:t>index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)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marT="45699" marB="4569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removes/returns value at given index, shifting subsequent values to the left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T="45699" marB="4569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617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set(</a:t>
                      </a: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  <a:cs typeface="Times New Roman" charset="0"/>
                        </a:rPr>
                        <a:t>index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, </a:t>
                      </a: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  <a:cs typeface="Times New Roman" charset="0"/>
                        </a:rPr>
                        <a:t>value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)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marT="45699" marB="4569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replaces value at given index with given value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T="45699" marB="4569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617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size()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marT="45699" marB="4569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returns the number of elements in list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T="45699" marB="4569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70095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toString()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returns a string representation of the list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such as 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"[3, 42, -7, 15]"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32131" name="Text Box 35">
            <a:extLst>
              <a:ext uri="{FF2B5EF4-FFF2-40B4-BE49-F238E27FC236}">
                <a16:creationId xmlns:a16="http://schemas.microsoft.com/office/drawing/2014/main" id="{96F4C5BE-1BDA-5DE0-1B98-B968131C52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0525" y="6338888"/>
            <a:ext cx="550182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Tahoma" charset="0"/>
                <a:ea typeface="+mn-ea"/>
              </a:rPr>
              <a:t>* </a:t>
            </a:r>
            <a:r>
              <a:rPr lang="en-US" i="1" dirty="0">
                <a:latin typeface="Tahoma" charset="0"/>
                <a:ea typeface="+mn-ea"/>
              </a:rPr>
              <a:t>(a partial list; see the Java API for other methods)</a:t>
            </a:r>
          </a:p>
        </p:txBody>
      </p:sp>
    </p:spTree>
    <p:extLst>
      <p:ext uri="{BB962C8B-B14F-4D97-AF65-F5344CB8AC3E}">
        <p14:creationId xmlns:p14="http://schemas.microsoft.com/office/powerpoint/2010/main" val="14735536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D8A9045C-4D6D-CEA8-A3BE-DDC102257DA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Courier New" panose="02070309020205020404" pitchFamily="49" charset="0"/>
              </a:rPr>
              <a:t>ArrayList</a:t>
            </a:r>
            <a:r>
              <a:rPr lang="en-US" altLang="en-US"/>
              <a:t> vs. array</a:t>
            </a:r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D7BEABF0-637B-4760-CF73-0F0E738942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80000"/>
              </a:lnSpc>
              <a:buFontTx/>
              <a:buNone/>
              <a:tabLst>
                <a:tab pos="4572000" algn="l"/>
              </a:tabLst>
            </a:pPr>
            <a:r>
              <a:rPr lang="en-US" altLang="en-US" dirty="0">
                <a:latin typeface="Courier New" panose="02070309020205020404" pitchFamily="49" charset="0"/>
              </a:rPr>
              <a:t>String[] names = new String[5];           </a:t>
            </a:r>
            <a:r>
              <a:rPr lang="en-US" altLang="en-US" dirty="0">
                <a:solidFill>
                  <a:srgbClr val="008000"/>
                </a:solidFill>
                <a:latin typeface="Courier New" panose="02070309020205020404" pitchFamily="49" charset="0"/>
              </a:rPr>
              <a:t>// construct</a:t>
            </a:r>
          </a:p>
          <a:p>
            <a:pPr lvl="1" eaLnBrk="1" hangingPunct="1">
              <a:lnSpc>
                <a:spcPct val="80000"/>
              </a:lnSpc>
              <a:buFontTx/>
              <a:buNone/>
              <a:tabLst>
                <a:tab pos="4572000" algn="l"/>
              </a:tabLst>
            </a:pPr>
            <a:r>
              <a:rPr lang="en-US" altLang="en-US" dirty="0">
                <a:latin typeface="Courier New" panose="02070309020205020404" pitchFamily="49" charset="0"/>
              </a:rPr>
              <a:t>names[0] = "Jessica";                     </a:t>
            </a:r>
            <a:r>
              <a:rPr lang="en-US" altLang="en-US" dirty="0">
                <a:solidFill>
                  <a:srgbClr val="008000"/>
                </a:solidFill>
                <a:latin typeface="Courier New" panose="02070309020205020404" pitchFamily="49" charset="0"/>
              </a:rPr>
              <a:t>// store</a:t>
            </a:r>
          </a:p>
          <a:p>
            <a:pPr lvl="1" eaLnBrk="1" hangingPunct="1">
              <a:lnSpc>
                <a:spcPct val="80000"/>
              </a:lnSpc>
              <a:buFontTx/>
              <a:buNone/>
              <a:tabLst>
                <a:tab pos="4572000" algn="l"/>
              </a:tabLst>
            </a:pPr>
            <a:r>
              <a:rPr lang="en-US" altLang="en-US" dirty="0">
                <a:latin typeface="Courier New" panose="02070309020205020404" pitchFamily="49" charset="0"/>
              </a:rPr>
              <a:t>String s = names[0];                      </a:t>
            </a:r>
            <a:r>
              <a:rPr lang="en-US" altLang="en-US" dirty="0">
                <a:solidFill>
                  <a:srgbClr val="008000"/>
                </a:solidFill>
                <a:latin typeface="Courier New" panose="02070309020205020404" pitchFamily="49" charset="0"/>
              </a:rPr>
              <a:t>// retrieve</a:t>
            </a:r>
          </a:p>
          <a:p>
            <a:pPr lvl="1" eaLnBrk="1" hangingPunct="1">
              <a:lnSpc>
                <a:spcPct val="80000"/>
              </a:lnSpc>
              <a:buFontTx/>
              <a:buNone/>
              <a:tabLst>
                <a:tab pos="4572000" algn="l"/>
              </a:tabLst>
            </a:pPr>
            <a:r>
              <a:rPr lang="en-US" altLang="en-US" dirty="0">
                <a:latin typeface="Courier New" panose="02070309020205020404" pitchFamily="49" charset="0"/>
              </a:rPr>
              <a:t>for (int </a:t>
            </a:r>
            <a:r>
              <a:rPr lang="en-US" altLang="en-US" dirty="0" err="1">
                <a:latin typeface="Courier New" panose="02070309020205020404" pitchFamily="49" charset="0"/>
              </a:rPr>
              <a:t>i</a:t>
            </a:r>
            <a:r>
              <a:rPr lang="en-US" altLang="en-US" dirty="0">
                <a:latin typeface="Courier New" panose="02070309020205020404" pitchFamily="49" charset="0"/>
              </a:rPr>
              <a:t> = 0; </a:t>
            </a:r>
            <a:r>
              <a:rPr lang="en-US" altLang="en-US" dirty="0" err="1">
                <a:latin typeface="Courier New" panose="02070309020205020404" pitchFamily="49" charset="0"/>
              </a:rPr>
              <a:t>i</a:t>
            </a:r>
            <a:r>
              <a:rPr lang="en-US" altLang="en-US" dirty="0">
                <a:latin typeface="Courier New" panose="02070309020205020404" pitchFamily="49" charset="0"/>
              </a:rPr>
              <a:t> &lt; </a:t>
            </a:r>
            <a:r>
              <a:rPr lang="en-US" altLang="en-US" dirty="0" err="1">
                <a:latin typeface="Courier New" panose="02070309020205020404" pitchFamily="49" charset="0"/>
              </a:rPr>
              <a:t>names.length</a:t>
            </a:r>
            <a:r>
              <a:rPr lang="en-US" altLang="en-US" dirty="0">
                <a:latin typeface="Courier New" panose="02070309020205020404" pitchFamily="49" charset="0"/>
              </a:rPr>
              <a:t>; </a:t>
            </a:r>
            <a:r>
              <a:rPr lang="en-US" altLang="en-US" dirty="0" err="1">
                <a:latin typeface="Courier New" panose="02070309020205020404" pitchFamily="49" charset="0"/>
              </a:rPr>
              <a:t>i</a:t>
            </a:r>
            <a:r>
              <a:rPr lang="en-US" altLang="en-US" dirty="0">
                <a:latin typeface="Courier New" panose="02070309020205020404" pitchFamily="49" charset="0"/>
              </a:rPr>
              <a:t>++) {</a:t>
            </a:r>
          </a:p>
          <a:p>
            <a:pPr lvl="1" eaLnBrk="1" hangingPunct="1">
              <a:lnSpc>
                <a:spcPct val="80000"/>
              </a:lnSpc>
              <a:buFontTx/>
              <a:buNone/>
              <a:tabLst>
                <a:tab pos="4572000" algn="l"/>
              </a:tabLst>
            </a:pPr>
            <a:r>
              <a:rPr lang="en-US" altLang="en-US" dirty="0">
                <a:latin typeface="Courier New" panose="02070309020205020404" pitchFamily="49" charset="0"/>
              </a:rPr>
              <a:t>    if (names[</a:t>
            </a:r>
            <a:r>
              <a:rPr lang="en-US" altLang="en-US" dirty="0" err="1">
                <a:latin typeface="Courier New" panose="02070309020205020404" pitchFamily="49" charset="0"/>
              </a:rPr>
              <a:t>i</a:t>
            </a:r>
            <a:r>
              <a:rPr lang="en-US" altLang="en-US" dirty="0">
                <a:latin typeface="Courier New" panose="02070309020205020404" pitchFamily="49" charset="0"/>
              </a:rPr>
              <a:t>].</a:t>
            </a:r>
            <a:r>
              <a:rPr lang="en-US" altLang="en-US" dirty="0" err="1">
                <a:latin typeface="Courier New" panose="02070309020205020404" pitchFamily="49" charset="0"/>
              </a:rPr>
              <a:t>startsWith</a:t>
            </a:r>
            <a:r>
              <a:rPr lang="en-US" altLang="en-US" dirty="0">
                <a:latin typeface="Courier New" panose="02070309020205020404" pitchFamily="49" charset="0"/>
              </a:rPr>
              <a:t>("B")) { ... }</a:t>
            </a:r>
          </a:p>
          <a:p>
            <a:pPr lvl="1" eaLnBrk="1" hangingPunct="1">
              <a:lnSpc>
                <a:spcPct val="80000"/>
              </a:lnSpc>
              <a:buFontTx/>
              <a:buNone/>
              <a:tabLst>
                <a:tab pos="4572000" algn="l"/>
              </a:tabLst>
            </a:pPr>
            <a:r>
              <a:rPr lang="en-US" altLang="en-US" dirty="0">
                <a:latin typeface="Courier New" panose="02070309020205020404" pitchFamily="49" charset="0"/>
              </a:rPr>
              <a:t>}                                         </a:t>
            </a:r>
            <a:r>
              <a:rPr lang="en-US" altLang="en-US" dirty="0">
                <a:solidFill>
                  <a:srgbClr val="008000"/>
                </a:solidFill>
                <a:latin typeface="Courier New" panose="02070309020205020404" pitchFamily="49" charset="0"/>
              </a:rPr>
              <a:t>// iterate</a:t>
            </a:r>
          </a:p>
          <a:p>
            <a:pPr lvl="1" eaLnBrk="1" hangingPunct="1">
              <a:lnSpc>
                <a:spcPct val="80000"/>
              </a:lnSpc>
              <a:buFontTx/>
              <a:buNone/>
              <a:tabLst>
                <a:tab pos="4572000" algn="l"/>
              </a:tabLst>
            </a:pPr>
            <a:endParaRPr lang="en-US" altLang="en-US" dirty="0">
              <a:solidFill>
                <a:schemeClr val="bg2"/>
              </a:solidFill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  <a:tabLst>
                <a:tab pos="4572000" algn="l"/>
              </a:tabLst>
            </a:pPr>
            <a:endParaRPr lang="en-US" altLang="en-US" b="1" dirty="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  <a:tabLst>
                <a:tab pos="4572000" algn="l"/>
              </a:tabLst>
            </a:pPr>
            <a:r>
              <a:rPr lang="en-US" altLang="en-US" b="1" dirty="0" err="1">
                <a:latin typeface="Courier New" panose="02070309020205020404" pitchFamily="49" charset="0"/>
              </a:rPr>
              <a:t>ArrayList</a:t>
            </a:r>
            <a:r>
              <a:rPr lang="en-US" altLang="en-US" b="1" dirty="0">
                <a:latin typeface="Courier New" panose="02070309020205020404" pitchFamily="49" charset="0"/>
              </a:rPr>
              <a:t>&lt;String&gt; list = new </a:t>
            </a:r>
            <a:r>
              <a:rPr lang="en-US" altLang="en-US" b="1" dirty="0" err="1">
                <a:latin typeface="Courier New" panose="02070309020205020404" pitchFamily="49" charset="0"/>
              </a:rPr>
              <a:t>ArrayList</a:t>
            </a:r>
            <a:r>
              <a:rPr lang="en-US" altLang="en-US" b="1" dirty="0">
                <a:latin typeface="Courier New" panose="02070309020205020404" pitchFamily="49" charset="0"/>
              </a:rPr>
              <a:t>&lt;&gt;();</a:t>
            </a:r>
            <a:endParaRPr lang="en-US" altLang="en-US" dirty="0"/>
          </a:p>
          <a:p>
            <a:pPr lvl="1" eaLnBrk="1" hangingPunct="1">
              <a:lnSpc>
                <a:spcPct val="80000"/>
              </a:lnSpc>
              <a:buFontTx/>
              <a:buNone/>
              <a:tabLst>
                <a:tab pos="4572000" algn="l"/>
              </a:tabLst>
            </a:pPr>
            <a:r>
              <a:rPr lang="en-US" altLang="en-US" b="1" dirty="0" err="1">
                <a:latin typeface="Courier New" panose="02070309020205020404" pitchFamily="49" charset="0"/>
              </a:rPr>
              <a:t>list.add</a:t>
            </a:r>
            <a:r>
              <a:rPr lang="en-US" altLang="en-US" b="1" dirty="0">
                <a:latin typeface="Courier New" panose="02070309020205020404" pitchFamily="49" charset="0"/>
              </a:rPr>
              <a:t>(</a:t>
            </a:r>
            <a:r>
              <a:rPr lang="en-US" altLang="en-US" dirty="0">
                <a:latin typeface="Courier New" panose="02070309020205020404" pitchFamily="49" charset="0"/>
              </a:rPr>
              <a:t>"Jessica"</a:t>
            </a:r>
            <a:r>
              <a:rPr lang="en-US" altLang="en-US" b="1" dirty="0">
                <a:latin typeface="Courier New" panose="02070309020205020404" pitchFamily="49" charset="0"/>
              </a:rPr>
              <a:t>);                      </a:t>
            </a:r>
            <a:r>
              <a:rPr lang="en-US" altLang="en-US" dirty="0">
                <a:solidFill>
                  <a:srgbClr val="008000"/>
                </a:solidFill>
                <a:latin typeface="Courier New" panose="02070309020205020404" pitchFamily="49" charset="0"/>
              </a:rPr>
              <a:t>// store</a:t>
            </a:r>
          </a:p>
          <a:p>
            <a:pPr lvl="1" eaLnBrk="1" hangingPunct="1">
              <a:lnSpc>
                <a:spcPct val="80000"/>
              </a:lnSpc>
              <a:buFontTx/>
              <a:buNone/>
              <a:tabLst>
                <a:tab pos="4572000" algn="l"/>
              </a:tabLst>
            </a:pPr>
            <a:r>
              <a:rPr lang="en-US" altLang="en-US" dirty="0">
                <a:latin typeface="Courier New" panose="02070309020205020404" pitchFamily="49" charset="0"/>
              </a:rPr>
              <a:t>String s = </a:t>
            </a:r>
            <a:r>
              <a:rPr lang="en-US" altLang="en-US" b="1" dirty="0" err="1">
                <a:latin typeface="Courier New" panose="02070309020205020404" pitchFamily="49" charset="0"/>
              </a:rPr>
              <a:t>list.get</a:t>
            </a:r>
            <a:r>
              <a:rPr lang="en-US" altLang="en-US" b="1" dirty="0">
                <a:latin typeface="Courier New" panose="02070309020205020404" pitchFamily="49" charset="0"/>
              </a:rPr>
              <a:t>(0);                   </a:t>
            </a:r>
            <a:r>
              <a:rPr lang="en-US" altLang="en-US" dirty="0">
                <a:solidFill>
                  <a:srgbClr val="008000"/>
                </a:solidFill>
                <a:latin typeface="Courier New" panose="02070309020205020404" pitchFamily="49" charset="0"/>
              </a:rPr>
              <a:t>// retrieve</a:t>
            </a:r>
          </a:p>
          <a:p>
            <a:pPr lvl="1" eaLnBrk="1" hangingPunct="1">
              <a:lnSpc>
                <a:spcPct val="80000"/>
              </a:lnSpc>
              <a:buFontTx/>
              <a:buNone/>
              <a:tabLst>
                <a:tab pos="4572000" algn="l"/>
              </a:tabLst>
            </a:pPr>
            <a:r>
              <a:rPr lang="en-US" altLang="en-US" dirty="0">
                <a:latin typeface="Courier New" panose="02070309020205020404" pitchFamily="49" charset="0"/>
              </a:rPr>
              <a:t>for (int </a:t>
            </a:r>
            <a:r>
              <a:rPr lang="en-US" altLang="en-US" dirty="0" err="1">
                <a:latin typeface="Courier New" panose="02070309020205020404" pitchFamily="49" charset="0"/>
              </a:rPr>
              <a:t>i</a:t>
            </a:r>
            <a:r>
              <a:rPr lang="en-US" altLang="en-US" dirty="0">
                <a:latin typeface="Courier New" panose="02070309020205020404" pitchFamily="49" charset="0"/>
              </a:rPr>
              <a:t> = 0; </a:t>
            </a:r>
            <a:r>
              <a:rPr lang="en-US" altLang="en-US" dirty="0" err="1">
                <a:latin typeface="Courier New" panose="02070309020205020404" pitchFamily="49" charset="0"/>
              </a:rPr>
              <a:t>i</a:t>
            </a:r>
            <a:r>
              <a:rPr lang="en-US" altLang="en-US" dirty="0">
                <a:latin typeface="Courier New" panose="02070309020205020404" pitchFamily="49" charset="0"/>
              </a:rPr>
              <a:t> &lt; </a:t>
            </a:r>
            <a:r>
              <a:rPr lang="en-US" altLang="en-US" b="1" dirty="0" err="1">
                <a:latin typeface="Courier New" panose="02070309020205020404" pitchFamily="49" charset="0"/>
              </a:rPr>
              <a:t>list.size</a:t>
            </a:r>
            <a:r>
              <a:rPr lang="en-US" altLang="en-US" b="1" dirty="0">
                <a:latin typeface="Courier New" panose="02070309020205020404" pitchFamily="49" charset="0"/>
              </a:rPr>
              <a:t>()</a:t>
            </a:r>
            <a:r>
              <a:rPr lang="en-US" altLang="en-US" dirty="0">
                <a:latin typeface="Courier New" panose="02070309020205020404" pitchFamily="49" charset="0"/>
              </a:rPr>
              <a:t>; </a:t>
            </a:r>
            <a:r>
              <a:rPr lang="en-US" altLang="en-US" dirty="0" err="1">
                <a:latin typeface="Courier New" panose="02070309020205020404" pitchFamily="49" charset="0"/>
              </a:rPr>
              <a:t>i</a:t>
            </a:r>
            <a:r>
              <a:rPr lang="en-US" altLang="en-US" dirty="0">
                <a:latin typeface="Courier New" panose="02070309020205020404" pitchFamily="49" charset="0"/>
              </a:rPr>
              <a:t>++) {</a:t>
            </a:r>
          </a:p>
          <a:p>
            <a:pPr lvl="1" eaLnBrk="1" hangingPunct="1">
              <a:lnSpc>
                <a:spcPct val="80000"/>
              </a:lnSpc>
              <a:buFontTx/>
              <a:buNone/>
              <a:tabLst>
                <a:tab pos="4572000" algn="l"/>
              </a:tabLst>
            </a:pPr>
            <a:r>
              <a:rPr lang="en-US" altLang="en-US" dirty="0">
                <a:latin typeface="Courier New" panose="02070309020205020404" pitchFamily="49" charset="0"/>
              </a:rPr>
              <a:t>    if (</a:t>
            </a:r>
            <a:r>
              <a:rPr lang="en-US" altLang="en-US" b="1" dirty="0" err="1">
                <a:latin typeface="Courier New" panose="02070309020205020404" pitchFamily="49" charset="0"/>
              </a:rPr>
              <a:t>list.get</a:t>
            </a:r>
            <a:r>
              <a:rPr lang="en-US" altLang="en-US" b="1" dirty="0">
                <a:latin typeface="Courier New" panose="02070309020205020404" pitchFamily="49" charset="0"/>
              </a:rPr>
              <a:t>(</a:t>
            </a:r>
            <a:r>
              <a:rPr lang="en-US" altLang="en-US" b="1" dirty="0" err="1">
                <a:latin typeface="Courier New" panose="02070309020205020404" pitchFamily="49" charset="0"/>
              </a:rPr>
              <a:t>i</a:t>
            </a:r>
            <a:r>
              <a:rPr lang="en-US" altLang="en-US" b="1" dirty="0">
                <a:latin typeface="Courier New" panose="02070309020205020404" pitchFamily="49" charset="0"/>
              </a:rPr>
              <a:t>)</a:t>
            </a:r>
            <a:r>
              <a:rPr lang="en-US" altLang="en-US" dirty="0">
                <a:latin typeface="Courier New" panose="02070309020205020404" pitchFamily="49" charset="0"/>
              </a:rPr>
              <a:t>.</a:t>
            </a:r>
            <a:r>
              <a:rPr lang="en-US" altLang="en-US" dirty="0" err="1">
                <a:latin typeface="Courier New" panose="02070309020205020404" pitchFamily="49" charset="0"/>
              </a:rPr>
              <a:t>startsWith</a:t>
            </a:r>
            <a:r>
              <a:rPr lang="en-US" altLang="en-US" dirty="0">
                <a:latin typeface="Courier New" panose="02070309020205020404" pitchFamily="49" charset="0"/>
              </a:rPr>
              <a:t>("B")) { ... }</a:t>
            </a:r>
          </a:p>
          <a:p>
            <a:pPr lvl="1" eaLnBrk="1" hangingPunct="1">
              <a:lnSpc>
                <a:spcPct val="80000"/>
              </a:lnSpc>
              <a:buFontTx/>
              <a:buNone/>
              <a:tabLst>
                <a:tab pos="4572000" algn="l"/>
              </a:tabLst>
            </a:pPr>
            <a:r>
              <a:rPr lang="en-US" altLang="en-US" dirty="0">
                <a:latin typeface="Courier New" panose="02070309020205020404" pitchFamily="49" charset="0"/>
              </a:rPr>
              <a:t>}                                         </a:t>
            </a:r>
            <a:r>
              <a:rPr lang="en-US" altLang="en-US" dirty="0">
                <a:solidFill>
                  <a:srgbClr val="008000"/>
                </a:solidFill>
                <a:latin typeface="Courier New" panose="02070309020205020404" pitchFamily="49" charset="0"/>
              </a:rPr>
              <a:t>// iterate</a:t>
            </a:r>
          </a:p>
        </p:txBody>
      </p:sp>
    </p:spTree>
    <p:extLst>
      <p:ext uri="{BB962C8B-B14F-4D97-AF65-F5344CB8AC3E}">
        <p14:creationId xmlns:p14="http://schemas.microsoft.com/office/powerpoint/2010/main" val="33490354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7A7230CA-39C7-1CC9-7EB5-5C09453A74A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Words exercise</a:t>
            </a: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42C2F29C-A6CF-109F-7B85-D30BEA38745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371600"/>
            <a:ext cx="8202613" cy="5181600"/>
          </a:xfrm>
        </p:spPr>
        <p:txBody>
          <a:bodyPr/>
          <a:lstStyle/>
          <a:p>
            <a:pPr eaLnBrk="1" hangingPunct="1"/>
            <a:r>
              <a:rPr lang="en-US" altLang="en-US" dirty="0"/>
              <a:t>Write a program that reads a file and displays the words of that file as a list.</a:t>
            </a:r>
          </a:p>
          <a:p>
            <a:pPr eaLnBrk="1" hangingPunct="1"/>
            <a:endParaRPr lang="en-US" altLang="en-US" dirty="0"/>
          </a:p>
          <a:p>
            <a:pPr lvl="1" eaLnBrk="1" hangingPunct="1"/>
            <a:r>
              <a:rPr lang="en-US" altLang="en-US" dirty="0"/>
              <a:t>Then display the words in reverse order.</a:t>
            </a:r>
          </a:p>
          <a:p>
            <a:pPr lvl="1" eaLnBrk="1" hangingPunct="1"/>
            <a:endParaRPr lang="en-US" altLang="en-US" dirty="0"/>
          </a:p>
          <a:p>
            <a:pPr lvl="1" eaLnBrk="1" hangingPunct="1"/>
            <a:r>
              <a:rPr lang="en-US" altLang="en-US" dirty="0"/>
              <a:t>Then display them with all plural words (ending in "s") removed.</a:t>
            </a:r>
          </a:p>
        </p:txBody>
      </p:sp>
    </p:spTree>
    <p:extLst>
      <p:ext uri="{BB962C8B-B14F-4D97-AF65-F5344CB8AC3E}">
        <p14:creationId xmlns:p14="http://schemas.microsoft.com/office/powerpoint/2010/main" val="36643432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FE50C1BB-BAD3-B0E4-6E29-1402D35F960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Exercise solution (partial)</a:t>
            </a: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975140A1-27D2-FFAD-6765-FC28EBEED2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75000"/>
              </a:lnSpc>
              <a:buFontTx/>
              <a:buNone/>
            </a:pPr>
            <a:r>
              <a:rPr lang="en-US" altLang="en-US" sz="1800" b="1" dirty="0" err="1">
                <a:latin typeface="Courier New" panose="02070309020205020404" pitchFamily="49" charset="0"/>
              </a:rPr>
              <a:t>ArrayList</a:t>
            </a:r>
            <a:r>
              <a:rPr lang="en-US" altLang="en-US" sz="1800" b="1" dirty="0">
                <a:latin typeface="Courier New" panose="02070309020205020404" pitchFamily="49" charset="0"/>
              </a:rPr>
              <a:t>&lt;String&gt; </a:t>
            </a:r>
            <a:r>
              <a:rPr lang="en-US" altLang="en-US" sz="1800" b="1" dirty="0" err="1">
                <a:latin typeface="Courier New" panose="02070309020205020404" pitchFamily="49" charset="0"/>
              </a:rPr>
              <a:t>allWords</a:t>
            </a:r>
            <a:r>
              <a:rPr lang="en-US" altLang="en-US" sz="1800" b="1" dirty="0">
                <a:latin typeface="Courier New" panose="02070309020205020404" pitchFamily="49" charset="0"/>
              </a:rPr>
              <a:t> = new </a:t>
            </a:r>
            <a:r>
              <a:rPr lang="en-US" altLang="en-US" sz="1800" b="1" dirty="0" err="1">
                <a:latin typeface="Courier New" panose="02070309020205020404" pitchFamily="49" charset="0"/>
              </a:rPr>
              <a:t>ArrayList</a:t>
            </a:r>
            <a:r>
              <a:rPr lang="en-US" altLang="en-US" sz="1800" b="1" dirty="0">
                <a:latin typeface="Courier New" panose="02070309020205020404" pitchFamily="49" charset="0"/>
              </a:rPr>
              <a:t>&lt;&gt;();</a:t>
            </a:r>
          </a:p>
          <a:p>
            <a:pPr eaLnBrk="1" hangingPunct="1">
              <a:lnSpc>
                <a:spcPct val="75000"/>
              </a:lnSpc>
              <a:buFontTx/>
              <a:buNone/>
            </a:pPr>
            <a:r>
              <a:rPr lang="en-US" altLang="en-US" sz="1800" dirty="0">
                <a:latin typeface="Courier New" panose="02070309020205020404" pitchFamily="49" charset="0"/>
              </a:rPr>
              <a:t>Scanner input = new Scanner(new File("words.txt"));</a:t>
            </a:r>
          </a:p>
          <a:p>
            <a:pPr eaLnBrk="1" hangingPunct="1">
              <a:lnSpc>
                <a:spcPct val="75000"/>
              </a:lnSpc>
              <a:buFontTx/>
              <a:buNone/>
            </a:pPr>
            <a:r>
              <a:rPr lang="en-US" altLang="en-US" sz="1800" dirty="0">
                <a:latin typeface="Courier New" panose="02070309020205020404" pitchFamily="49" charset="0"/>
              </a:rPr>
              <a:t>while (</a:t>
            </a:r>
            <a:r>
              <a:rPr lang="en-US" altLang="en-US" sz="1800" dirty="0" err="1">
                <a:latin typeface="Courier New" panose="02070309020205020404" pitchFamily="49" charset="0"/>
              </a:rPr>
              <a:t>input.hasNext</a:t>
            </a:r>
            <a:r>
              <a:rPr lang="en-US" altLang="en-US" sz="1800" dirty="0">
                <a:latin typeface="Courier New" panose="02070309020205020404" pitchFamily="49" charset="0"/>
              </a:rPr>
              <a:t>()) {</a:t>
            </a:r>
          </a:p>
          <a:p>
            <a:pPr eaLnBrk="1" hangingPunct="1">
              <a:lnSpc>
                <a:spcPct val="75000"/>
              </a:lnSpc>
              <a:buFontTx/>
              <a:buNone/>
            </a:pPr>
            <a:r>
              <a:rPr lang="en-US" altLang="en-US" sz="1800" dirty="0">
                <a:latin typeface="Courier New" panose="02070309020205020404" pitchFamily="49" charset="0"/>
              </a:rPr>
              <a:t>    String word = </a:t>
            </a:r>
            <a:r>
              <a:rPr lang="en-US" altLang="en-US" sz="1800" dirty="0" err="1">
                <a:latin typeface="Courier New" panose="02070309020205020404" pitchFamily="49" charset="0"/>
              </a:rPr>
              <a:t>input.next</a:t>
            </a:r>
            <a:r>
              <a:rPr lang="en-US" altLang="en-US" sz="1800" dirty="0">
                <a:latin typeface="Courier New" panose="02070309020205020404" pitchFamily="49" charset="0"/>
              </a:rPr>
              <a:t>();</a:t>
            </a:r>
          </a:p>
          <a:p>
            <a:pPr eaLnBrk="1" hangingPunct="1">
              <a:lnSpc>
                <a:spcPct val="75000"/>
              </a:lnSpc>
              <a:buFontTx/>
              <a:buNone/>
            </a:pPr>
            <a:r>
              <a:rPr lang="en-US" altLang="en-US" sz="1800" b="1" dirty="0">
                <a:latin typeface="Courier New" panose="02070309020205020404" pitchFamily="49" charset="0"/>
              </a:rPr>
              <a:t>    </a:t>
            </a:r>
            <a:r>
              <a:rPr lang="en-US" altLang="en-US" sz="1800" b="1" dirty="0" err="1">
                <a:latin typeface="Courier New" panose="02070309020205020404" pitchFamily="49" charset="0"/>
              </a:rPr>
              <a:t>allWords.add</a:t>
            </a:r>
            <a:r>
              <a:rPr lang="en-US" altLang="en-US" sz="1800" b="1" dirty="0">
                <a:latin typeface="Courier New" panose="02070309020205020404" pitchFamily="49" charset="0"/>
              </a:rPr>
              <a:t>(word);</a:t>
            </a:r>
          </a:p>
          <a:p>
            <a:pPr eaLnBrk="1" hangingPunct="1">
              <a:lnSpc>
                <a:spcPct val="75000"/>
              </a:lnSpc>
              <a:buFontTx/>
              <a:buNone/>
            </a:pPr>
            <a:r>
              <a:rPr lang="en-US" altLang="en-US" sz="1800" dirty="0">
                <a:latin typeface="Courier New" panose="02070309020205020404" pitchFamily="49" charset="0"/>
              </a:rPr>
              <a:t>}</a:t>
            </a:r>
          </a:p>
          <a:p>
            <a:pPr eaLnBrk="1" hangingPunct="1">
              <a:lnSpc>
                <a:spcPct val="75000"/>
              </a:lnSpc>
              <a:buFontTx/>
              <a:buNone/>
            </a:pPr>
            <a:endParaRPr lang="en-US" altLang="en-US" sz="1000" dirty="0">
              <a:latin typeface="Courier New" panose="02070309020205020404" pitchFamily="49" charset="0"/>
            </a:endParaRPr>
          </a:p>
          <a:p>
            <a:pPr eaLnBrk="1" hangingPunct="1">
              <a:lnSpc>
                <a:spcPct val="75000"/>
              </a:lnSpc>
              <a:buFontTx/>
              <a:buNone/>
            </a:pPr>
            <a:r>
              <a:rPr lang="en-US" altLang="en-US" sz="1800" b="1" dirty="0">
                <a:solidFill>
                  <a:srgbClr val="008000"/>
                </a:solidFill>
                <a:latin typeface="Courier New" panose="02070309020205020404" pitchFamily="49" charset="0"/>
              </a:rPr>
              <a:t>// display in reverse order</a:t>
            </a:r>
          </a:p>
          <a:p>
            <a:pPr eaLnBrk="1" hangingPunct="1">
              <a:lnSpc>
                <a:spcPct val="75000"/>
              </a:lnSpc>
              <a:buFontTx/>
              <a:buNone/>
            </a:pPr>
            <a:r>
              <a:rPr lang="en-US" altLang="en-US" sz="1800" dirty="0">
                <a:latin typeface="Courier New" panose="02070309020205020404" pitchFamily="49" charset="0"/>
              </a:rPr>
              <a:t>for (int </a:t>
            </a:r>
            <a:r>
              <a:rPr lang="en-US" altLang="en-US" sz="1800" dirty="0" err="1">
                <a:latin typeface="Courier New" panose="02070309020205020404" pitchFamily="49" charset="0"/>
              </a:rPr>
              <a:t>i</a:t>
            </a:r>
            <a:r>
              <a:rPr lang="en-US" altLang="en-US" sz="1800" dirty="0">
                <a:latin typeface="Courier New" panose="02070309020205020404" pitchFamily="49" charset="0"/>
              </a:rPr>
              <a:t> = </a:t>
            </a:r>
            <a:r>
              <a:rPr lang="en-US" altLang="en-US" sz="1800" dirty="0" err="1">
                <a:latin typeface="Courier New" panose="02070309020205020404" pitchFamily="49" charset="0"/>
              </a:rPr>
              <a:t>allWords.size</a:t>
            </a:r>
            <a:r>
              <a:rPr lang="en-US" altLang="en-US" sz="1800" dirty="0">
                <a:latin typeface="Courier New" panose="02070309020205020404" pitchFamily="49" charset="0"/>
              </a:rPr>
              <a:t>() - 1; </a:t>
            </a:r>
            <a:r>
              <a:rPr lang="en-US" altLang="en-US" sz="1800" dirty="0" err="1">
                <a:latin typeface="Courier New" panose="02070309020205020404" pitchFamily="49" charset="0"/>
              </a:rPr>
              <a:t>i</a:t>
            </a:r>
            <a:r>
              <a:rPr lang="en-US" altLang="en-US" sz="1800" dirty="0">
                <a:latin typeface="Courier New" panose="02070309020205020404" pitchFamily="49" charset="0"/>
              </a:rPr>
              <a:t> &gt;= 0; </a:t>
            </a:r>
            <a:r>
              <a:rPr lang="en-US" altLang="en-US" sz="1800" dirty="0" err="1">
                <a:latin typeface="Courier New" panose="02070309020205020404" pitchFamily="49" charset="0"/>
              </a:rPr>
              <a:t>i</a:t>
            </a:r>
            <a:r>
              <a:rPr lang="en-US" altLang="en-US" sz="1800" dirty="0">
                <a:latin typeface="Courier New" panose="02070309020205020404" pitchFamily="49" charset="0"/>
              </a:rPr>
              <a:t>--) {</a:t>
            </a:r>
          </a:p>
          <a:p>
            <a:pPr eaLnBrk="1" hangingPunct="1">
              <a:lnSpc>
                <a:spcPct val="75000"/>
              </a:lnSpc>
              <a:buFontTx/>
              <a:buNone/>
            </a:pPr>
            <a:r>
              <a:rPr lang="en-US" altLang="en-US" sz="1800" dirty="0">
                <a:latin typeface="Courier New" panose="02070309020205020404" pitchFamily="49" charset="0"/>
              </a:rPr>
              <a:t>    </a:t>
            </a:r>
            <a:r>
              <a:rPr lang="en-US" altLang="en-US" sz="1800" dirty="0" err="1">
                <a:latin typeface="Courier New" panose="02070309020205020404" pitchFamily="49" charset="0"/>
              </a:rPr>
              <a:t>System.out.println</a:t>
            </a:r>
            <a:r>
              <a:rPr lang="en-US" altLang="en-US" sz="1800" dirty="0">
                <a:latin typeface="Courier New" panose="02070309020205020404" pitchFamily="49" charset="0"/>
              </a:rPr>
              <a:t>(</a:t>
            </a:r>
            <a:r>
              <a:rPr lang="en-US" altLang="en-US" sz="1800" dirty="0" err="1">
                <a:latin typeface="Courier New" panose="02070309020205020404" pitchFamily="49" charset="0"/>
              </a:rPr>
              <a:t>allWords.get</a:t>
            </a:r>
            <a:r>
              <a:rPr lang="en-US" altLang="en-US" sz="1800" dirty="0">
                <a:latin typeface="Courier New" panose="02070309020205020404" pitchFamily="49" charset="0"/>
              </a:rPr>
              <a:t>(</a:t>
            </a:r>
            <a:r>
              <a:rPr lang="en-US" altLang="en-US" sz="1800" dirty="0" err="1">
                <a:latin typeface="Courier New" panose="02070309020205020404" pitchFamily="49" charset="0"/>
              </a:rPr>
              <a:t>i</a:t>
            </a:r>
            <a:r>
              <a:rPr lang="en-US" altLang="en-US" sz="1800" dirty="0">
                <a:latin typeface="Courier New" panose="02070309020205020404" pitchFamily="49" charset="0"/>
              </a:rPr>
              <a:t>));</a:t>
            </a:r>
          </a:p>
          <a:p>
            <a:pPr eaLnBrk="1" hangingPunct="1">
              <a:lnSpc>
                <a:spcPct val="75000"/>
              </a:lnSpc>
              <a:buFontTx/>
              <a:buNone/>
            </a:pPr>
            <a:r>
              <a:rPr lang="en-US" altLang="en-US" sz="1800" dirty="0">
                <a:latin typeface="Courier New" panose="02070309020205020404" pitchFamily="49" charset="0"/>
              </a:rPr>
              <a:t>}</a:t>
            </a:r>
          </a:p>
          <a:p>
            <a:pPr eaLnBrk="1" hangingPunct="1">
              <a:lnSpc>
                <a:spcPct val="75000"/>
              </a:lnSpc>
              <a:buFontTx/>
              <a:buNone/>
            </a:pPr>
            <a:endParaRPr lang="en-US" altLang="en-US" sz="1000" dirty="0">
              <a:latin typeface="Courier New" panose="02070309020205020404" pitchFamily="49" charset="0"/>
            </a:endParaRPr>
          </a:p>
          <a:p>
            <a:pPr eaLnBrk="1" hangingPunct="1">
              <a:lnSpc>
                <a:spcPct val="75000"/>
              </a:lnSpc>
              <a:buFontTx/>
              <a:buNone/>
            </a:pPr>
            <a:r>
              <a:rPr lang="en-US" altLang="en-US" sz="1800" b="1" dirty="0">
                <a:solidFill>
                  <a:srgbClr val="008000"/>
                </a:solidFill>
                <a:latin typeface="Courier New" panose="02070309020205020404" pitchFamily="49" charset="0"/>
              </a:rPr>
              <a:t>// remove all plural words</a:t>
            </a:r>
          </a:p>
          <a:p>
            <a:pPr eaLnBrk="1" hangingPunct="1">
              <a:lnSpc>
                <a:spcPct val="75000"/>
              </a:lnSpc>
              <a:buFontTx/>
              <a:buNone/>
            </a:pPr>
            <a:r>
              <a:rPr lang="en-US" altLang="en-US" sz="1800" dirty="0">
                <a:latin typeface="Courier New" panose="02070309020205020404" pitchFamily="49" charset="0"/>
              </a:rPr>
              <a:t>for (int </a:t>
            </a:r>
            <a:r>
              <a:rPr lang="en-US" altLang="en-US" sz="1800" dirty="0" err="1">
                <a:latin typeface="Courier New" panose="02070309020205020404" pitchFamily="49" charset="0"/>
              </a:rPr>
              <a:t>i</a:t>
            </a:r>
            <a:r>
              <a:rPr lang="en-US" altLang="en-US" sz="1800" dirty="0">
                <a:latin typeface="Courier New" panose="02070309020205020404" pitchFamily="49" charset="0"/>
              </a:rPr>
              <a:t> = 0; </a:t>
            </a:r>
            <a:r>
              <a:rPr lang="en-US" altLang="en-US" sz="1800" dirty="0" err="1">
                <a:latin typeface="Courier New" panose="02070309020205020404" pitchFamily="49" charset="0"/>
              </a:rPr>
              <a:t>i</a:t>
            </a:r>
            <a:r>
              <a:rPr lang="en-US" altLang="en-US" sz="1800" dirty="0">
                <a:latin typeface="Courier New" panose="02070309020205020404" pitchFamily="49" charset="0"/>
              </a:rPr>
              <a:t> &lt; </a:t>
            </a:r>
            <a:r>
              <a:rPr lang="en-US" altLang="en-US" sz="1800" dirty="0" err="1">
                <a:latin typeface="Courier New" panose="02070309020205020404" pitchFamily="49" charset="0"/>
              </a:rPr>
              <a:t>allWords.size</a:t>
            </a:r>
            <a:r>
              <a:rPr lang="en-US" altLang="en-US" sz="1800" dirty="0">
                <a:latin typeface="Courier New" panose="02070309020205020404" pitchFamily="49" charset="0"/>
              </a:rPr>
              <a:t>(); </a:t>
            </a:r>
            <a:r>
              <a:rPr lang="en-US" altLang="en-US" sz="1800" dirty="0" err="1">
                <a:latin typeface="Courier New" panose="02070309020205020404" pitchFamily="49" charset="0"/>
              </a:rPr>
              <a:t>i</a:t>
            </a:r>
            <a:r>
              <a:rPr lang="en-US" altLang="en-US" sz="1800" dirty="0">
                <a:latin typeface="Courier New" panose="02070309020205020404" pitchFamily="49" charset="0"/>
              </a:rPr>
              <a:t>++) {</a:t>
            </a:r>
          </a:p>
          <a:p>
            <a:pPr eaLnBrk="1" hangingPunct="1">
              <a:lnSpc>
                <a:spcPct val="75000"/>
              </a:lnSpc>
              <a:buFontTx/>
              <a:buNone/>
            </a:pPr>
            <a:r>
              <a:rPr lang="en-US" altLang="en-US" sz="1800" dirty="0">
                <a:latin typeface="Courier New" panose="02070309020205020404" pitchFamily="49" charset="0"/>
              </a:rPr>
              <a:t>    String word = </a:t>
            </a:r>
            <a:r>
              <a:rPr lang="en-US" altLang="en-US" sz="1800" dirty="0" err="1">
                <a:latin typeface="Courier New" panose="02070309020205020404" pitchFamily="49" charset="0"/>
              </a:rPr>
              <a:t>allWords.get</a:t>
            </a:r>
            <a:r>
              <a:rPr lang="en-US" altLang="en-US" sz="1800" dirty="0">
                <a:latin typeface="Courier New" panose="02070309020205020404" pitchFamily="49" charset="0"/>
              </a:rPr>
              <a:t>(</a:t>
            </a:r>
            <a:r>
              <a:rPr lang="en-US" altLang="en-US" sz="1800" dirty="0" err="1">
                <a:latin typeface="Courier New" panose="02070309020205020404" pitchFamily="49" charset="0"/>
              </a:rPr>
              <a:t>i</a:t>
            </a:r>
            <a:r>
              <a:rPr lang="en-US" altLang="en-US" sz="1800" dirty="0">
                <a:latin typeface="Courier New" panose="02070309020205020404" pitchFamily="49" charset="0"/>
              </a:rPr>
              <a:t>);</a:t>
            </a:r>
          </a:p>
          <a:p>
            <a:pPr eaLnBrk="1" hangingPunct="1">
              <a:lnSpc>
                <a:spcPct val="75000"/>
              </a:lnSpc>
              <a:buFontTx/>
              <a:buNone/>
            </a:pPr>
            <a:r>
              <a:rPr lang="en-US" altLang="en-US" sz="1800" dirty="0">
                <a:latin typeface="Courier New" panose="02070309020205020404" pitchFamily="49" charset="0"/>
              </a:rPr>
              <a:t>    if (</a:t>
            </a:r>
            <a:r>
              <a:rPr lang="en-US" altLang="en-US" sz="1800" dirty="0" err="1">
                <a:latin typeface="Courier New" panose="02070309020205020404" pitchFamily="49" charset="0"/>
              </a:rPr>
              <a:t>word.endsWith</a:t>
            </a:r>
            <a:r>
              <a:rPr lang="en-US" altLang="en-US" sz="1800" dirty="0">
                <a:latin typeface="Courier New" panose="02070309020205020404" pitchFamily="49" charset="0"/>
              </a:rPr>
              <a:t>("s")) {</a:t>
            </a:r>
          </a:p>
          <a:p>
            <a:pPr eaLnBrk="1" hangingPunct="1">
              <a:lnSpc>
                <a:spcPct val="75000"/>
              </a:lnSpc>
              <a:buFontTx/>
              <a:buNone/>
            </a:pPr>
            <a:r>
              <a:rPr lang="en-US" altLang="en-US" sz="1800" b="1" dirty="0">
                <a:latin typeface="Courier New" panose="02070309020205020404" pitchFamily="49" charset="0"/>
              </a:rPr>
              <a:t>        </a:t>
            </a:r>
            <a:r>
              <a:rPr lang="en-US" altLang="en-US" sz="1800" b="1" dirty="0" err="1">
                <a:latin typeface="Courier New" panose="02070309020205020404" pitchFamily="49" charset="0"/>
              </a:rPr>
              <a:t>allWords.remove</a:t>
            </a:r>
            <a:r>
              <a:rPr lang="en-US" altLang="en-US" sz="1800" b="1" dirty="0">
                <a:latin typeface="Courier New" panose="02070309020205020404" pitchFamily="49" charset="0"/>
              </a:rPr>
              <a:t>(</a:t>
            </a:r>
            <a:r>
              <a:rPr lang="en-US" altLang="en-US" sz="1800" b="1" dirty="0" err="1">
                <a:latin typeface="Courier New" panose="02070309020205020404" pitchFamily="49" charset="0"/>
              </a:rPr>
              <a:t>i</a:t>
            </a:r>
            <a:r>
              <a:rPr lang="en-US" altLang="en-US" sz="1800" b="1" dirty="0">
                <a:latin typeface="Courier New" panose="02070309020205020404" pitchFamily="49" charset="0"/>
              </a:rPr>
              <a:t>);</a:t>
            </a:r>
          </a:p>
          <a:p>
            <a:pPr eaLnBrk="1" hangingPunct="1">
              <a:lnSpc>
                <a:spcPct val="75000"/>
              </a:lnSpc>
              <a:buFontTx/>
              <a:buNone/>
            </a:pPr>
            <a:r>
              <a:rPr lang="en-US" altLang="en-US" sz="1800" dirty="0">
                <a:latin typeface="Courier New" panose="02070309020205020404" pitchFamily="49" charset="0"/>
              </a:rPr>
              <a:t>        </a:t>
            </a:r>
            <a:r>
              <a:rPr lang="en-US" altLang="en-US" sz="1800" dirty="0" err="1">
                <a:latin typeface="Courier New" panose="02070309020205020404" pitchFamily="49" charset="0"/>
              </a:rPr>
              <a:t>i</a:t>
            </a:r>
            <a:r>
              <a:rPr lang="en-US" altLang="en-US" sz="1800" dirty="0">
                <a:latin typeface="Courier New" panose="02070309020205020404" pitchFamily="49" charset="0"/>
              </a:rPr>
              <a:t>--;</a:t>
            </a:r>
          </a:p>
          <a:p>
            <a:pPr eaLnBrk="1" hangingPunct="1">
              <a:lnSpc>
                <a:spcPct val="75000"/>
              </a:lnSpc>
              <a:buFontTx/>
              <a:buNone/>
            </a:pPr>
            <a:r>
              <a:rPr lang="en-US" altLang="en-US" sz="1800" dirty="0">
                <a:latin typeface="Courier New" panose="02070309020205020404" pitchFamily="49" charset="0"/>
              </a:rPr>
              <a:t>    }</a:t>
            </a:r>
          </a:p>
          <a:p>
            <a:pPr eaLnBrk="1" hangingPunct="1">
              <a:lnSpc>
                <a:spcPct val="75000"/>
              </a:lnSpc>
              <a:buFontTx/>
              <a:buNone/>
            </a:pPr>
            <a:r>
              <a:rPr lang="en-US" altLang="en-US" sz="1800" dirty="0">
                <a:latin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7114246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FFA6B46D-5C6B-7772-2CAE-4867789DC34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Courier New" panose="02070309020205020404" pitchFamily="49" charset="0"/>
              </a:rPr>
              <a:t>ArrayList</a:t>
            </a:r>
            <a:r>
              <a:rPr lang="en-US" altLang="en-US" sz="4000"/>
              <a:t> as param/return</a:t>
            </a: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AEDD2F2E-18DE-C8F3-4A0B-3D6CDD4422B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900">
                <a:latin typeface="Courier New" panose="02070309020205020404" pitchFamily="49" charset="0"/>
              </a:rPr>
              <a:t>	public static void </a:t>
            </a:r>
            <a:r>
              <a:rPr lang="en-US" altLang="en-US" sz="1900" b="1"/>
              <a:t>name</a:t>
            </a:r>
            <a:r>
              <a:rPr lang="en-US" altLang="en-US" sz="1900">
                <a:latin typeface="Courier New" panose="02070309020205020404" pitchFamily="49" charset="0"/>
              </a:rPr>
              <a:t>(</a:t>
            </a:r>
            <a:r>
              <a:rPr lang="en-US" altLang="en-US" sz="1900">
                <a:solidFill>
                  <a:schemeClr val="accent2"/>
                </a:solidFill>
                <a:latin typeface="Courier New" panose="02070309020205020404" pitchFamily="49" charset="0"/>
              </a:rPr>
              <a:t>ArrayList&lt;</a:t>
            </a:r>
            <a:r>
              <a:rPr lang="en-US" altLang="en-US" sz="1900" b="1">
                <a:solidFill>
                  <a:schemeClr val="accent2"/>
                </a:solidFill>
              </a:rPr>
              <a:t>Type</a:t>
            </a:r>
            <a:r>
              <a:rPr lang="en-US" altLang="en-US" sz="1900">
                <a:solidFill>
                  <a:schemeClr val="accent2"/>
                </a:solidFill>
                <a:latin typeface="Courier New" panose="02070309020205020404" pitchFamily="49" charset="0"/>
              </a:rPr>
              <a:t>&gt; </a:t>
            </a:r>
            <a:r>
              <a:rPr lang="en-US" altLang="en-US" sz="1900" b="1">
                <a:solidFill>
                  <a:schemeClr val="accent2"/>
                </a:solidFill>
              </a:rPr>
              <a:t>name</a:t>
            </a:r>
            <a:r>
              <a:rPr lang="en-US" altLang="en-US" sz="1900">
                <a:latin typeface="Courier New" panose="02070309020205020404" pitchFamily="49" charset="0"/>
              </a:rPr>
              <a:t>) {</a:t>
            </a:r>
            <a:r>
              <a:rPr lang="en-US" altLang="en-US" sz="1900">
                <a:solidFill>
                  <a:srgbClr val="008000"/>
                </a:solidFill>
                <a:latin typeface="Courier New" panose="02070309020205020404" pitchFamily="49" charset="0"/>
              </a:rPr>
              <a:t>// param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900">
                <a:latin typeface="Courier New" panose="02070309020205020404" pitchFamily="49" charset="0"/>
              </a:rPr>
              <a:t>	public static </a:t>
            </a:r>
            <a:r>
              <a:rPr lang="en-US" altLang="en-US" sz="1900">
                <a:solidFill>
                  <a:schemeClr val="accent2"/>
                </a:solidFill>
                <a:latin typeface="Courier New" panose="02070309020205020404" pitchFamily="49" charset="0"/>
              </a:rPr>
              <a:t>ArrayList&lt;</a:t>
            </a:r>
            <a:r>
              <a:rPr lang="en-US" altLang="en-US" sz="1900" b="1">
                <a:solidFill>
                  <a:schemeClr val="accent2"/>
                </a:solidFill>
              </a:rPr>
              <a:t>Type</a:t>
            </a:r>
            <a:r>
              <a:rPr lang="en-US" altLang="en-US" sz="1900">
                <a:solidFill>
                  <a:schemeClr val="accent2"/>
                </a:solidFill>
                <a:latin typeface="Courier New" panose="02070309020205020404" pitchFamily="49" charset="0"/>
              </a:rPr>
              <a:t>&gt;</a:t>
            </a:r>
            <a:r>
              <a:rPr lang="en-US" altLang="en-US" sz="1900">
                <a:latin typeface="Courier New" panose="02070309020205020404" pitchFamily="49" charset="0"/>
              </a:rPr>
              <a:t> </a:t>
            </a:r>
            <a:r>
              <a:rPr lang="en-US" altLang="en-US" sz="1900" b="1"/>
              <a:t>name</a:t>
            </a:r>
            <a:r>
              <a:rPr lang="en-US" altLang="en-US" sz="1900">
                <a:latin typeface="Courier New" panose="02070309020205020404" pitchFamily="49" charset="0"/>
              </a:rPr>
              <a:t>(</a:t>
            </a:r>
            <a:r>
              <a:rPr lang="en-US" altLang="en-US" sz="1900" b="1"/>
              <a:t>params</a:t>
            </a:r>
            <a:r>
              <a:rPr lang="en-US" altLang="en-US" sz="1900">
                <a:latin typeface="Courier New" panose="02070309020205020404" pitchFamily="49" charset="0"/>
              </a:rPr>
              <a:t>)  	</a:t>
            </a:r>
            <a:r>
              <a:rPr lang="en-US" altLang="en-US" sz="1900">
                <a:solidFill>
                  <a:srgbClr val="008000"/>
                </a:solidFill>
                <a:latin typeface="Courier New" panose="02070309020205020404" pitchFamily="49" charset="0"/>
              </a:rPr>
              <a:t>// return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1900">
              <a:solidFill>
                <a:srgbClr val="008000"/>
              </a:solidFill>
              <a:latin typeface="Courier New" panose="02070309020205020404" pitchFamily="49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Example: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 sz="800" b="1">
              <a:solidFill>
                <a:srgbClr val="008000"/>
              </a:solidFill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b="1">
                <a:solidFill>
                  <a:srgbClr val="008000"/>
                </a:solidFill>
                <a:latin typeface="Courier New" panose="02070309020205020404" pitchFamily="49" charset="0"/>
              </a:rPr>
              <a:t>// Returns count of plural words in the given list.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public static int countPlural(</a:t>
            </a:r>
            <a:r>
              <a:rPr lang="en-US" altLang="en-US" sz="1800" b="1">
                <a:latin typeface="Courier New" panose="02070309020205020404" pitchFamily="49" charset="0"/>
              </a:rPr>
              <a:t>ArrayList&lt;String&gt; list</a:t>
            </a:r>
            <a:r>
              <a:rPr lang="en-US" altLang="en-US">
                <a:latin typeface="Courier New" panose="02070309020205020404" pitchFamily="49" charset="0"/>
              </a:rPr>
              <a:t>) {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int count = 0;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for (int i = 0; i &lt; list.size(); i++) {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    String str = list.get(i);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    if (str.endsWith("s")) {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        count++;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    }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}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return count;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6169530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00BB479E-46B3-A326-AD4E-39C34F9167F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Preconditions</a:t>
            </a:r>
          </a:p>
        </p:txBody>
      </p:sp>
      <p:sp>
        <p:nvSpPr>
          <p:cNvPr id="190467" name="Rectangle 3">
            <a:extLst>
              <a:ext uri="{FF2B5EF4-FFF2-40B4-BE49-F238E27FC236}">
                <a16:creationId xmlns:a16="http://schemas.microsoft.com/office/drawing/2014/main" id="{6832909D-3565-E3D5-B9B8-18E8206E487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b="1"/>
              <a:t>precondition</a:t>
            </a:r>
            <a:r>
              <a:rPr lang="en-US" altLang="en-US"/>
              <a:t>: Something your method </a:t>
            </a:r>
            <a:r>
              <a:rPr lang="en-US" altLang="en-US" i="1"/>
              <a:t>assumes is true</a:t>
            </a:r>
            <a:br>
              <a:rPr lang="en-US" altLang="en-US"/>
            </a:br>
            <a:r>
              <a:rPr lang="en-US" altLang="en-US"/>
              <a:t>at the start of its execution.</a:t>
            </a:r>
          </a:p>
          <a:p>
            <a:pPr lvl="1" eaLnBrk="1" hangingPunct="1"/>
            <a:r>
              <a:rPr lang="en-US" altLang="en-US"/>
              <a:t>Often documented as a comment on the method's header:</a:t>
            </a:r>
            <a:r>
              <a:rPr lang="en-US" altLang="en-US" sz="800">
                <a:latin typeface="Courier New" panose="02070309020205020404" pitchFamily="49" charset="0"/>
              </a:rPr>
              <a:t>	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endParaRPr lang="en-US" altLang="en-US" b="1">
              <a:solidFill>
                <a:srgbClr val="008000"/>
              </a:solidFill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 b="1">
                <a:solidFill>
                  <a:srgbClr val="008000"/>
                </a:solidFill>
                <a:latin typeface="Courier New" panose="02070309020205020404" pitchFamily="49" charset="0"/>
              </a:rPr>
              <a:t>	// Returns the element at the given index.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 b="1">
                <a:solidFill>
                  <a:srgbClr val="008000"/>
                </a:solidFill>
                <a:latin typeface="Courier New" panose="02070309020205020404" pitchFamily="49" charset="0"/>
              </a:rPr>
              <a:t>	// Precondition: 0 &lt;= index &lt; size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	public int get(int index) {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	    return elementData[index];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	}</a:t>
            </a:r>
            <a:endParaRPr lang="en-US" altLang="en-US"/>
          </a:p>
          <a:p>
            <a:pPr lvl="1" eaLnBrk="1" hangingPunct="1"/>
            <a:endParaRPr lang="en-US" altLang="en-US"/>
          </a:p>
          <a:p>
            <a:pPr lvl="1" eaLnBrk="1" hangingPunct="1"/>
            <a:r>
              <a:rPr lang="en-US" altLang="en-US"/>
              <a:t>Stating a precondition doesn't really "solve" the problem, but it at least documents our decision and warns the client what not to do.</a:t>
            </a:r>
          </a:p>
          <a:p>
            <a:pPr lvl="1" eaLnBrk="1" hangingPunct="1"/>
            <a:endParaRPr lang="en-US" altLang="en-US" sz="1200"/>
          </a:p>
          <a:p>
            <a:pPr lvl="1" eaLnBrk="1" hangingPunct="1"/>
            <a:r>
              <a:rPr lang="en-US" altLang="en-US"/>
              <a:t>What if we want to actually enforce the precondition?</a:t>
            </a:r>
          </a:p>
        </p:txBody>
      </p:sp>
      <p:grpSp>
        <p:nvGrpSpPr>
          <p:cNvPr id="4" name="Group 23">
            <a:extLst>
              <a:ext uri="{FF2B5EF4-FFF2-40B4-BE49-F238E27FC236}">
                <a16:creationId xmlns:a16="http://schemas.microsoft.com/office/drawing/2014/main" id="{EED9736F-E0A8-8375-E314-0C906716048D}"/>
              </a:ext>
            </a:extLst>
          </p:cNvPr>
          <p:cNvGrpSpPr>
            <a:grpSpLocks/>
          </p:cNvGrpSpPr>
          <p:nvPr/>
        </p:nvGrpSpPr>
        <p:grpSpPr bwMode="auto">
          <a:xfrm>
            <a:off x="-9525" y="0"/>
            <a:ext cx="9169400" cy="533400"/>
            <a:chOff x="-6" y="-180"/>
            <a:chExt cx="5776" cy="516"/>
          </a:xfr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5400000" scaled="0"/>
            <a:tileRect/>
          </a:gradFill>
        </p:grpSpPr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986FA97B-1074-DB86-A840-B10FE7331398}"/>
                </a:ext>
              </a:extLst>
            </p:cNvPr>
            <p:cNvSpPr>
              <a:spLocks/>
            </p:cNvSpPr>
            <p:nvPr/>
          </p:nvSpPr>
          <p:spPr bwMode="auto">
            <a:xfrm>
              <a:off x="-6" y="-180"/>
              <a:ext cx="5772" cy="5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6" y="2"/>
                </a:cxn>
                <a:cxn ang="0">
                  <a:pos x="2542" y="0"/>
                </a:cxn>
                <a:cxn ang="0">
                  <a:pos x="4374" y="367"/>
                </a:cxn>
                <a:cxn ang="0">
                  <a:pos x="5766" y="55"/>
                </a:cxn>
                <a:cxn ang="0">
                  <a:pos x="5772" y="213"/>
                </a:cxn>
                <a:cxn ang="0">
                  <a:pos x="4302" y="439"/>
                </a:cxn>
                <a:cxn ang="0">
                  <a:pos x="1488" y="201"/>
                </a:cxn>
                <a:cxn ang="0">
                  <a:pos x="0" y="656"/>
                </a:cxn>
                <a:cxn ang="0">
                  <a:pos x="6" y="2"/>
                </a:cxn>
              </a:cxnLst>
              <a:rect l="0" t="0" r="0" b="0"/>
              <a:pathLst>
                <a:path w="5772" h="656">
                  <a:moveTo>
                    <a:pt x="6" y="2"/>
                  </a:moveTo>
                  <a:lnTo>
                    <a:pt x="2542" y="0"/>
                  </a:lnTo>
                  <a:cubicBezTo>
                    <a:pt x="2746" y="101"/>
                    <a:pt x="3828" y="367"/>
                    <a:pt x="4374" y="367"/>
                  </a:cubicBezTo>
                  <a:cubicBezTo>
                    <a:pt x="4920" y="367"/>
                    <a:pt x="5526" y="152"/>
                    <a:pt x="5766" y="55"/>
                  </a:cubicBezTo>
                  <a:lnTo>
                    <a:pt x="5772" y="213"/>
                  </a:lnTo>
                  <a:cubicBezTo>
                    <a:pt x="5670" y="257"/>
                    <a:pt x="5016" y="441"/>
                    <a:pt x="4302" y="439"/>
                  </a:cubicBezTo>
                  <a:cubicBezTo>
                    <a:pt x="3588" y="437"/>
                    <a:pt x="2205" y="165"/>
                    <a:pt x="1488" y="201"/>
                  </a:cubicBezTo>
                  <a:cubicBezTo>
                    <a:pt x="750" y="209"/>
                    <a:pt x="270" y="482"/>
                    <a:pt x="0" y="656"/>
                  </a:cubicBezTo>
                  <a:lnTo>
                    <a:pt x="6" y="2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22DE74E3-40DA-1D62-8D72-CAB507DBAE0C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8" y="-180"/>
              <a:ext cx="3072" cy="263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1668" y="564"/>
                </a:cxn>
                <a:cxn ang="0">
                  <a:pos x="3000" y="186"/>
                </a:cxn>
                <a:cxn ang="0">
                  <a:pos x="3000" y="6"/>
                </a:cxn>
                <a:cxn ang="0">
                  <a:pos x="0" y="0"/>
                </a:cxn>
              </a:cxnLst>
              <a:rect l="0" t="0" r="0" b="0"/>
              <a:pathLst>
                <a:path w="3000" h="595">
                  <a:moveTo>
                    <a:pt x="0" y="0"/>
                  </a:moveTo>
                  <a:cubicBezTo>
                    <a:pt x="174" y="102"/>
                    <a:pt x="1168" y="533"/>
                    <a:pt x="1668" y="564"/>
                  </a:cubicBezTo>
                  <a:cubicBezTo>
                    <a:pt x="2168" y="595"/>
                    <a:pt x="2778" y="279"/>
                    <a:pt x="3000" y="186"/>
                  </a:cubicBezTo>
                  <a:lnTo>
                    <a:pt x="3000" y="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grpSp>
          <p:nvGrpSpPr>
            <p:cNvPr id="7" name="Group 1">
              <a:extLst>
                <a:ext uri="{FF2B5EF4-FFF2-40B4-BE49-F238E27FC236}">
                  <a16:creationId xmlns:a16="http://schemas.microsoft.com/office/drawing/2014/main" id="{6D6F2944-87FE-F69A-6EE2-C3C5B456DD5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-42"/>
              <a:ext cx="5770" cy="246"/>
              <a:chOff x="-13880" y="438044"/>
              <a:chExt cx="9173112" cy="427357"/>
            </a:xfrm>
            <a:grpFill/>
          </p:grpSpPr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4FD912CC-3E74-77BD-354A-A63407CAAC89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3880" y="438118"/>
                <a:ext cx="9173112" cy="427283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966"/>
                  </a:cxn>
                  <a:cxn ang="0">
                    <a:pos x="1608" y="282"/>
                  </a:cxn>
                  <a:cxn ang="0">
                    <a:pos x="4110" y="1008"/>
                  </a:cxn>
                  <a:cxn ang="0">
                    <a:pos x="5772" y="0"/>
                  </a:cxn>
                </a:cxnLst>
                <a:rect l="0" t="0" r="0" b="0"/>
                <a:pathLst>
                  <a:path w="5772" h="1055">
                    <a:moveTo>
                      <a:pt x="0" y="966"/>
                    </a:moveTo>
                    <a:cubicBezTo>
                      <a:pt x="282" y="738"/>
                      <a:pt x="923" y="275"/>
                      <a:pt x="1608" y="282"/>
                    </a:cubicBezTo>
                    <a:cubicBezTo>
                      <a:pt x="2293" y="289"/>
                      <a:pt x="3416" y="1055"/>
                      <a:pt x="4110" y="1008"/>
                    </a:cubicBezTo>
                    <a:cubicBezTo>
                      <a:pt x="4804" y="961"/>
                      <a:pt x="5426" y="210"/>
                      <a:pt x="5772" y="0"/>
                    </a:cubicBezTo>
                  </a:path>
                </a:pathLst>
              </a:custGeom>
              <a:grpFill/>
              <a:ln w="1079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9" name="Freeform 8">
                <a:extLst>
                  <a:ext uri="{FF2B5EF4-FFF2-40B4-BE49-F238E27FC236}">
                    <a16:creationId xmlns:a16="http://schemas.microsoft.com/office/drawing/2014/main" id="{F42C5A78-451B-0D94-ACE1-0B8FB8905A66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0858" y="438044"/>
                <a:ext cx="9169042" cy="382392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732"/>
                  </a:cxn>
                  <a:cxn ang="0">
                    <a:pos x="1638" y="228"/>
                  </a:cxn>
                  <a:cxn ang="0">
                    <a:pos x="4122" y="816"/>
                  </a:cxn>
                  <a:cxn ang="0">
                    <a:pos x="5766" y="0"/>
                  </a:cxn>
                </a:cxnLst>
                <a:rect l="0" t="0" r="0" b="0"/>
                <a:pathLst>
                  <a:path w="5766" h="854">
                    <a:moveTo>
                      <a:pt x="0" y="732"/>
                    </a:moveTo>
                    <a:cubicBezTo>
                      <a:pt x="273" y="647"/>
                      <a:pt x="951" y="214"/>
                      <a:pt x="1638" y="228"/>
                    </a:cubicBezTo>
                    <a:cubicBezTo>
                      <a:pt x="2325" y="242"/>
                      <a:pt x="3434" y="854"/>
                      <a:pt x="4122" y="816"/>
                    </a:cubicBezTo>
                    <a:cubicBezTo>
                      <a:pt x="4810" y="778"/>
                      <a:pt x="5424" y="170"/>
                      <a:pt x="5766" y="0"/>
                    </a:cubicBezTo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</p:grpSp>
      <p:sp>
        <p:nvSpPr>
          <p:cNvPr id="10" name="Freeform 9">
            <a:extLst>
              <a:ext uri="{FF2B5EF4-FFF2-40B4-BE49-F238E27FC236}">
                <a16:creationId xmlns:a16="http://schemas.microsoft.com/office/drawing/2014/main" id="{4A4B25FA-18B3-6A73-734D-86A26E8FB381}"/>
              </a:ext>
            </a:extLst>
          </p:cNvPr>
          <p:cNvSpPr>
            <a:spLocks/>
          </p:cNvSpPr>
          <p:nvPr/>
        </p:nvSpPr>
        <p:spPr bwMode="auto">
          <a:xfrm rot="10800000">
            <a:off x="-9525" y="6586131"/>
            <a:ext cx="4876800" cy="271869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42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49560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046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4F445274-ECBF-8E73-F701-B613DEEB0C7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Bad precondition test</a:t>
            </a:r>
          </a:p>
        </p:txBody>
      </p:sp>
      <p:sp>
        <p:nvSpPr>
          <p:cNvPr id="191491" name="Rectangle 3">
            <a:extLst>
              <a:ext uri="{FF2B5EF4-FFF2-40B4-BE49-F238E27FC236}">
                <a16:creationId xmlns:a16="http://schemas.microsoft.com/office/drawing/2014/main" id="{8B5361A6-32C5-2255-E60A-F134C9593D3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What is wrong with the following way to handle violations?</a:t>
            </a:r>
          </a:p>
          <a:p>
            <a:pPr lvl="1" eaLnBrk="1" hangingPunct="1"/>
            <a:endParaRPr lang="en-US" altLang="en-US"/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b="1">
                <a:solidFill>
                  <a:srgbClr val="008000"/>
                </a:solidFill>
                <a:latin typeface="Courier New" panose="02070309020205020404" pitchFamily="49" charset="0"/>
              </a:rPr>
              <a:t>	// Returns the element at the given index.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b="1">
                <a:solidFill>
                  <a:srgbClr val="008000"/>
                </a:solidFill>
                <a:latin typeface="Courier New" panose="02070309020205020404" pitchFamily="49" charset="0"/>
              </a:rPr>
              <a:t>	// Precondition: 0 &lt;= index &lt; size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	public int get(int index) {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b="1">
                <a:solidFill>
                  <a:srgbClr val="800000"/>
                </a:solidFill>
                <a:latin typeface="Courier New" panose="02070309020205020404" pitchFamily="49" charset="0"/>
              </a:rPr>
              <a:t>	    if (index &lt; 0 || index &gt;= size) {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b="1">
                <a:solidFill>
                  <a:srgbClr val="800000"/>
                </a:solidFill>
                <a:latin typeface="Courier New" panose="02070309020205020404" pitchFamily="49" charset="0"/>
              </a:rPr>
              <a:t>	        System.out.println("Bad index! " + index);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b="1">
                <a:solidFill>
                  <a:srgbClr val="800000"/>
                </a:solidFill>
                <a:latin typeface="Courier New" panose="02070309020205020404" pitchFamily="49" charset="0"/>
              </a:rPr>
              <a:t>	        return -1;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b="1">
                <a:solidFill>
                  <a:srgbClr val="800000"/>
                </a:solidFill>
                <a:latin typeface="Courier New" panose="02070309020205020404" pitchFamily="49" charset="0"/>
              </a:rPr>
              <a:t>	    }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	    return elementData[index];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	}</a:t>
            </a:r>
            <a:endParaRPr lang="en-US" altLang="en-US"/>
          </a:p>
          <a:p>
            <a:pPr lvl="1" eaLnBrk="1" hangingPunct="1"/>
            <a:endParaRPr lang="en-US" altLang="en-US"/>
          </a:p>
          <a:p>
            <a:pPr lvl="1" eaLnBrk="1" hangingPunct="1"/>
            <a:r>
              <a:rPr lang="en-US" altLang="en-US"/>
              <a:t>returning -1 no better than returning 0  (could be legal value)</a:t>
            </a:r>
          </a:p>
          <a:p>
            <a:pPr lvl="1" eaLnBrk="1" hangingPunct="1"/>
            <a:r>
              <a:rPr lang="en-US" altLang="en-US">
                <a:latin typeface="Courier New" panose="02070309020205020404" pitchFamily="49" charset="0"/>
              </a:rPr>
              <a:t>println</a:t>
            </a:r>
            <a:r>
              <a:rPr lang="en-US" altLang="en-US"/>
              <a:t> is not a very strong deterrent to the client  (esp. GUI)</a:t>
            </a:r>
          </a:p>
        </p:txBody>
      </p:sp>
      <p:grpSp>
        <p:nvGrpSpPr>
          <p:cNvPr id="4" name="Group 23">
            <a:extLst>
              <a:ext uri="{FF2B5EF4-FFF2-40B4-BE49-F238E27FC236}">
                <a16:creationId xmlns:a16="http://schemas.microsoft.com/office/drawing/2014/main" id="{2849C302-2B66-A29D-5130-F295CF98BB15}"/>
              </a:ext>
            </a:extLst>
          </p:cNvPr>
          <p:cNvGrpSpPr>
            <a:grpSpLocks/>
          </p:cNvGrpSpPr>
          <p:nvPr/>
        </p:nvGrpSpPr>
        <p:grpSpPr bwMode="auto">
          <a:xfrm>
            <a:off x="-9525" y="0"/>
            <a:ext cx="9169400" cy="533400"/>
            <a:chOff x="-6" y="-180"/>
            <a:chExt cx="5776" cy="516"/>
          </a:xfr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5400000" scaled="0"/>
            <a:tileRect/>
          </a:gradFill>
        </p:grpSpPr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C728D509-A691-A673-9ED4-B13FFCAA78DA}"/>
                </a:ext>
              </a:extLst>
            </p:cNvPr>
            <p:cNvSpPr>
              <a:spLocks/>
            </p:cNvSpPr>
            <p:nvPr/>
          </p:nvSpPr>
          <p:spPr bwMode="auto">
            <a:xfrm>
              <a:off x="-6" y="-180"/>
              <a:ext cx="5772" cy="5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6" y="2"/>
                </a:cxn>
                <a:cxn ang="0">
                  <a:pos x="2542" y="0"/>
                </a:cxn>
                <a:cxn ang="0">
                  <a:pos x="4374" y="367"/>
                </a:cxn>
                <a:cxn ang="0">
                  <a:pos x="5766" y="55"/>
                </a:cxn>
                <a:cxn ang="0">
                  <a:pos x="5772" y="213"/>
                </a:cxn>
                <a:cxn ang="0">
                  <a:pos x="4302" y="439"/>
                </a:cxn>
                <a:cxn ang="0">
                  <a:pos x="1488" y="201"/>
                </a:cxn>
                <a:cxn ang="0">
                  <a:pos x="0" y="656"/>
                </a:cxn>
                <a:cxn ang="0">
                  <a:pos x="6" y="2"/>
                </a:cxn>
              </a:cxnLst>
              <a:rect l="0" t="0" r="0" b="0"/>
              <a:pathLst>
                <a:path w="5772" h="656">
                  <a:moveTo>
                    <a:pt x="6" y="2"/>
                  </a:moveTo>
                  <a:lnTo>
                    <a:pt x="2542" y="0"/>
                  </a:lnTo>
                  <a:cubicBezTo>
                    <a:pt x="2746" y="101"/>
                    <a:pt x="3828" y="367"/>
                    <a:pt x="4374" y="367"/>
                  </a:cubicBezTo>
                  <a:cubicBezTo>
                    <a:pt x="4920" y="367"/>
                    <a:pt x="5526" y="152"/>
                    <a:pt x="5766" y="55"/>
                  </a:cubicBezTo>
                  <a:lnTo>
                    <a:pt x="5772" y="213"/>
                  </a:lnTo>
                  <a:cubicBezTo>
                    <a:pt x="5670" y="257"/>
                    <a:pt x="5016" y="441"/>
                    <a:pt x="4302" y="439"/>
                  </a:cubicBezTo>
                  <a:cubicBezTo>
                    <a:pt x="3588" y="437"/>
                    <a:pt x="2205" y="165"/>
                    <a:pt x="1488" y="201"/>
                  </a:cubicBezTo>
                  <a:cubicBezTo>
                    <a:pt x="750" y="209"/>
                    <a:pt x="270" y="482"/>
                    <a:pt x="0" y="656"/>
                  </a:cubicBezTo>
                  <a:lnTo>
                    <a:pt x="6" y="2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26A4E3BF-25F2-8FD9-F565-687D6AC7005D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8" y="-180"/>
              <a:ext cx="3072" cy="263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1668" y="564"/>
                </a:cxn>
                <a:cxn ang="0">
                  <a:pos x="3000" y="186"/>
                </a:cxn>
                <a:cxn ang="0">
                  <a:pos x="3000" y="6"/>
                </a:cxn>
                <a:cxn ang="0">
                  <a:pos x="0" y="0"/>
                </a:cxn>
              </a:cxnLst>
              <a:rect l="0" t="0" r="0" b="0"/>
              <a:pathLst>
                <a:path w="3000" h="595">
                  <a:moveTo>
                    <a:pt x="0" y="0"/>
                  </a:moveTo>
                  <a:cubicBezTo>
                    <a:pt x="174" y="102"/>
                    <a:pt x="1168" y="533"/>
                    <a:pt x="1668" y="564"/>
                  </a:cubicBezTo>
                  <a:cubicBezTo>
                    <a:pt x="2168" y="595"/>
                    <a:pt x="2778" y="279"/>
                    <a:pt x="3000" y="186"/>
                  </a:cubicBezTo>
                  <a:lnTo>
                    <a:pt x="3000" y="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grpSp>
          <p:nvGrpSpPr>
            <p:cNvPr id="7" name="Group 1">
              <a:extLst>
                <a:ext uri="{FF2B5EF4-FFF2-40B4-BE49-F238E27FC236}">
                  <a16:creationId xmlns:a16="http://schemas.microsoft.com/office/drawing/2014/main" id="{2FD4843F-C763-5D20-7BF2-087727566F4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-42"/>
              <a:ext cx="5770" cy="246"/>
              <a:chOff x="-13880" y="438044"/>
              <a:chExt cx="9173112" cy="427357"/>
            </a:xfrm>
            <a:grpFill/>
          </p:grpSpPr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6B620E20-BB35-9A68-528E-0C99C27F0AC2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3880" y="438118"/>
                <a:ext cx="9173112" cy="427283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966"/>
                  </a:cxn>
                  <a:cxn ang="0">
                    <a:pos x="1608" y="282"/>
                  </a:cxn>
                  <a:cxn ang="0">
                    <a:pos x="4110" y="1008"/>
                  </a:cxn>
                  <a:cxn ang="0">
                    <a:pos x="5772" y="0"/>
                  </a:cxn>
                </a:cxnLst>
                <a:rect l="0" t="0" r="0" b="0"/>
                <a:pathLst>
                  <a:path w="5772" h="1055">
                    <a:moveTo>
                      <a:pt x="0" y="966"/>
                    </a:moveTo>
                    <a:cubicBezTo>
                      <a:pt x="282" y="738"/>
                      <a:pt x="923" y="275"/>
                      <a:pt x="1608" y="282"/>
                    </a:cubicBezTo>
                    <a:cubicBezTo>
                      <a:pt x="2293" y="289"/>
                      <a:pt x="3416" y="1055"/>
                      <a:pt x="4110" y="1008"/>
                    </a:cubicBezTo>
                    <a:cubicBezTo>
                      <a:pt x="4804" y="961"/>
                      <a:pt x="5426" y="210"/>
                      <a:pt x="5772" y="0"/>
                    </a:cubicBezTo>
                  </a:path>
                </a:pathLst>
              </a:custGeom>
              <a:grpFill/>
              <a:ln w="1079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9" name="Freeform 8">
                <a:extLst>
                  <a:ext uri="{FF2B5EF4-FFF2-40B4-BE49-F238E27FC236}">
                    <a16:creationId xmlns:a16="http://schemas.microsoft.com/office/drawing/2014/main" id="{A53E4532-F61F-4024-63DC-0D937DDEFC67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0858" y="438044"/>
                <a:ext cx="9169042" cy="382392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732"/>
                  </a:cxn>
                  <a:cxn ang="0">
                    <a:pos x="1638" y="228"/>
                  </a:cxn>
                  <a:cxn ang="0">
                    <a:pos x="4122" y="816"/>
                  </a:cxn>
                  <a:cxn ang="0">
                    <a:pos x="5766" y="0"/>
                  </a:cxn>
                </a:cxnLst>
                <a:rect l="0" t="0" r="0" b="0"/>
                <a:pathLst>
                  <a:path w="5766" h="854">
                    <a:moveTo>
                      <a:pt x="0" y="732"/>
                    </a:moveTo>
                    <a:cubicBezTo>
                      <a:pt x="273" y="647"/>
                      <a:pt x="951" y="214"/>
                      <a:pt x="1638" y="228"/>
                    </a:cubicBezTo>
                    <a:cubicBezTo>
                      <a:pt x="2325" y="242"/>
                      <a:pt x="3434" y="854"/>
                      <a:pt x="4122" y="816"/>
                    </a:cubicBezTo>
                    <a:cubicBezTo>
                      <a:pt x="4810" y="778"/>
                      <a:pt x="5424" y="170"/>
                      <a:pt x="5766" y="0"/>
                    </a:cubicBezTo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</p:grpSp>
      <p:sp>
        <p:nvSpPr>
          <p:cNvPr id="10" name="Freeform 9">
            <a:extLst>
              <a:ext uri="{FF2B5EF4-FFF2-40B4-BE49-F238E27FC236}">
                <a16:creationId xmlns:a16="http://schemas.microsoft.com/office/drawing/2014/main" id="{E2620971-6062-7BC8-6C68-46ABCC7792A9}"/>
              </a:ext>
            </a:extLst>
          </p:cNvPr>
          <p:cNvSpPr>
            <a:spLocks/>
          </p:cNvSpPr>
          <p:nvPr/>
        </p:nvSpPr>
        <p:spPr bwMode="auto">
          <a:xfrm rot="10800000">
            <a:off x="-9525" y="6586131"/>
            <a:ext cx="4876800" cy="271869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42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410810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149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9149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05DD99B3-39BF-DDA8-FB6C-869EC738216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Throwing exceptions</a:t>
            </a:r>
          </a:p>
        </p:txBody>
      </p:sp>
      <p:sp>
        <p:nvSpPr>
          <p:cNvPr id="148483" name="Rectangle 3">
            <a:extLst>
              <a:ext uri="{FF2B5EF4-FFF2-40B4-BE49-F238E27FC236}">
                <a16:creationId xmlns:a16="http://schemas.microsoft.com/office/drawing/2014/main" id="{E5D5B2E5-2A16-C77B-B18D-B08F0271FDF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  <a:tabLst>
                <a:tab pos="1376363" algn="l"/>
              </a:tabLst>
              <a:defRPr/>
            </a:pPr>
            <a:r>
              <a:rPr lang="en-US" dirty="0">
                <a:latin typeface="Courier New" charset="0"/>
                <a:ea typeface="ＭＳ Ｐゴシック" charset="0"/>
              </a:rPr>
              <a:t>		throw new </a:t>
            </a:r>
            <a:r>
              <a:rPr lang="en-US" b="1" dirty="0" err="1">
                <a:ea typeface="ＭＳ Ｐゴシック" charset="0"/>
              </a:rPr>
              <a:t>ExceptionType</a:t>
            </a:r>
            <a:r>
              <a:rPr lang="en-US" dirty="0">
                <a:latin typeface="Courier New" charset="0"/>
                <a:ea typeface="ＭＳ Ｐゴシック" charset="0"/>
              </a:rPr>
              <a:t>();</a:t>
            </a:r>
          </a:p>
          <a:p>
            <a:pPr eaLnBrk="1" hangingPunct="1">
              <a:buFontTx/>
              <a:buNone/>
              <a:tabLst>
                <a:tab pos="1376363" algn="l"/>
              </a:tabLst>
              <a:defRPr/>
            </a:pPr>
            <a:r>
              <a:rPr lang="en-US" dirty="0">
                <a:latin typeface="Courier New" charset="0"/>
                <a:ea typeface="ＭＳ Ｐゴシック" charset="0"/>
              </a:rPr>
              <a:t>		throw new </a:t>
            </a:r>
            <a:r>
              <a:rPr lang="en-US" b="1" dirty="0" err="1">
                <a:ea typeface="ＭＳ Ｐゴシック" charset="0"/>
              </a:rPr>
              <a:t>ExceptionType</a:t>
            </a:r>
            <a:r>
              <a:rPr lang="en-US" dirty="0">
                <a:latin typeface="Courier New" charset="0"/>
                <a:ea typeface="ＭＳ Ｐゴシック" charset="0"/>
              </a:rPr>
              <a:t>("</a:t>
            </a:r>
            <a:r>
              <a:rPr lang="en-US" b="1" dirty="0">
                <a:ea typeface="ＭＳ Ｐゴシック" charset="0"/>
              </a:rPr>
              <a:t>message</a:t>
            </a:r>
            <a:r>
              <a:rPr lang="en-US" dirty="0">
                <a:latin typeface="Courier New" charset="0"/>
                <a:ea typeface="ＭＳ Ｐゴシック" charset="0"/>
              </a:rPr>
              <a:t>");</a:t>
            </a:r>
          </a:p>
          <a:p>
            <a:pPr lvl="1" eaLnBrk="1" hangingPunct="1">
              <a:buFontTx/>
              <a:buNone/>
              <a:tabLst>
                <a:tab pos="1376363" algn="l"/>
              </a:tabLst>
              <a:defRPr/>
            </a:pPr>
            <a:endParaRPr lang="en-US" sz="800" dirty="0">
              <a:ea typeface="ＭＳ Ｐゴシック" charset="-128"/>
            </a:endParaRPr>
          </a:p>
          <a:p>
            <a:pPr lvl="1" eaLnBrk="1" hangingPunct="1">
              <a:buFontTx/>
              <a:buNone/>
              <a:tabLst>
                <a:tab pos="1376363" algn="l"/>
              </a:tabLst>
              <a:defRPr/>
            </a:pPr>
            <a:endParaRPr lang="en-US" sz="800" dirty="0">
              <a:ea typeface="ＭＳ Ｐゴシック" charset="-128"/>
            </a:endParaRPr>
          </a:p>
          <a:p>
            <a:pPr eaLnBrk="1" hangingPunct="1">
              <a:buFont typeface="Wingdings 2" charset="0"/>
              <a:buChar char=""/>
              <a:tabLst>
                <a:tab pos="1376363" algn="l"/>
              </a:tabLst>
              <a:defRPr/>
            </a:pPr>
            <a:r>
              <a:rPr lang="en-US" dirty="0">
                <a:ea typeface="ＭＳ Ｐゴシック" charset="0"/>
              </a:rPr>
              <a:t>Generates an exception that will crash the program,</a:t>
            </a:r>
            <a:br>
              <a:rPr lang="en-US" dirty="0">
                <a:ea typeface="ＭＳ Ｐゴシック" charset="0"/>
              </a:rPr>
            </a:br>
            <a:r>
              <a:rPr lang="en-US" dirty="0">
                <a:ea typeface="ＭＳ Ｐゴシック" charset="0"/>
              </a:rPr>
              <a:t>unless it has code to handle ("catch") the exception.</a:t>
            </a:r>
          </a:p>
          <a:p>
            <a:pPr marL="393700" lvl="1" indent="0" eaLnBrk="1" hangingPunct="1">
              <a:buFont typeface="Wingdings 2" charset="0"/>
              <a:buNone/>
              <a:tabLst>
                <a:tab pos="1376363" algn="l"/>
              </a:tabLst>
              <a:defRPr/>
            </a:pPr>
            <a:endParaRPr lang="en-US" dirty="0">
              <a:ea typeface="ＭＳ Ｐゴシック" charset="-128"/>
            </a:endParaRPr>
          </a:p>
          <a:p>
            <a:pPr eaLnBrk="1" hangingPunct="1">
              <a:buFont typeface="Wingdings 2" charset="0"/>
              <a:buChar char=""/>
              <a:tabLst>
                <a:tab pos="1376363" algn="l"/>
              </a:tabLst>
              <a:defRPr/>
            </a:pPr>
            <a:r>
              <a:rPr lang="en-US" dirty="0">
                <a:ea typeface="ＭＳ Ｐゴシック" charset="0"/>
              </a:rPr>
              <a:t>Common exception types:</a:t>
            </a:r>
          </a:p>
          <a:p>
            <a:pPr lvl="1" eaLnBrk="1" hangingPunct="1">
              <a:buFont typeface="Wingdings 2" charset="0"/>
              <a:buChar char=""/>
              <a:tabLst>
                <a:tab pos="1376363" algn="l"/>
              </a:tabLst>
              <a:defRPr/>
            </a:pPr>
            <a:r>
              <a:rPr lang="en-US" dirty="0" err="1">
                <a:latin typeface="Courier New"/>
                <a:ea typeface="ＭＳ Ｐゴシック" charset="-128"/>
                <a:cs typeface="Courier New"/>
              </a:rPr>
              <a:t>ArithmeticException</a:t>
            </a:r>
            <a:r>
              <a:rPr lang="en-US" dirty="0">
                <a:latin typeface="Courier New"/>
                <a:ea typeface="ＭＳ Ｐゴシック" charset="-128"/>
                <a:cs typeface="Courier New"/>
              </a:rPr>
              <a:t>, </a:t>
            </a:r>
            <a:r>
              <a:rPr lang="en-US" dirty="0" err="1">
                <a:latin typeface="Courier New"/>
                <a:ea typeface="ＭＳ Ｐゴシック" charset="-128"/>
                <a:cs typeface="Courier New"/>
              </a:rPr>
              <a:t>ArrayIndexOutOfBoundsException</a:t>
            </a:r>
            <a:r>
              <a:rPr lang="en-US" dirty="0">
                <a:latin typeface="Courier New"/>
                <a:ea typeface="ＭＳ Ｐゴシック" charset="-128"/>
                <a:cs typeface="Courier New"/>
              </a:rPr>
              <a:t>, </a:t>
            </a:r>
            <a:r>
              <a:rPr lang="en-US" dirty="0" err="1">
                <a:latin typeface="Courier New"/>
                <a:ea typeface="ＭＳ Ｐゴシック" charset="-128"/>
                <a:cs typeface="Courier New"/>
              </a:rPr>
              <a:t>FileNotFoundException</a:t>
            </a:r>
            <a:r>
              <a:rPr lang="en-US" dirty="0">
                <a:latin typeface="Courier New"/>
                <a:ea typeface="ＭＳ Ｐゴシック" charset="-128"/>
                <a:cs typeface="Courier New"/>
              </a:rPr>
              <a:t>, </a:t>
            </a:r>
            <a:r>
              <a:rPr lang="en-US" dirty="0" err="1">
                <a:latin typeface="Courier New"/>
                <a:ea typeface="ＭＳ Ｐゴシック" charset="-128"/>
                <a:cs typeface="Courier New"/>
              </a:rPr>
              <a:t>IllegalArgumentException</a:t>
            </a:r>
            <a:r>
              <a:rPr lang="en-US" dirty="0">
                <a:latin typeface="Courier New"/>
                <a:ea typeface="ＭＳ Ｐゴシック" charset="-128"/>
                <a:cs typeface="Courier New"/>
              </a:rPr>
              <a:t>, </a:t>
            </a:r>
            <a:r>
              <a:rPr lang="en-US" dirty="0" err="1">
                <a:latin typeface="Courier New"/>
                <a:ea typeface="ＭＳ Ｐゴシック" charset="-128"/>
                <a:cs typeface="Courier New"/>
              </a:rPr>
              <a:t>IllegalStateException</a:t>
            </a:r>
            <a:r>
              <a:rPr lang="en-US" dirty="0">
                <a:latin typeface="Courier New"/>
                <a:ea typeface="ＭＳ Ｐゴシック" charset="-128"/>
                <a:cs typeface="Courier New"/>
              </a:rPr>
              <a:t>, </a:t>
            </a:r>
            <a:r>
              <a:rPr lang="en-US" dirty="0" err="1">
                <a:latin typeface="Courier New"/>
                <a:ea typeface="ＭＳ Ｐゴシック" charset="-128"/>
                <a:cs typeface="Courier New"/>
              </a:rPr>
              <a:t>IOException</a:t>
            </a:r>
            <a:r>
              <a:rPr lang="en-US" dirty="0">
                <a:latin typeface="Courier New"/>
                <a:ea typeface="ＭＳ Ｐゴシック" charset="-128"/>
                <a:cs typeface="Courier New"/>
              </a:rPr>
              <a:t>, </a:t>
            </a:r>
            <a:r>
              <a:rPr lang="en-US" dirty="0" err="1">
                <a:latin typeface="Courier New"/>
                <a:ea typeface="ＭＳ Ｐゴシック" charset="-128"/>
                <a:cs typeface="Courier New"/>
              </a:rPr>
              <a:t>NoSuchElementException</a:t>
            </a:r>
            <a:r>
              <a:rPr lang="en-US" dirty="0">
                <a:latin typeface="Courier New"/>
                <a:ea typeface="ＭＳ Ｐゴシック" charset="-128"/>
                <a:cs typeface="Courier New"/>
              </a:rPr>
              <a:t>, </a:t>
            </a:r>
            <a:r>
              <a:rPr lang="en-US" dirty="0" err="1">
                <a:latin typeface="Courier New"/>
                <a:ea typeface="ＭＳ Ｐゴシック" charset="-128"/>
                <a:cs typeface="Courier New"/>
              </a:rPr>
              <a:t>NullPointerException</a:t>
            </a:r>
            <a:r>
              <a:rPr lang="en-US" dirty="0">
                <a:latin typeface="Courier New"/>
                <a:ea typeface="ＭＳ Ｐゴシック" charset="-128"/>
                <a:cs typeface="Courier New"/>
              </a:rPr>
              <a:t>, </a:t>
            </a:r>
            <a:r>
              <a:rPr lang="en-US" dirty="0" err="1">
                <a:latin typeface="Courier New"/>
                <a:ea typeface="ＭＳ Ｐゴシック" charset="-128"/>
                <a:cs typeface="Courier New"/>
              </a:rPr>
              <a:t>RuntimeException</a:t>
            </a:r>
            <a:r>
              <a:rPr lang="en-US" dirty="0">
                <a:latin typeface="Courier New"/>
                <a:ea typeface="ＭＳ Ｐゴシック" charset="-128"/>
                <a:cs typeface="Courier New"/>
              </a:rPr>
              <a:t>, </a:t>
            </a:r>
            <a:r>
              <a:rPr lang="en-US" dirty="0" err="1">
                <a:latin typeface="Courier New"/>
                <a:ea typeface="ＭＳ Ｐゴシック" charset="-128"/>
                <a:cs typeface="Courier New"/>
              </a:rPr>
              <a:t>UnsupportedOperationException</a:t>
            </a:r>
            <a:endParaRPr lang="en-US" dirty="0">
              <a:latin typeface="Courier New"/>
              <a:ea typeface="ＭＳ Ｐゴシック" charset="-128"/>
              <a:cs typeface="Courier New"/>
            </a:endParaRPr>
          </a:p>
          <a:p>
            <a:pPr lvl="1" eaLnBrk="1" hangingPunct="1">
              <a:buFont typeface="Wingdings 2" charset="0"/>
              <a:buChar char=""/>
              <a:tabLst>
                <a:tab pos="1376363" algn="l"/>
              </a:tabLst>
              <a:defRPr/>
            </a:pPr>
            <a:endParaRPr lang="en-US" dirty="0">
              <a:ea typeface="ＭＳ Ｐゴシック" charset="-128"/>
            </a:endParaRPr>
          </a:p>
          <a:p>
            <a:pPr eaLnBrk="1" hangingPunct="1">
              <a:buFont typeface="Wingdings 2" charset="0"/>
              <a:buChar char=""/>
              <a:tabLst>
                <a:tab pos="1376363" algn="l"/>
              </a:tabLst>
              <a:defRPr/>
            </a:pPr>
            <a:r>
              <a:rPr lang="en-US" dirty="0">
                <a:ea typeface="ＭＳ Ｐゴシック" charset="0"/>
              </a:rPr>
              <a:t>Why would anyone ever </a:t>
            </a:r>
            <a:r>
              <a:rPr lang="en-US" i="1" dirty="0">
                <a:ea typeface="ＭＳ Ｐゴシック" charset="0"/>
              </a:rPr>
              <a:t>want  </a:t>
            </a:r>
            <a:r>
              <a:rPr lang="en-US" dirty="0">
                <a:ea typeface="ＭＳ Ｐゴシック" charset="0"/>
              </a:rPr>
              <a:t>a program to crash?</a:t>
            </a:r>
          </a:p>
        </p:txBody>
      </p:sp>
      <p:grpSp>
        <p:nvGrpSpPr>
          <p:cNvPr id="4" name="Group 23">
            <a:extLst>
              <a:ext uri="{FF2B5EF4-FFF2-40B4-BE49-F238E27FC236}">
                <a16:creationId xmlns:a16="http://schemas.microsoft.com/office/drawing/2014/main" id="{475A91C7-46C7-F913-A10E-6B8C080F3457}"/>
              </a:ext>
            </a:extLst>
          </p:cNvPr>
          <p:cNvGrpSpPr>
            <a:grpSpLocks/>
          </p:cNvGrpSpPr>
          <p:nvPr/>
        </p:nvGrpSpPr>
        <p:grpSpPr bwMode="auto">
          <a:xfrm>
            <a:off x="-9525" y="0"/>
            <a:ext cx="9169400" cy="533400"/>
            <a:chOff x="-6" y="-180"/>
            <a:chExt cx="5776" cy="516"/>
          </a:xfr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5400000" scaled="0"/>
            <a:tileRect/>
          </a:gradFill>
        </p:grpSpPr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36782BFF-7540-F855-CC75-9931931B23B0}"/>
                </a:ext>
              </a:extLst>
            </p:cNvPr>
            <p:cNvSpPr>
              <a:spLocks/>
            </p:cNvSpPr>
            <p:nvPr/>
          </p:nvSpPr>
          <p:spPr bwMode="auto">
            <a:xfrm>
              <a:off x="-6" y="-180"/>
              <a:ext cx="5772" cy="5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6" y="2"/>
                </a:cxn>
                <a:cxn ang="0">
                  <a:pos x="2542" y="0"/>
                </a:cxn>
                <a:cxn ang="0">
                  <a:pos x="4374" y="367"/>
                </a:cxn>
                <a:cxn ang="0">
                  <a:pos x="5766" y="55"/>
                </a:cxn>
                <a:cxn ang="0">
                  <a:pos x="5772" y="213"/>
                </a:cxn>
                <a:cxn ang="0">
                  <a:pos x="4302" y="439"/>
                </a:cxn>
                <a:cxn ang="0">
                  <a:pos x="1488" y="201"/>
                </a:cxn>
                <a:cxn ang="0">
                  <a:pos x="0" y="656"/>
                </a:cxn>
                <a:cxn ang="0">
                  <a:pos x="6" y="2"/>
                </a:cxn>
              </a:cxnLst>
              <a:rect l="0" t="0" r="0" b="0"/>
              <a:pathLst>
                <a:path w="5772" h="656">
                  <a:moveTo>
                    <a:pt x="6" y="2"/>
                  </a:moveTo>
                  <a:lnTo>
                    <a:pt x="2542" y="0"/>
                  </a:lnTo>
                  <a:cubicBezTo>
                    <a:pt x="2746" y="101"/>
                    <a:pt x="3828" y="367"/>
                    <a:pt x="4374" y="367"/>
                  </a:cubicBezTo>
                  <a:cubicBezTo>
                    <a:pt x="4920" y="367"/>
                    <a:pt x="5526" y="152"/>
                    <a:pt x="5766" y="55"/>
                  </a:cubicBezTo>
                  <a:lnTo>
                    <a:pt x="5772" y="213"/>
                  </a:lnTo>
                  <a:cubicBezTo>
                    <a:pt x="5670" y="257"/>
                    <a:pt x="5016" y="441"/>
                    <a:pt x="4302" y="439"/>
                  </a:cubicBezTo>
                  <a:cubicBezTo>
                    <a:pt x="3588" y="437"/>
                    <a:pt x="2205" y="165"/>
                    <a:pt x="1488" y="201"/>
                  </a:cubicBezTo>
                  <a:cubicBezTo>
                    <a:pt x="750" y="209"/>
                    <a:pt x="270" y="482"/>
                    <a:pt x="0" y="656"/>
                  </a:cubicBezTo>
                  <a:lnTo>
                    <a:pt x="6" y="2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4E392606-D628-DEDD-74CB-467F0503359A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8" y="-180"/>
              <a:ext cx="3072" cy="263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1668" y="564"/>
                </a:cxn>
                <a:cxn ang="0">
                  <a:pos x="3000" y="186"/>
                </a:cxn>
                <a:cxn ang="0">
                  <a:pos x="3000" y="6"/>
                </a:cxn>
                <a:cxn ang="0">
                  <a:pos x="0" y="0"/>
                </a:cxn>
              </a:cxnLst>
              <a:rect l="0" t="0" r="0" b="0"/>
              <a:pathLst>
                <a:path w="3000" h="595">
                  <a:moveTo>
                    <a:pt x="0" y="0"/>
                  </a:moveTo>
                  <a:cubicBezTo>
                    <a:pt x="174" y="102"/>
                    <a:pt x="1168" y="533"/>
                    <a:pt x="1668" y="564"/>
                  </a:cubicBezTo>
                  <a:cubicBezTo>
                    <a:pt x="2168" y="595"/>
                    <a:pt x="2778" y="279"/>
                    <a:pt x="3000" y="186"/>
                  </a:cubicBezTo>
                  <a:lnTo>
                    <a:pt x="3000" y="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grpSp>
          <p:nvGrpSpPr>
            <p:cNvPr id="7" name="Group 1">
              <a:extLst>
                <a:ext uri="{FF2B5EF4-FFF2-40B4-BE49-F238E27FC236}">
                  <a16:creationId xmlns:a16="http://schemas.microsoft.com/office/drawing/2014/main" id="{7473F7F2-7D13-18AE-F9DE-3B4B54E34A7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-42"/>
              <a:ext cx="5770" cy="246"/>
              <a:chOff x="-13880" y="438044"/>
              <a:chExt cx="9173112" cy="427357"/>
            </a:xfrm>
            <a:grpFill/>
          </p:grpSpPr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2594113E-224B-F271-16AA-A7CDFBAAC535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3880" y="438118"/>
                <a:ext cx="9173112" cy="427283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966"/>
                  </a:cxn>
                  <a:cxn ang="0">
                    <a:pos x="1608" y="282"/>
                  </a:cxn>
                  <a:cxn ang="0">
                    <a:pos x="4110" y="1008"/>
                  </a:cxn>
                  <a:cxn ang="0">
                    <a:pos x="5772" y="0"/>
                  </a:cxn>
                </a:cxnLst>
                <a:rect l="0" t="0" r="0" b="0"/>
                <a:pathLst>
                  <a:path w="5772" h="1055">
                    <a:moveTo>
                      <a:pt x="0" y="966"/>
                    </a:moveTo>
                    <a:cubicBezTo>
                      <a:pt x="282" y="738"/>
                      <a:pt x="923" y="275"/>
                      <a:pt x="1608" y="282"/>
                    </a:cubicBezTo>
                    <a:cubicBezTo>
                      <a:pt x="2293" y="289"/>
                      <a:pt x="3416" y="1055"/>
                      <a:pt x="4110" y="1008"/>
                    </a:cubicBezTo>
                    <a:cubicBezTo>
                      <a:pt x="4804" y="961"/>
                      <a:pt x="5426" y="210"/>
                      <a:pt x="5772" y="0"/>
                    </a:cubicBezTo>
                  </a:path>
                </a:pathLst>
              </a:custGeom>
              <a:grpFill/>
              <a:ln w="1079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9" name="Freeform 8">
                <a:extLst>
                  <a:ext uri="{FF2B5EF4-FFF2-40B4-BE49-F238E27FC236}">
                    <a16:creationId xmlns:a16="http://schemas.microsoft.com/office/drawing/2014/main" id="{FD3385ED-753F-4D28-F418-CA286786FDB2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0858" y="438044"/>
                <a:ext cx="9169042" cy="382392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732"/>
                  </a:cxn>
                  <a:cxn ang="0">
                    <a:pos x="1638" y="228"/>
                  </a:cxn>
                  <a:cxn ang="0">
                    <a:pos x="4122" y="816"/>
                  </a:cxn>
                  <a:cxn ang="0">
                    <a:pos x="5766" y="0"/>
                  </a:cxn>
                </a:cxnLst>
                <a:rect l="0" t="0" r="0" b="0"/>
                <a:pathLst>
                  <a:path w="5766" h="854">
                    <a:moveTo>
                      <a:pt x="0" y="732"/>
                    </a:moveTo>
                    <a:cubicBezTo>
                      <a:pt x="273" y="647"/>
                      <a:pt x="951" y="214"/>
                      <a:pt x="1638" y="228"/>
                    </a:cubicBezTo>
                    <a:cubicBezTo>
                      <a:pt x="2325" y="242"/>
                      <a:pt x="3434" y="854"/>
                      <a:pt x="4122" y="816"/>
                    </a:cubicBezTo>
                    <a:cubicBezTo>
                      <a:pt x="4810" y="778"/>
                      <a:pt x="5424" y="170"/>
                      <a:pt x="5766" y="0"/>
                    </a:cubicBezTo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</p:grpSp>
      <p:sp>
        <p:nvSpPr>
          <p:cNvPr id="10" name="Freeform 9">
            <a:extLst>
              <a:ext uri="{FF2B5EF4-FFF2-40B4-BE49-F238E27FC236}">
                <a16:creationId xmlns:a16="http://schemas.microsoft.com/office/drawing/2014/main" id="{3636400F-7FF8-E48E-0A40-A608FA65CF3B}"/>
              </a:ext>
            </a:extLst>
          </p:cNvPr>
          <p:cNvSpPr>
            <a:spLocks/>
          </p:cNvSpPr>
          <p:nvPr/>
        </p:nvSpPr>
        <p:spPr bwMode="auto">
          <a:xfrm rot="10800000">
            <a:off x="-9525" y="6586131"/>
            <a:ext cx="4876800" cy="271869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42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07122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4B3302A8-0F74-3192-377D-82A5F8BDA82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Exception example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A6B6CA7A-0B4D-A4E6-9174-13D779A327D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public int get(int index) {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    if (index &lt; 0 || index &gt;= size) {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dirty="0">
                <a:solidFill>
                  <a:schemeClr val="accent2"/>
                </a:solidFill>
                <a:latin typeface="Courier New" panose="02070309020205020404" pitchFamily="49" charset="0"/>
              </a:rPr>
              <a:t>        </a:t>
            </a:r>
            <a:r>
              <a:rPr lang="en-US" altLang="en-US" b="1" dirty="0">
                <a:solidFill>
                  <a:schemeClr val="accent2"/>
                </a:solidFill>
                <a:latin typeface="Courier New" panose="02070309020205020404" pitchFamily="49" charset="0"/>
              </a:rPr>
              <a:t>throw new </a:t>
            </a:r>
            <a:r>
              <a:rPr lang="en-US" altLang="en-US" sz="1800" b="1" dirty="0" err="1">
                <a:solidFill>
                  <a:schemeClr val="accent2"/>
                </a:solidFill>
                <a:latin typeface="Courier New" panose="02070309020205020404" pitchFamily="49" charset="0"/>
              </a:rPr>
              <a:t>ArrayIndexOutOfBoundsException</a:t>
            </a:r>
            <a:r>
              <a:rPr lang="en-US" altLang="en-US" b="1" dirty="0">
                <a:solidFill>
                  <a:schemeClr val="accent2"/>
                </a:solidFill>
                <a:latin typeface="Courier New" panose="02070309020205020404" pitchFamily="49" charset="0"/>
              </a:rPr>
              <a:t>(index);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    }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    return </a:t>
            </a:r>
            <a:r>
              <a:rPr lang="en-US" altLang="en-US" dirty="0" err="1">
                <a:latin typeface="Courier New" panose="02070309020205020404" pitchFamily="49" charset="0"/>
              </a:rPr>
              <a:t>elementData</a:t>
            </a:r>
            <a:r>
              <a:rPr lang="en-US" altLang="en-US" dirty="0">
                <a:latin typeface="Courier New" panose="02070309020205020404" pitchFamily="49" charset="0"/>
              </a:rPr>
              <a:t>[index];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}</a:t>
            </a:r>
          </a:p>
          <a:p>
            <a:pPr lvl="1" eaLnBrk="1" hangingPunct="1">
              <a:buFontTx/>
              <a:buNone/>
            </a:pPr>
            <a:endParaRPr lang="en-US" altLang="en-US" dirty="0"/>
          </a:p>
        </p:txBody>
      </p:sp>
      <p:grpSp>
        <p:nvGrpSpPr>
          <p:cNvPr id="4" name="Group 23">
            <a:extLst>
              <a:ext uri="{FF2B5EF4-FFF2-40B4-BE49-F238E27FC236}">
                <a16:creationId xmlns:a16="http://schemas.microsoft.com/office/drawing/2014/main" id="{5E883674-5918-7F79-CFC2-711083B92AD5}"/>
              </a:ext>
            </a:extLst>
          </p:cNvPr>
          <p:cNvGrpSpPr>
            <a:grpSpLocks/>
          </p:cNvGrpSpPr>
          <p:nvPr/>
        </p:nvGrpSpPr>
        <p:grpSpPr bwMode="auto">
          <a:xfrm>
            <a:off x="-9525" y="0"/>
            <a:ext cx="9169400" cy="533400"/>
            <a:chOff x="-6" y="-180"/>
            <a:chExt cx="5776" cy="516"/>
          </a:xfr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5400000" scaled="0"/>
            <a:tileRect/>
          </a:gradFill>
        </p:grpSpPr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05FAC6A0-4FA0-4501-46CC-8D32EB0A4EEA}"/>
                </a:ext>
              </a:extLst>
            </p:cNvPr>
            <p:cNvSpPr>
              <a:spLocks/>
            </p:cNvSpPr>
            <p:nvPr/>
          </p:nvSpPr>
          <p:spPr bwMode="auto">
            <a:xfrm>
              <a:off x="-6" y="-180"/>
              <a:ext cx="5772" cy="5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6" y="2"/>
                </a:cxn>
                <a:cxn ang="0">
                  <a:pos x="2542" y="0"/>
                </a:cxn>
                <a:cxn ang="0">
                  <a:pos x="4374" y="367"/>
                </a:cxn>
                <a:cxn ang="0">
                  <a:pos x="5766" y="55"/>
                </a:cxn>
                <a:cxn ang="0">
                  <a:pos x="5772" y="213"/>
                </a:cxn>
                <a:cxn ang="0">
                  <a:pos x="4302" y="439"/>
                </a:cxn>
                <a:cxn ang="0">
                  <a:pos x="1488" y="201"/>
                </a:cxn>
                <a:cxn ang="0">
                  <a:pos x="0" y="656"/>
                </a:cxn>
                <a:cxn ang="0">
                  <a:pos x="6" y="2"/>
                </a:cxn>
              </a:cxnLst>
              <a:rect l="0" t="0" r="0" b="0"/>
              <a:pathLst>
                <a:path w="5772" h="656">
                  <a:moveTo>
                    <a:pt x="6" y="2"/>
                  </a:moveTo>
                  <a:lnTo>
                    <a:pt x="2542" y="0"/>
                  </a:lnTo>
                  <a:cubicBezTo>
                    <a:pt x="2746" y="101"/>
                    <a:pt x="3828" y="367"/>
                    <a:pt x="4374" y="367"/>
                  </a:cubicBezTo>
                  <a:cubicBezTo>
                    <a:pt x="4920" y="367"/>
                    <a:pt x="5526" y="152"/>
                    <a:pt x="5766" y="55"/>
                  </a:cubicBezTo>
                  <a:lnTo>
                    <a:pt x="5772" y="213"/>
                  </a:lnTo>
                  <a:cubicBezTo>
                    <a:pt x="5670" y="257"/>
                    <a:pt x="5016" y="441"/>
                    <a:pt x="4302" y="439"/>
                  </a:cubicBezTo>
                  <a:cubicBezTo>
                    <a:pt x="3588" y="437"/>
                    <a:pt x="2205" y="165"/>
                    <a:pt x="1488" y="201"/>
                  </a:cubicBezTo>
                  <a:cubicBezTo>
                    <a:pt x="750" y="209"/>
                    <a:pt x="270" y="482"/>
                    <a:pt x="0" y="656"/>
                  </a:cubicBezTo>
                  <a:lnTo>
                    <a:pt x="6" y="2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5E0EAE5C-C1DB-35F7-B4FE-5D679DD526C7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8" y="-180"/>
              <a:ext cx="3072" cy="263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1668" y="564"/>
                </a:cxn>
                <a:cxn ang="0">
                  <a:pos x="3000" y="186"/>
                </a:cxn>
                <a:cxn ang="0">
                  <a:pos x="3000" y="6"/>
                </a:cxn>
                <a:cxn ang="0">
                  <a:pos x="0" y="0"/>
                </a:cxn>
              </a:cxnLst>
              <a:rect l="0" t="0" r="0" b="0"/>
              <a:pathLst>
                <a:path w="3000" h="595">
                  <a:moveTo>
                    <a:pt x="0" y="0"/>
                  </a:moveTo>
                  <a:cubicBezTo>
                    <a:pt x="174" y="102"/>
                    <a:pt x="1168" y="533"/>
                    <a:pt x="1668" y="564"/>
                  </a:cubicBezTo>
                  <a:cubicBezTo>
                    <a:pt x="2168" y="595"/>
                    <a:pt x="2778" y="279"/>
                    <a:pt x="3000" y="186"/>
                  </a:cubicBezTo>
                  <a:lnTo>
                    <a:pt x="3000" y="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grpSp>
          <p:nvGrpSpPr>
            <p:cNvPr id="7" name="Group 1">
              <a:extLst>
                <a:ext uri="{FF2B5EF4-FFF2-40B4-BE49-F238E27FC236}">
                  <a16:creationId xmlns:a16="http://schemas.microsoft.com/office/drawing/2014/main" id="{A632EB90-BE49-3D5D-6D84-0384D31F017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-42"/>
              <a:ext cx="5770" cy="246"/>
              <a:chOff x="-13880" y="438044"/>
              <a:chExt cx="9173112" cy="427357"/>
            </a:xfrm>
            <a:grpFill/>
          </p:grpSpPr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91A2576F-20C7-F58D-6C92-62A2BF87A44C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3880" y="438118"/>
                <a:ext cx="9173112" cy="427283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966"/>
                  </a:cxn>
                  <a:cxn ang="0">
                    <a:pos x="1608" y="282"/>
                  </a:cxn>
                  <a:cxn ang="0">
                    <a:pos x="4110" y="1008"/>
                  </a:cxn>
                  <a:cxn ang="0">
                    <a:pos x="5772" y="0"/>
                  </a:cxn>
                </a:cxnLst>
                <a:rect l="0" t="0" r="0" b="0"/>
                <a:pathLst>
                  <a:path w="5772" h="1055">
                    <a:moveTo>
                      <a:pt x="0" y="966"/>
                    </a:moveTo>
                    <a:cubicBezTo>
                      <a:pt x="282" y="738"/>
                      <a:pt x="923" y="275"/>
                      <a:pt x="1608" y="282"/>
                    </a:cubicBezTo>
                    <a:cubicBezTo>
                      <a:pt x="2293" y="289"/>
                      <a:pt x="3416" y="1055"/>
                      <a:pt x="4110" y="1008"/>
                    </a:cubicBezTo>
                    <a:cubicBezTo>
                      <a:pt x="4804" y="961"/>
                      <a:pt x="5426" y="210"/>
                      <a:pt x="5772" y="0"/>
                    </a:cubicBezTo>
                  </a:path>
                </a:pathLst>
              </a:custGeom>
              <a:grpFill/>
              <a:ln w="1079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9" name="Freeform 8">
                <a:extLst>
                  <a:ext uri="{FF2B5EF4-FFF2-40B4-BE49-F238E27FC236}">
                    <a16:creationId xmlns:a16="http://schemas.microsoft.com/office/drawing/2014/main" id="{A087AE24-4D46-C3F5-846D-0F9BB1B2FA16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0858" y="438044"/>
                <a:ext cx="9169042" cy="382392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732"/>
                  </a:cxn>
                  <a:cxn ang="0">
                    <a:pos x="1638" y="228"/>
                  </a:cxn>
                  <a:cxn ang="0">
                    <a:pos x="4122" y="816"/>
                  </a:cxn>
                  <a:cxn ang="0">
                    <a:pos x="5766" y="0"/>
                  </a:cxn>
                </a:cxnLst>
                <a:rect l="0" t="0" r="0" b="0"/>
                <a:pathLst>
                  <a:path w="5766" h="854">
                    <a:moveTo>
                      <a:pt x="0" y="732"/>
                    </a:moveTo>
                    <a:cubicBezTo>
                      <a:pt x="273" y="647"/>
                      <a:pt x="951" y="214"/>
                      <a:pt x="1638" y="228"/>
                    </a:cubicBezTo>
                    <a:cubicBezTo>
                      <a:pt x="2325" y="242"/>
                      <a:pt x="3434" y="854"/>
                      <a:pt x="4122" y="816"/>
                    </a:cubicBezTo>
                    <a:cubicBezTo>
                      <a:pt x="4810" y="778"/>
                      <a:pt x="5424" y="170"/>
                      <a:pt x="5766" y="0"/>
                    </a:cubicBezTo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</p:grpSp>
      <p:sp>
        <p:nvSpPr>
          <p:cNvPr id="10" name="Freeform 9">
            <a:extLst>
              <a:ext uri="{FF2B5EF4-FFF2-40B4-BE49-F238E27FC236}">
                <a16:creationId xmlns:a16="http://schemas.microsoft.com/office/drawing/2014/main" id="{AFA178DA-FE7F-B567-0011-08720939CF0C}"/>
              </a:ext>
            </a:extLst>
          </p:cNvPr>
          <p:cNvSpPr>
            <a:spLocks/>
          </p:cNvSpPr>
          <p:nvPr/>
        </p:nvSpPr>
        <p:spPr bwMode="auto">
          <a:xfrm rot="10800000">
            <a:off x="-9525" y="6586131"/>
            <a:ext cx="4876800" cy="271869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42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3066172"/>
      </p:ext>
    </p:extLst>
  </p:cSld>
  <p:clrMapOvr>
    <a:masterClrMapping/>
  </p:clrMapOvr>
  <p:transition spd="slow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02BA9F81-4C79-3622-64A5-54F49406F9A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Postconditions</a:t>
            </a:r>
          </a:p>
        </p:txBody>
      </p:sp>
      <p:sp>
        <p:nvSpPr>
          <p:cNvPr id="168963" name="Rectangle 3">
            <a:extLst>
              <a:ext uri="{FF2B5EF4-FFF2-40B4-BE49-F238E27FC236}">
                <a16:creationId xmlns:a16="http://schemas.microsoft.com/office/drawing/2014/main" id="{C1F8FF8C-C357-D0FE-7E49-9AAA476D705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b="1" dirty="0"/>
              <a:t>postcondition</a:t>
            </a:r>
            <a:r>
              <a:rPr lang="en-US" altLang="en-US" dirty="0"/>
              <a:t>: Something your method </a:t>
            </a:r>
            <a:r>
              <a:rPr lang="en-US" altLang="en-US" i="1" dirty="0"/>
              <a:t>promises will be true </a:t>
            </a:r>
            <a:r>
              <a:rPr lang="en-US" altLang="en-US" dirty="0"/>
              <a:t>at the </a:t>
            </a:r>
            <a:r>
              <a:rPr lang="en-US" altLang="en-US" i="1" dirty="0"/>
              <a:t>end</a:t>
            </a:r>
            <a:r>
              <a:rPr lang="en-US" altLang="en-US" dirty="0"/>
              <a:t>  of its execution.</a:t>
            </a:r>
          </a:p>
          <a:p>
            <a:pPr lvl="1" eaLnBrk="1" hangingPunct="1"/>
            <a:r>
              <a:rPr lang="en-US" altLang="en-US" dirty="0"/>
              <a:t>Often documented as a comment on the method's header:</a:t>
            </a:r>
            <a:r>
              <a:rPr lang="en-US" altLang="en-US" sz="800" dirty="0">
                <a:latin typeface="Courier New" panose="02070309020205020404" pitchFamily="49" charset="0"/>
              </a:rPr>
              <a:t>	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endParaRPr lang="en-US" altLang="en-US" b="1" dirty="0">
              <a:solidFill>
                <a:srgbClr val="008000"/>
              </a:solidFill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 b="1" dirty="0">
                <a:solidFill>
                  <a:srgbClr val="008000"/>
                </a:solidFill>
                <a:latin typeface="Courier New" panose="02070309020205020404" pitchFamily="49" charset="0"/>
              </a:rPr>
              <a:t>// Makes sure that this list's internal array is large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 b="1" dirty="0">
                <a:solidFill>
                  <a:srgbClr val="008000"/>
                </a:solidFill>
                <a:latin typeface="Courier New" panose="02070309020205020404" pitchFamily="49" charset="0"/>
              </a:rPr>
              <a:t>// enough to store the given number of elements.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 b="1" dirty="0">
                <a:solidFill>
                  <a:srgbClr val="008000"/>
                </a:solidFill>
                <a:latin typeface="Courier New" panose="02070309020205020404" pitchFamily="49" charset="0"/>
              </a:rPr>
              <a:t>// </a:t>
            </a:r>
            <a:r>
              <a:rPr lang="en-US" altLang="en-US" b="1" i="1" dirty="0">
                <a:solidFill>
                  <a:srgbClr val="008000"/>
                </a:solidFill>
                <a:latin typeface="Courier New" panose="02070309020205020404" pitchFamily="49" charset="0"/>
              </a:rPr>
              <a:t>Postcondition: </a:t>
            </a:r>
            <a:r>
              <a:rPr lang="en-US" altLang="en-US" b="1" i="1" dirty="0" err="1">
                <a:solidFill>
                  <a:srgbClr val="008000"/>
                </a:solidFill>
                <a:latin typeface="Courier New" panose="02070309020205020404" pitchFamily="49" charset="0"/>
              </a:rPr>
              <a:t>elementData.length</a:t>
            </a:r>
            <a:r>
              <a:rPr lang="en-US" altLang="en-US" b="1" i="1" dirty="0">
                <a:solidFill>
                  <a:srgbClr val="008000"/>
                </a:solidFill>
                <a:latin typeface="Courier New" panose="02070309020205020404" pitchFamily="49" charset="0"/>
              </a:rPr>
              <a:t> &gt;= capacity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public void </a:t>
            </a:r>
            <a:r>
              <a:rPr lang="en-US" altLang="en-US" b="1" dirty="0" err="1">
                <a:latin typeface="Courier New" panose="02070309020205020404" pitchFamily="49" charset="0"/>
              </a:rPr>
              <a:t>ensureCapacity</a:t>
            </a:r>
            <a:r>
              <a:rPr lang="en-US" altLang="en-US" dirty="0">
                <a:latin typeface="Courier New" panose="02070309020205020404" pitchFamily="49" charset="0"/>
              </a:rPr>
              <a:t>(int capacity) {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 b="1" dirty="0">
                <a:solidFill>
                  <a:srgbClr val="008000"/>
                </a:solidFill>
                <a:latin typeface="Courier New" panose="02070309020205020404" pitchFamily="49" charset="0"/>
              </a:rPr>
              <a:t>    // double in size until large enough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    while (capacity &gt; </a:t>
            </a:r>
            <a:r>
              <a:rPr lang="en-US" altLang="en-US" dirty="0" err="1">
                <a:latin typeface="Courier New" panose="02070309020205020404" pitchFamily="49" charset="0"/>
              </a:rPr>
              <a:t>elementData.length</a:t>
            </a:r>
            <a:r>
              <a:rPr lang="en-US" altLang="en-US" dirty="0">
                <a:latin typeface="Courier New" panose="02070309020205020404" pitchFamily="49" charset="0"/>
              </a:rPr>
              <a:t>) {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        </a:t>
            </a:r>
            <a:r>
              <a:rPr lang="en-US" altLang="en-US" dirty="0" err="1">
                <a:latin typeface="Courier New" panose="02070309020205020404" pitchFamily="49" charset="0"/>
              </a:rPr>
              <a:t>elementData</a:t>
            </a:r>
            <a:r>
              <a:rPr lang="en-US" altLang="en-US" dirty="0">
                <a:latin typeface="Courier New" panose="02070309020205020404" pitchFamily="49" charset="0"/>
              </a:rPr>
              <a:t> = </a:t>
            </a:r>
            <a:r>
              <a:rPr lang="en-US" altLang="en-US" dirty="0" err="1">
                <a:latin typeface="Courier New" panose="02070309020205020404" pitchFamily="49" charset="0"/>
              </a:rPr>
              <a:t>Arrays.copyOf</a:t>
            </a:r>
            <a:r>
              <a:rPr lang="en-US" altLang="en-US" dirty="0">
                <a:latin typeface="Courier New" panose="02070309020205020404" pitchFamily="49" charset="0"/>
              </a:rPr>
              <a:t>(</a:t>
            </a:r>
            <a:r>
              <a:rPr lang="en-US" altLang="en-US" dirty="0" err="1">
                <a:latin typeface="Courier New" panose="02070309020205020404" pitchFamily="49" charset="0"/>
              </a:rPr>
              <a:t>elementData</a:t>
            </a:r>
            <a:r>
              <a:rPr lang="en-US" altLang="en-US" dirty="0">
                <a:latin typeface="Courier New" panose="02070309020205020404" pitchFamily="49" charset="0"/>
              </a:rPr>
              <a:t>,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                             2 * </a:t>
            </a:r>
            <a:r>
              <a:rPr lang="en-US" altLang="en-US" dirty="0" err="1">
                <a:latin typeface="Courier New" panose="02070309020205020404" pitchFamily="49" charset="0"/>
              </a:rPr>
              <a:t>elementData.length</a:t>
            </a:r>
            <a:r>
              <a:rPr lang="en-US" altLang="en-US" dirty="0">
                <a:latin typeface="Courier New" panose="02070309020205020404" pitchFamily="49" charset="0"/>
              </a:rPr>
              <a:t>);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    }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}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endParaRPr lang="en-US" altLang="en-US" dirty="0"/>
          </a:p>
          <a:p>
            <a:pPr lvl="1" eaLnBrk="1" hangingPunct="1"/>
            <a:r>
              <a:rPr lang="en-US" altLang="en-US" dirty="0"/>
              <a:t>If your method states a postcondition, clients should be able to rely on that statement being true after they call the method.</a:t>
            </a:r>
          </a:p>
        </p:txBody>
      </p:sp>
      <p:grpSp>
        <p:nvGrpSpPr>
          <p:cNvPr id="4" name="Group 23">
            <a:extLst>
              <a:ext uri="{FF2B5EF4-FFF2-40B4-BE49-F238E27FC236}">
                <a16:creationId xmlns:a16="http://schemas.microsoft.com/office/drawing/2014/main" id="{F5900506-7BF0-E5C4-BAB2-701DDA895F37}"/>
              </a:ext>
            </a:extLst>
          </p:cNvPr>
          <p:cNvGrpSpPr>
            <a:grpSpLocks/>
          </p:cNvGrpSpPr>
          <p:nvPr/>
        </p:nvGrpSpPr>
        <p:grpSpPr bwMode="auto">
          <a:xfrm>
            <a:off x="-9525" y="0"/>
            <a:ext cx="9169400" cy="533400"/>
            <a:chOff x="-6" y="-180"/>
            <a:chExt cx="5776" cy="516"/>
          </a:xfr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5400000" scaled="0"/>
            <a:tileRect/>
          </a:gradFill>
        </p:grpSpPr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1BB4B150-7336-ACE4-A7BB-3BB0F29CFA56}"/>
                </a:ext>
              </a:extLst>
            </p:cNvPr>
            <p:cNvSpPr>
              <a:spLocks/>
            </p:cNvSpPr>
            <p:nvPr/>
          </p:nvSpPr>
          <p:spPr bwMode="auto">
            <a:xfrm>
              <a:off x="-6" y="-180"/>
              <a:ext cx="5772" cy="5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6" y="2"/>
                </a:cxn>
                <a:cxn ang="0">
                  <a:pos x="2542" y="0"/>
                </a:cxn>
                <a:cxn ang="0">
                  <a:pos x="4374" y="367"/>
                </a:cxn>
                <a:cxn ang="0">
                  <a:pos x="5766" y="55"/>
                </a:cxn>
                <a:cxn ang="0">
                  <a:pos x="5772" y="213"/>
                </a:cxn>
                <a:cxn ang="0">
                  <a:pos x="4302" y="439"/>
                </a:cxn>
                <a:cxn ang="0">
                  <a:pos x="1488" y="201"/>
                </a:cxn>
                <a:cxn ang="0">
                  <a:pos x="0" y="656"/>
                </a:cxn>
                <a:cxn ang="0">
                  <a:pos x="6" y="2"/>
                </a:cxn>
              </a:cxnLst>
              <a:rect l="0" t="0" r="0" b="0"/>
              <a:pathLst>
                <a:path w="5772" h="656">
                  <a:moveTo>
                    <a:pt x="6" y="2"/>
                  </a:moveTo>
                  <a:lnTo>
                    <a:pt x="2542" y="0"/>
                  </a:lnTo>
                  <a:cubicBezTo>
                    <a:pt x="2746" y="101"/>
                    <a:pt x="3828" y="367"/>
                    <a:pt x="4374" y="367"/>
                  </a:cubicBezTo>
                  <a:cubicBezTo>
                    <a:pt x="4920" y="367"/>
                    <a:pt x="5526" y="152"/>
                    <a:pt x="5766" y="55"/>
                  </a:cubicBezTo>
                  <a:lnTo>
                    <a:pt x="5772" y="213"/>
                  </a:lnTo>
                  <a:cubicBezTo>
                    <a:pt x="5670" y="257"/>
                    <a:pt x="5016" y="441"/>
                    <a:pt x="4302" y="439"/>
                  </a:cubicBezTo>
                  <a:cubicBezTo>
                    <a:pt x="3588" y="437"/>
                    <a:pt x="2205" y="165"/>
                    <a:pt x="1488" y="201"/>
                  </a:cubicBezTo>
                  <a:cubicBezTo>
                    <a:pt x="750" y="209"/>
                    <a:pt x="270" y="482"/>
                    <a:pt x="0" y="656"/>
                  </a:cubicBezTo>
                  <a:lnTo>
                    <a:pt x="6" y="2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7D9F0CFF-E09B-E776-80B7-A046D5A08A5E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8" y="-180"/>
              <a:ext cx="3072" cy="263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1668" y="564"/>
                </a:cxn>
                <a:cxn ang="0">
                  <a:pos x="3000" y="186"/>
                </a:cxn>
                <a:cxn ang="0">
                  <a:pos x="3000" y="6"/>
                </a:cxn>
                <a:cxn ang="0">
                  <a:pos x="0" y="0"/>
                </a:cxn>
              </a:cxnLst>
              <a:rect l="0" t="0" r="0" b="0"/>
              <a:pathLst>
                <a:path w="3000" h="595">
                  <a:moveTo>
                    <a:pt x="0" y="0"/>
                  </a:moveTo>
                  <a:cubicBezTo>
                    <a:pt x="174" y="102"/>
                    <a:pt x="1168" y="533"/>
                    <a:pt x="1668" y="564"/>
                  </a:cubicBezTo>
                  <a:cubicBezTo>
                    <a:pt x="2168" y="595"/>
                    <a:pt x="2778" y="279"/>
                    <a:pt x="3000" y="186"/>
                  </a:cubicBezTo>
                  <a:lnTo>
                    <a:pt x="3000" y="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grpSp>
          <p:nvGrpSpPr>
            <p:cNvPr id="7" name="Group 1">
              <a:extLst>
                <a:ext uri="{FF2B5EF4-FFF2-40B4-BE49-F238E27FC236}">
                  <a16:creationId xmlns:a16="http://schemas.microsoft.com/office/drawing/2014/main" id="{48C131D3-7C43-03B5-FEB5-ED9CC9CBA89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-42"/>
              <a:ext cx="5770" cy="246"/>
              <a:chOff x="-13880" y="438044"/>
              <a:chExt cx="9173112" cy="427357"/>
            </a:xfrm>
            <a:grpFill/>
          </p:grpSpPr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A78B2BFA-5B0C-E3B1-1119-8AB764B2595F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3880" y="438118"/>
                <a:ext cx="9173112" cy="427283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966"/>
                  </a:cxn>
                  <a:cxn ang="0">
                    <a:pos x="1608" y="282"/>
                  </a:cxn>
                  <a:cxn ang="0">
                    <a:pos x="4110" y="1008"/>
                  </a:cxn>
                  <a:cxn ang="0">
                    <a:pos x="5772" y="0"/>
                  </a:cxn>
                </a:cxnLst>
                <a:rect l="0" t="0" r="0" b="0"/>
                <a:pathLst>
                  <a:path w="5772" h="1055">
                    <a:moveTo>
                      <a:pt x="0" y="966"/>
                    </a:moveTo>
                    <a:cubicBezTo>
                      <a:pt x="282" y="738"/>
                      <a:pt x="923" y="275"/>
                      <a:pt x="1608" y="282"/>
                    </a:cubicBezTo>
                    <a:cubicBezTo>
                      <a:pt x="2293" y="289"/>
                      <a:pt x="3416" y="1055"/>
                      <a:pt x="4110" y="1008"/>
                    </a:cubicBezTo>
                    <a:cubicBezTo>
                      <a:pt x="4804" y="961"/>
                      <a:pt x="5426" y="210"/>
                      <a:pt x="5772" y="0"/>
                    </a:cubicBezTo>
                  </a:path>
                </a:pathLst>
              </a:custGeom>
              <a:grpFill/>
              <a:ln w="1079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9" name="Freeform 8">
                <a:extLst>
                  <a:ext uri="{FF2B5EF4-FFF2-40B4-BE49-F238E27FC236}">
                    <a16:creationId xmlns:a16="http://schemas.microsoft.com/office/drawing/2014/main" id="{5CFDAFFD-703E-3D4C-D69A-73F4EDE3145A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0858" y="438044"/>
                <a:ext cx="9169042" cy="382392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732"/>
                  </a:cxn>
                  <a:cxn ang="0">
                    <a:pos x="1638" y="228"/>
                  </a:cxn>
                  <a:cxn ang="0">
                    <a:pos x="4122" y="816"/>
                  </a:cxn>
                  <a:cxn ang="0">
                    <a:pos x="5766" y="0"/>
                  </a:cxn>
                </a:cxnLst>
                <a:rect l="0" t="0" r="0" b="0"/>
                <a:pathLst>
                  <a:path w="5766" h="854">
                    <a:moveTo>
                      <a:pt x="0" y="732"/>
                    </a:moveTo>
                    <a:cubicBezTo>
                      <a:pt x="273" y="647"/>
                      <a:pt x="951" y="214"/>
                      <a:pt x="1638" y="228"/>
                    </a:cubicBezTo>
                    <a:cubicBezTo>
                      <a:pt x="2325" y="242"/>
                      <a:pt x="3434" y="854"/>
                      <a:pt x="4122" y="816"/>
                    </a:cubicBezTo>
                    <a:cubicBezTo>
                      <a:pt x="4810" y="778"/>
                      <a:pt x="5424" y="170"/>
                      <a:pt x="5766" y="0"/>
                    </a:cubicBezTo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</p:grpSp>
      <p:sp>
        <p:nvSpPr>
          <p:cNvPr id="10" name="Freeform 9">
            <a:extLst>
              <a:ext uri="{FF2B5EF4-FFF2-40B4-BE49-F238E27FC236}">
                <a16:creationId xmlns:a16="http://schemas.microsoft.com/office/drawing/2014/main" id="{C3F7912D-23C6-ACB6-1568-4771180375E9}"/>
              </a:ext>
            </a:extLst>
          </p:cNvPr>
          <p:cNvSpPr>
            <a:spLocks/>
          </p:cNvSpPr>
          <p:nvPr/>
        </p:nvSpPr>
        <p:spPr bwMode="auto">
          <a:xfrm rot="10800000">
            <a:off x="-9525" y="6586131"/>
            <a:ext cx="4876800" cy="271869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42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0322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896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Rectangle 2">
            <a:extLst>
              <a:ext uri="{FF2B5EF4-FFF2-40B4-BE49-F238E27FC236}">
                <a16:creationId xmlns:a16="http://schemas.microsoft.com/office/drawing/2014/main" id="{EF78D2AE-53AF-F234-9914-3B012C3F482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ea typeface="ＭＳ Ｐゴシック" charset="0"/>
                <a:cs typeface="+mj-cs"/>
              </a:rPr>
              <a:t>Sequential search</a:t>
            </a:r>
            <a:endParaRPr lang="en-US" sz="2800">
              <a:ea typeface="ＭＳ Ｐゴシック" charset="0"/>
              <a:cs typeface="+mj-cs"/>
            </a:endParaRPr>
          </a:p>
        </p:txBody>
      </p:sp>
      <p:sp>
        <p:nvSpPr>
          <p:cNvPr id="190467" name="Rectangle 3">
            <a:extLst>
              <a:ext uri="{FF2B5EF4-FFF2-40B4-BE49-F238E27FC236}">
                <a16:creationId xmlns:a16="http://schemas.microsoft.com/office/drawing/2014/main" id="{4083115F-C402-64C6-CA15-233F6F1C45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 2" charset="0"/>
              <a:buChar char=""/>
              <a:defRPr/>
            </a:pPr>
            <a:r>
              <a:rPr lang="en-US" b="1" dirty="0">
                <a:ea typeface="ＭＳ Ｐゴシック" charset="0"/>
                <a:cs typeface="+mn-cs"/>
              </a:rPr>
              <a:t>sequential search</a:t>
            </a:r>
            <a:r>
              <a:rPr lang="en-US" dirty="0">
                <a:ea typeface="ＭＳ Ｐゴシック" charset="0"/>
                <a:cs typeface="+mn-cs"/>
              </a:rPr>
              <a:t>: Locates a target value in an array / list by examining each element from start to finish. Use to write </a:t>
            </a:r>
            <a:r>
              <a:rPr lang="en-US" dirty="0" err="1">
                <a:latin typeface="Courier New"/>
                <a:ea typeface="ＭＳ Ｐゴシック" charset="0"/>
                <a:cs typeface="Courier New"/>
              </a:rPr>
              <a:t>indexOf</a:t>
            </a:r>
            <a:r>
              <a:rPr lang="en-US" dirty="0">
                <a:ea typeface="ＭＳ Ｐゴシック" charset="0"/>
                <a:cs typeface="+mn-cs"/>
              </a:rPr>
              <a:t>.</a:t>
            </a:r>
          </a:p>
          <a:p>
            <a:pPr lvl="1" eaLnBrk="1" hangingPunct="1">
              <a:buFont typeface="Wingdings 2" charset="0"/>
              <a:buChar char=""/>
              <a:defRPr/>
            </a:pPr>
            <a:endParaRPr lang="en-US" sz="800" dirty="0">
              <a:ea typeface="ＭＳ Ｐゴシック" charset="-128"/>
            </a:endParaRPr>
          </a:p>
          <a:p>
            <a:pPr lvl="1" eaLnBrk="1" hangingPunct="1">
              <a:buFont typeface="Wingdings 2" charset="0"/>
              <a:buChar char=""/>
              <a:defRPr/>
            </a:pPr>
            <a:r>
              <a:rPr lang="en-US" dirty="0">
                <a:ea typeface="ＭＳ Ｐゴシック" charset="-128"/>
              </a:rPr>
              <a:t>How many elements will it need to examine?</a:t>
            </a:r>
          </a:p>
          <a:p>
            <a:pPr lvl="1" eaLnBrk="1" hangingPunct="1">
              <a:buFont typeface="Wingdings 2" charset="0"/>
              <a:buChar char=""/>
              <a:defRPr/>
            </a:pPr>
            <a:endParaRPr lang="en-US" sz="800" dirty="0">
              <a:ea typeface="ＭＳ Ｐゴシック" charset="-128"/>
            </a:endParaRPr>
          </a:p>
          <a:p>
            <a:pPr lvl="1" eaLnBrk="1" hangingPunct="1">
              <a:buFont typeface="Wingdings 2" charset="0"/>
              <a:buChar char=""/>
              <a:defRPr/>
            </a:pPr>
            <a:r>
              <a:rPr lang="en-US" dirty="0">
                <a:ea typeface="ＭＳ Ｐゴシック" charset="-128"/>
              </a:rPr>
              <a:t>Example: Searching the array below for the value </a:t>
            </a:r>
            <a:r>
              <a:rPr lang="en-US" b="1" dirty="0">
                <a:ea typeface="ＭＳ Ｐゴシック" charset="-128"/>
              </a:rPr>
              <a:t>42</a:t>
            </a:r>
            <a:r>
              <a:rPr lang="en-US" dirty="0">
                <a:ea typeface="ＭＳ Ｐゴシック" charset="-128"/>
              </a:rPr>
              <a:t>:</a:t>
            </a:r>
          </a:p>
          <a:p>
            <a:pPr lvl="1" eaLnBrk="1" hangingPunct="1">
              <a:buFont typeface="Wingdings 2" charset="0"/>
              <a:buChar char=""/>
              <a:defRPr/>
            </a:pPr>
            <a:endParaRPr lang="en-US" dirty="0">
              <a:ea typeface="ＭＳ Ｐゴシック" charset="-128"/>
            </a:endParaRPr>
          </a:p>
          <a:p>
            <a:pPr lvl="1" eaLnBrk="1" hangingPunct="1">
              <a:buFont typeface="Wingdings 2" charset="0"/>
              <a:buChar char=""/>
              <a:defRPr/>
            </a:pPr>
            <a:endParaRPr lang="en-US" dirty="0">
              <a:ea typeface="ＭＳ Ｐゴシック" charset="-128"/>
            </a:endParaRPr>
          </a:p>
          <a:p>
            <a:pPr lvl="1" eaLnBrk="1" hangingPunct="1">
              <a:buFont typeface="Wingdings 2" charset="0"/>
              <a:buChar char=""/>
              <a:defRPr/>
            </a:pPr>
            <a:endParaRPr lang="en-US" dirty="0">
              <a:ea typeface="ＭＳ Ｐゴシック" charset="-128"/>
            </a:endParaRPr>
          </a:p>
          <a:p>
            <a:pPr lvl="1" eaLnBrk="1" hangingPunct="1">
              <a:buFont typeface="Wingdings 2" charset="0"/>
              <a:buChar char=""/>
              <a:defRPr/>
            </a:pPr>
            <a:endParaRPr lang="en-US" dirty="0">
              <a:ea typeface="ＭＳ Ｐゴシック" charset="-128"/>
            </a:endParaRPr>
          </a:p>
          <a:p>
            <a:pPr lvl="1" eaLnBrk="1" hangingPunct="1">
              <a:buFont typeface="Wingdings 2" charset="0"/>
              <a:buChar char=""/>
              <a:defRPr/>
            </a:pPr>
            <a:endParaRPr lang="en-US" dirty="0">
              <a:ea typeface="ＭＳ Ｐゴシック" charset="-128"/>
            </a:endParaRPr>
          </a:p>
          <a:p>
            <a:pPr lvl="1" eaLnBrk="1" hangingPunct="1">
              <a:buFont typeface="Wingdings 2" charset="0"/>
              <a:buChar char=""/>
              <a:defRPr/>
            </a:pPr>
            <a:endParaRPr lang="en-US" dirty="0">
              <a:ea typeface="ＭＳ Ｐゴシック" charset="-128"/>
            </a:endParaRPr>
          </a:p>
          <a:p>
            <a:pPr marL="346075" lvl="1" indent="0" eaLnBrk="1" hangingPunct="1">
              <a:buFontTx/>
              <a:buNone/>
              <a:defRPr/>
            </a:pPr>
            <a:endParaRPr lang="en-US" dirty="0">
              <a:ea typeface="ＭＳ Ｐゴシック" charset="-128"/>
            </a:endParaRPr>
          </a:p>
          <a:p>
            <a:pPr lvl="1" eaLnBrk="1" hangingPunct="1">
              <a:buFont typeface="Wingdings 2" charset="0"/>
              <a:buChar char=""/>
              <a:defRPr/>
            </a:pPr>
            <a:r>
              <a:rPr lang="en-US" dirty="0">
                <a:ea typeface="ＭＳ Ｐゴシック" charset="-128"/>
              </a:rPr>
              <a:t>The array is sorted.  How can we take advantage of this?</a:t>
            </a:r>
          </a:p>
        </p:txBody>
      </p:sp>
      <p:graphicFrame>
        <p:nvGraphicFramePr>
          <p:cNvPr id="190468" name="Group 4">
            <a:extLst>
              <a:ext uri="{FF2B5EF4-FFF2-40B4-BE49-F238E27FC236}">
                <a16:creationId xmlns:a16="http://schemas.microsoft.com/office/drawing/2014/main" id="{D6E9E775-1A7E-B349-688A-7122ED56B394}"/>
              </a:ext>
            </a:extLst>
          </p:cNvPr>
          <p:cNvGraphicFramePr>
            <a:graphicFrameLocks noGrp="1"/>
          </p:cNvGraphicFramePr>
          <p:nvPr/>
        </p:nvGraphicFramePr>
        <p:xfrm>
          <a:off x="228600" y="3781425"/>
          <a:ext cx="8701088" cy="792200"/>
        </p:xfrm>
        <a:graphic>
          <a:graphicData uri="http://schemas.openxmlformats.org/drawingml/2006/table">
            <a:tbl>
              <a:tblPr/>
              <a:tblGrid>
                <a:gridCol w="7826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43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598488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</a:tblGrid>
              <a:tr h="3960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index</a:t>
                      </a:r>
                    </a:p>
                  </a:txBody>
                  <a:tcPr marT="45650" marB="456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0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2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3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4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5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6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7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8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9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10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11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12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13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14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15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16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0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value</a:t>
                      </a:r>
                    </a:p>
                  </a:txBody>
                  <a:tcPr marT="45650" marB="456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-4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2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7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10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15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20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22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25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30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36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42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50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56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68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85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92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103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pSp>
        <p:nvGrpSpPr>
          <p:cNvPr id="190527" name="Group 63">
            <a:extLst>
              <a:ext uri="{FF2B5EF4-FFF2-40B4-BE49-F238E27FC236}">
                <a16:creationId xmlns:a16="http://schemas.microsoft.com/office/drawing/2014/main" id="{4D4C9DDC-4431-1FF6-1191-AE92088FFBEA}"/>
              </a:ext>
            </a:extLst>
          </p:cNvPr>
          <p:cNvGrpSpPr>
            <a:grpSpLocks/>
          </p:cNvGrpSpPr>
          <p:nvPr/>
        </p:nvGrpSpPr>
        <p:grpSpPr bwMode="auto">
          <a:xfrm>
            <a:off x="981075" y="4572000"/>
            <a:ext cx="619125" cy="833438"/>
            <a:chOff x="618" y="2880"/>
            <a:chExt cx="390" cy="525"/>
          </a:xfrm>
        </p:grpSpPr>
        <p:sp>
          <p:nvSpPr>
            <p:cNvPr id="190528" name="Text Box 64">
              <a:extLst>
                <a:ext uri="{FF2B5EF4-FFF2-40B4-BE49-F238E27FC236}">
                  <a16:creationId xmlns:a16="http://schemas.microsoft.com/office/drawing/2014/main" id="{2125FC0F-5A55-0DC0-10F3-B5D12532160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18" y="3168"/>
              <a:ext cx="390" cy="23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/>
            </a:extLst>
          </p:spPr>
          <p:txBody>
            <a:bodyPr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>
                  <a:latin typeface="Tahoma" charset="0"/>
                  <a:ea typeface="+mn-ea"/>
                </a:rPr>
                <a:t>i</a:t>
              </a:r>
            </a:p>
          </p:txBody>
        </p:sp>
        <p:sp>
          <p:nvSpPr>
            <p:cNvPr id="190529" name="Line 65">
              <a:extLst>
                <a:ext uri="{FF2B5EF4-FFF2-40B4-BE49-F238E27FC236}">
                  <a16:creationId xmlns:a16="http://schemas.microsoft.com/office/drawing/2014/main" id="{155B5C0C-FF78-75F1-3568-EE55A990A74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16" y="2880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/>
              <a:ext uri="{AF507438-7753-43e0-B8FC-AC1667EBCBE1}"/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8.55887E-8 L 0.49166 -8.55887E-8 " pathEditMode="relative" rAng="0" ptsTypes="AA">
                                      <p:cBhvr>
                                        <p:cTn id="6" dur="3000" fill="hold"/>
                                        <p:tgtEl>
                                          <p:spTgt spid="1905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58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9046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Rectangle 2">
            <a:extLst>
              <a:ext uri="{FF2B5EF4-FFF2-40B4-BE49-F238E27FC236}">
                <a16:creationId xmlns:a16="http://schemas.microsoft.com/office/drawing/2014/main" id="{A28C5C8A-C81F-96A2-208A-E3A4440EE8D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ea typeface="ＭＳ Ｐゴシック" charset="0"/>
                <a:cs typeface="+mj-cs"/>
              </a:rPr>
              <a:t>Binary search</a:t>
            </a:r>
            <a:endParaRPr lang="en-US" sz="2800" dirty="0">
              <a:ea typeface="ＭＳ Ｐゴシック" charset="0"/>
              <a:cs typeface="+mj-cs"/>
            </a:endParaRPr>
          </a:p>
        </p:txBody>
      </p:sp>
      <p:sp>
        <p:nvSpPr>
          <p:cNvPr id="191491" name="Rectangle 3">
            <a:extLst>
              <a:ext uri="{FF2B5EF4-FFF2-40B4-BE49-F238E27FC236}">
                <a16:creationId xmlns:a16="http://schemas.microsoft.com/office/drawing/2014/main" id="{A0A4F2ED-205E-19F3-690B-9255996727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 2" charset="0"/>
              <a:buChar char=""/>
              <a:defRPr/>
            </a:pPr>
            <a:r>
              <a:rPr lang="en-US" b="1" dirty="0">
                <a:ea typeface="ＭＳ Ｐゴシック" charset="0"/>
                <a:cs typeface="+mn-cs"/>
              </a:rPr>
              <a:t>binary search</a:t>
            </a:r>
            <a:r>
              <a:rPr lang="en-US" dirty="0">
                <a:ea typeface="ＭＳ Ｐゴシック" charset="0"/>
                <a:cs typeface="+mn-cs"/>
              </a:rPr>
              <a:t>: Locates a target value in a </a:t>
            </a:r>
            <a:r>
              <a:rPr lang="en-US" i="1" dirty="0">
                <a:ea typeface="ＭＳ Ｐゴシック" charset="0"/>
                <a:cs typeface="+mn-cs"/>
              </a:rPr>
              <a:t>sorted </a:t>
            </a:r>
            <a:r>
              <a:rPr lang="en-US" dirty="0">
                <a:ea typeface="ＭＳ Ｐゴシック" charset="0"/>
                <a:cs typeface="+mn-cs"/>
              </a:rPr>
              <a:t>array or list by successively eliminating half of the array from consideration.</a:t>
            </a:r>
          </a:p>
          <a:p>
            <a:pPr lvl="1" eaLnBrk="1" hangingPunct="1">
              <a:buFont typeface="Wingdings 2" charset="0"/>
              <a:buChar char=""/>
              <a:defRPr/>
            </a:pPr>
            <a:endParaRPr lang="en-US" sz="800" dirty="0">
              <a:ea typeface="ＭＳ Ｐゴシック" charset="-128"/>
            </a:endParaRPr>
          </a:p>
          <a:p>
            <a:pPr lvl="1" eaLnBrk="1" hangingPunct="1">
              <a:buFont typeface="Wingdings 2" charset="0"/>
              <a:buChar char=""/>
              <a:defRPr/>
            </a:pPr>
            <a:r>
              <a:rPr lang="en-US" dirty="0">
                <a:ea typeface="ＭＳ Ｐゴシック" charset="-128"/>
              </a:rPr>
              <a:t>How many elements will it need to examine?</a:t>
            </a:r>
          </a:p>
          <a:p>
            <a:pPr lvl="1" eaLnBrk="1" hangingPunct="1">
              <a:buFont typeface="Wingdings 2" charset="0"/>
              <a:buChar char=""/>
              <a:defRPr/>
            </a:pPr>
            <a:endParaRPr lang="en-US" sz="800" dirty="0">
              <a:ea typeface="ＭＳ Ｐゴシック" charset="-128"/>
            </a:endParaRPr>
          </a:p>
          <a:p>
            <a:pPr lvl="1" eaLnBrk="1" hangingPunct="1">
              <a:buFont typeface="Wingdings 2" charset="0"/>
              <a:buChar char=""/>
              <a:defRPr/>
            </a:pPr>
            <a:r>
              <a:rPr lang="en-US" dirty="0">
                <a:ea typeface="ＭＳ Ｐゴシック" charset="-128"/>
              </a:rPr>
              <a:t>Example: Searching the array below for the value </a:t>
            </a:r>
            <a:r>
              <a:rPr lang="en-US" b="1" dirty="0">
                <a:ea typeface="ＭＳ Ｐゴシック" charset="-128"/>
              </a:rPr>
              <a:t>42</a:t>
            </a:r>
            <a:r>
              <a:rPr lang="en-US" dirty="0">
                <a:ea typeface="ＭＳ Ｐゴシック" charset="-128"/>
              </a:rPr>
              <a:t>:</a:t>
            </a:r>
          </a:p>
        </p:txBody>
      </p:sp>
      <p:graphicFrame>
        <p:nvGraphicFramePr>
          <p:cNvPr id="191492" name="Group 4">
            <a:extLst>
              <a:ext uri="{FF2B5EF4-FFF2-40B4-BE49-F238E27FC236}">
                <a16:creationId xmlns:a16="http://schemas.microsoft.com/office/drawing/2014/main" id="{9C49DBFA-87ED-F9E7-0D21-62AEB95950A1}"/>
              </a:ext>
            </a:extLst>
          </p:cNvPr>
          <p:cNvGraphicFramePr>
            <a:graphicFrameLocks noGrp="1"/>
          </p:cNvGraphicFramePr>
          <p:nvPr/>
        </p:nvGraphicFramePr>
        <p:xfrm>
          <a:off x="228600" y="3781425"/>
          <a:ext cx="8701088" cy="792200"/>
        </p:xfrm>
        <a:graphic>
          <a:graphicData uri="http://schemas.openxmlformats.org/drawingml/2006/table">
            <a:tbl>
              <a:tblPr/>
              <a:tblGrid>
                <a:gridCol w="7826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43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598488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</a:tblGrid>
              <a:tr h="3960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index</a:t>
                      </a:r>
                    </a:p>
                  </a:txBody>
                  <a:tcPr marT="45650" marB="456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0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2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3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4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5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6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7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8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9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10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11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12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13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14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15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16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0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value</a:t>
                      </a:r>
                    </a:p>
                  </a:txBody>
                  <a:tcPr marT="45650" marB="456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-4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2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7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10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15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20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22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25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30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36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42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50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56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68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85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92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103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pSp>
        <p:nvGrpSpPr>
          <p:cNvPr id="191551" name="Group 63">
            <a:extLst>
              <a:ext uri="{FF2B5EF4-FFF2-40B4-BE49-F238E27FC236}">
                <a16:creationId xmlns:a16="http://schemas.microsoft.com/office/drawing/2014/main" id="{C1BFAE79-1CC2-ABFF-1F7C-9D7B53F8CCE0}"/>
              </a:ext>
            </a:extLst>
          </p:cNvPr>
          <p:cNvGrpSpPr>
            <a:grpSpLocks/>
          </p:cNvGrpSpPr>
          <p:nvPr/>
        </p:nvGrpSpPr>
        <p:grpSpPr bwMode="auto">
          <a:xfrm>
            <a:off x="981075" y="4572000"/>
            <a:ext cx="619125" cy="833438"/>
            <a:chOff x="618" y="2880"/>
            <a:chExt cx="390" cy="525"/>
          </a:xfrm>
        </p:grpSpPr>
        <p:sp>
          <p:nvSpPr>
            <p:cNvPr id="191552" name="Text Box 64">
              <a:extLst>
                <a:ext uri="{FF2B5EF4-FFF2-40B4-BE49-F238E27FC236}">
                  <a16:creationId xmlns:a16="http://schemas.microsoft.com/office/drawing/2014/main" id="{CF86140F-F34C-2A92-CC60-CD2E6DD5CED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18" y="3168"/>
              <a:ext cx="390" cy="23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/>
            </a:extLst>
          </p:spPr>
          <p:txBody>
            <a:bodyPr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>
                  <a:latin typeface="Tahoma" charset="0"/>
                  <a:ea typeface="+mn-ea"/>
                </a:rPr>
                <a:t>min</a:t>
              </a:r>
            </a:p>
          </p:txBody>
        </p:sp>
        <p:sp>
          <p:nvSpPr>
            <p:cNvPr id="191553" name="Line 65">
              <a:extLst>
                <a:ext uri="{FF2B5EF4-FFF2-40B4-BE49-F238E27FC236}">
                  <a16:creationId xmlns:a16="http://schemas.microsoft.com/office/drawing/2014/main" id="{366DF534-5F67-7841-6B71-12786CCF592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16" y="2880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/>
              <a:ext uri="{AF507438-7753-43e0-B8FC-AC1667EBCBE1}"/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  <p:grpSp>
        <p:nvGrpSpPr>
          <p:cNvPr id="191554" name="Group 66">
            <a:extLst>
              <a:ext uri="{FF2B5EF4-FFF2-40B4-BE49-F238E27FC236}">
                <a16:creationId xmlns:a16="http://schemas.microsoft.com/office/drawing/2014/main" id="{3C62C220-CC98-EDF4-6FCD-ADC0D772655A}"/>
              </a:ext>
            </a:extLst>
          </p:cNvPr>
          <p:cNvGrpSpPr>
            <a:grpSpLocks/>
          </p:cNvGrpSpPr>
          <p:nvPr/>
        </p:nvGrpSpPr>
        <p:grpSpPr bwMode="auto">
          <a:xfrm>
            <a:off x="4562475" y="4572000"/>
            <a:ext cx="619125" cy="833438"/>
            <a:chOff x="618" y="2880"/>
            <a:chExt cx="390" cy="525"/>
          </a:xfrm>
        </p:grpSpPr>
        <p:sp>
          <p:nvSpPr>
            <p:cNvPr id="191555" name="Text Box 67">
              <a:extLst>
                <a:ext uri="{FF2B5EF4-FFF2-40B4-BE49-F238E27FC236}">
                  <a16:creationId xmlns:a16="http://schemas.microsoft.com/office/drawing/2014/main" id="{F73DEA74-27E7-B2B7-9E7E-FD45465B83A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18" y="3168"/>
              <a:ext cx="390" cy="23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/>
            </a:extLst>
          </p:spPr>
          <p:txBody>
            <a:bodyPr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>
                  <a:latin typeface="Tahoma" charset="0"/>
                  <a:ea typeface="+mn-ea"/>
                </a:rPr>
                <a:t>mid</a:t>
              </a:r>
            </a:p>
          </p:txBody>
        </p:sp>
        <p:sp>
          <p:nvSpPr>
            <p:cNvPr id="191556" name="Line 68">
              <a:extLst>
                <a:ext uri="{FF2B5EF4-FFF2-40B4-BE49-F238E27FC236}">
                  <a16:creationId xmlns:a16="http://schemas.microsoft.com/office/drawing/2014/main" id="{00924A76-A946-8916-529E-91FAE580506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16" y="2880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/>
              <a:ext uri="{AF507438-7753-43e0-B8FC-AC1667EBCBE1}"/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  <p:grpSp>
        <p:nvGrpSpPr>
          <p:cNvPr id="191557" name="Group 69">
            <a:extLst>
              <a:ext uri="{FF2B5EF4-FFF2-40B4-BE49-F238E27FC236}">
                <a16:creationId xmlns:a16="http://schemas.microsoft.com/office/drawing/2014/main" id="{2C006C5F-A13A-58BE-2F17-B029716E9E1E}"/>
              </a:ext>
            </a:extLst>
          </p:cNvPr>
          <p:cNvGrpSpPr>
            <a:grpSpLocks/>
          </p:cNvGrpSpPr>
          <p:nvPr/>
        </p:nvGrpSpPr>
        <p:grpSpPr bwMode="auto">
          <a:xfrm>
            <a:off x="8305800" y="4572000"/>
            <a:ext cx="619125" cy="833438"/>
            <a:chOff x="618" y="2880"/>
            <a:chExt cx="390" cy="525"/>
          </a:xfrm>
        </p:grpSpPr>
        <p:sp>
          <p:nvSpPr>
            <p:cNvPr id="191558" name="Text Box 70">
              <a:extLst>
                <a:ext uri="{FF2B5EF4-FFF2-40B4-BE49-F238E27FC236}">
                  <a16:creationId xmlns:a16="http://schemas.microsoft.com/office/drawing/2014/main" id="{4BF5F25D-5F71-E9DC-713C-27B478134F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18" y="3168"/>
              <a:ext cx="390" cy="23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/>
            </a:extLst>
          </p:spPr>
          <p:txBody>
            <a:bodyPr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>
                  <a:latin typeface="Tahoma" charset="0"/>
                  <a:ea typeface="+mn-ea"/>
                </a:rPr>
                <a:t>max</a:t>
              </a:r>
            </a:p>
          </p:txBody>
        </p:sp>
        <p:sp>
          <p:nvSpPr>
            <p:cNvPr id="191559" name="Line 71">
              <a:extLst>
                <a:ext uri="{FF2B5EF4-FFF2-40B4-BE49-F238E27FC236}">
                  <a16:creationId xmlns:a16="http://schemas.microsoft.com/office/drawing/2014/main" id="{ABA21235-E678-96CE-BE49-9C2AF472D3F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16" y="2880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/>
              <a:ext uri="{AF507438-7753-43e0-B8FC-AC1667EBCBE1}"/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1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91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91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8.55887E-8 L 0.20052 -8.55887E-8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1915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017" y="0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8.55887E-8 L 0.44218 -8.55887E-8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1915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10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0052 -8.55887E-8 L 0.10052 -8.55887E-8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1915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00" y="0"/>
                                    </p:animMotion>
                                  </p:childTnLst>
                                </p:cTn>
                              </p:par>
                              <p:par>
                                <p:cTn id="24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8.55887E-8 L -0.25886 -8.55887E-8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1915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95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1000"/>
                                        <p:tgtEl>
                                          <p:spTgt spid="1915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1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1000"/>
                                        <p:tgtEl>
                                          <p:spTgt spid="1915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1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Rectangle 2">
            <a:extLst>
              <a:ext uri="{FF2B5EF4-FFF2-40B4-BE49-F238E27FC236}">
                <a16:creationId xmlns:a16="http://schemas.microsoft.com/office/drawing/2014/main" id="{38F90691-4C95-1051-0B2B-5DF81B6A81D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latin typeface="Courier New" charset="0"/>
                <a:ea typeface="ＭＳ Ｐゴシック" charset="0"/>
                <a:cs typeface="+mj-cs"/>
              </a:rPr>
              <a:t>Arrays.binarySearch</a:t>
            </a:r>
          </a:p>
        </p:txBody>
      </p:sp>
      <p:sp>
        <p:nvSpPr>
          <p:cNvPr id="193539" name="Rectangle 3">
            <a:extLst>
              <a:ext uri="{FF2B5EF4-FFF2-40B4-BE49-F238E27FC236}">
                <a16:creationId xmlns:a16="http://schemas.microsoft.com/office/drawing/2014/main" id="{C01DD87A-099B-BF26-022F-157D0ABDC48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1800" b="1">
                <a:solidFill>
                  <a:srgbClr val="008000"/>
                </a:solidFill>
                <a:latin typeface="Courier New" charset="0"/>
                <a:ea typeface="ＭＳ Ｐゴシック" charset="0"/>
                <a:cs typeface="+mn-cs"/>
              </a:rPr>
              <a:t>// searches an entire sorted array for a given value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1800" b="1">
                <a:solidFill>
                  <a:srgbClr val="008000"/>
                </a:solidFill>
                <a:latin typeface="Courier New" charset="0"/>
                <a:ea typeface="ＭＳ Ｐゴシック" charset="0"/>
                <a:cs typeface="+mn-cs"/>
              </a:rPr>
              <a:t>// returns its index if found;  a negative number if not found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1800" b="1">
                <a:solidFill>
                  <a:srgbClr val="008000"/>
                </a:solidFill>
                <a:latin typeface="Courier New" charset="0"/>
                <a:ea typeface="ＭＳ Ｐゴシック" charset="0"/>
                <a:cs typeface="+mn-cs"/>
              </a:rPr>
              <a:t>// Precondition: array is sorted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2000">
                <a:latin typeface="Courier New" charset="0"/>
                <a:ea typeface="ＭＳ Ｐゴシック" charset="0"/>
                <a:cs typeface="+mn-cs"/>
              </a:rPr>
              <a:t>Arrays.binarySearch(</a:t>
            </a:r>
            <a:r>
              <a:rPr lang="en-US" sz="2000" b="1">
                <a:ea typeface="ＭＳ Ｐゴシック" charset="0"/>
                <a:cs typeface="+mn-cs"/>
              </a:rPr>
              <a:t>array</a:t>
            </a:r>
            <a:r>
              <a:rPr lang="en-US" sz="2000">
                <a:latin typeface="Courier New" charset="0"/>
                <a:ea typeface="ＭＳ Ｐゴシック" charset="0"/>
                <a:cs typeface="+mn-cs"/>
              </a:rPr>
              <a:t>, </a:t>
            </a:r>
            <a:r>
              <a:rPr lang="en-US" sz="2000" b="1">
                <a:ea typeface="ＭＳ Ｐゴシック" charset="0"/>
                <a:cs typeface="+mn-cs"/>
              </a:rPr>
              <a:t>value</a:t>
            </a:r>
            <a:r>
              <a:rPr lang="en-US" sz="2000">
                <a:latin typeface="Courier New" charset="0"/>
                <a:ea typeface="ＭＳ Ｐゴシック" charset="0"/>
                <a:cs typeface="+mn-cs"/>
              </a:rPr>
              <a:t>)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US" sz="2000">
              <a:latin typeface="Courier New" charset="0"/>
              <a:ea typeface="ＭＳ Ｐゴシック" charset="0"/>
              <a:cs typeface="+mn-cs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1800" b="1">
                <a:solidFill>
                  <a:srgbClr val="008000"/>
                </a:solidFill>
                <a:latin typeface="Courier New" charset="0"/>
                <a:ea typeface="ＭＳ Ｐゴシック" charset="0"/>
                <a:cs typeface="+mn-cs"/>
              </a:rPr>
              <a:t>// searches given portion of a sorted array for a given value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1800" b="1">
                <a:solidFill>
                  <a:srgbClr val="008000"/>
                </a:solidFill>
                <a:latin typeface="Courier New" charset="0"/>
                <a:ea typeface="ＭＳ Ｐゴシック" charset="0"/>
                <a:cs typeface="+mn-cs"/>
              </a:rPr>
              <a:t>// examines minIndex (inclusive) through maxIndex (exclusive)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1800" b="1">
                <a:solidFill>
                  <a:srgbClr val="008000"/>
                </a:solidFill>
                <a:latin typeface="Courier New" charset="0"/>
                <a:ea typeface="ＭＳ Ｐゴシック" charset="0"/>
                <a:cs typeface="+mn-cs"/>
              </a:rPr>
              <a:t>// returns its index if found;  a negative number if not found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1800" b="1">
                <a:solidFill>
                  <a:srgbClr val="008000"/>
                </a:solidFill>
                <a:latin typeface="Courier New" charset="0"/>
                <a:ea typeface="ＭＳ Ｐゴシック" charset="0"/>
                <a:cs typeface="+mn-cs"/>
              </a:rPr>
              <a:t>// Precondition: array is sorted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2000">
                <a:latin typeface="Courier New" charset="0"/>
                <a:ea typeface="ＭＳ Ｐゴシック" charset="0"/>
                <a:cs typeface="+mn-cs"/>
              </a:rPr>
              <a:t>Arrays.binarySearch(</a:t>
            </a:r>
            <a:r>
              <a:rPr lang="en-US" sz="2000" b="1">
                <a:ea typeface="ＭＳ Ｐゴシック" charset="0"/>
                <a:cs typeface="+mn-cs"/>
              </a:rPr>
              <a:t>array</a:t>
            </a:r>
            <a:r>
              <a:rPr lang="en-US" sz="2000">
                <a:latin typeface="Courier New" charset="0"/>
                <a:ea typeface="ＭＳ Ｐゴシック" charset="0"/>
                <a:cs typeface="+mn-cs"/>
              </a:rPr>
              <a:t>, </a:t>
            </a:r>
            <a:r>
              <a:rPr lang="en-US" sz="2000" b="1">
                <a:ea typeface="ＭＳ Ｐゴシック" charset="0"/>
                <a:cs typeface="+mn-cs"/>
              </a:rPr>
              <a:t>minIndex</a:t>
            </a:r>
            <a:r>
              <a:rPr lang="en-US" sz="2000">
                <a:latin typeface="Courier New" charset="0"/>
                <a:ea typeface="ＭＳ Ｐゴシック" charset="0"/>
                <a:cs typeface="+mn-cs"/>
              </a:rPr>
              <a:t>, </a:t>
            </a:r>
            <a:r>
              <a:rPr lang="en-US" sz="2000" b="1">
                <a:ea typeface="ＭＳ Ｐゴシック" charset="0"/>
                <a:cs typeface="+mn-cs"/>
              </a:rPr>
              <a:t>maxIndex</a:t>
            </a:r>
            <a:r>
              <a:rPr lang="en-US" sz="2000">
                <a:latin typeface="Courier New" charset="0"/>
                <a:ea typeface="ＭＳ Ｐゴシック" charset="0"/>
                <a:cs typeface="+mn-cs"/>
              </a:rPr>
              <a:t>, </a:t>
            </a:r>
            <a:r>
              <a:rPr lang="en-US" sz="2000" b="1">
                <a:ea typeface="ＭＳ Ｐゴシック" charset="0"/>
                <a:cs typeface="+mn-cs"/>
              </a:rPr>
              <a:t>value</a:t>
            </a:r>
            <a:r>
              <a:rPr lang="en-US" sz="2000">
                <a:latin typeface="Courier New" charset="0"/>
                <a:ea typeface="ＭＳ Ｐゴシック" charset="0"/>
                <a:cs typeface="+mn-cs"/>
              </a:rPr>
              <a:t>)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US" sz="2000">
              <a:latin typeface="Courier New" charset="0"/>
              <a:ea typeface="ＭＳ Ｐゴシック" charset="0"/>
              <a:cs typeface="+mn-cs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US" sz="2000">
              <a:latin typeface="Courier New" charset="0"/>
              <a:ea typeface="ＭＳ Ｐゴシック" charset="0"/>
              <a:cs typeface="+mn-cs"/>
            </a:endParaRPr>
          </a:p>
          <a:p>
            <a:pPr eaLnBrk="1" hangingPunct="1">
              <a:buFont typeface="Wingdings 2" charset="0"/>
              <a:buChar char=""/>
              <a:defRPr/>
            </a:pPr>
            <a:r>
              <a:rPr lang="en-US">
                <a:ea typeface="ＭＳ Ｐゴシック" charset="0"/>
                <a:cs typeface="+mn-cs"/>
              </a:rPr>
              <a:t>The </a:t>
            </a:r>
            <a:r>
              <a:rPr lang="en-US">
                <a:latin typeface="Courier New" charset="0"/>
                <a:ea typeface="ＭＳ Ｐゴシック" charset="0"/>
                <a:cs typeface="+mn-cs"/>
              </a:rPr>
              <a:t>binarySearch</a:t>
            </a:r>
            <a:r>
              <a:rPr lang="en-US">
                <a:ea typeface="ＭＳ Ｐゴシック" charset="0"/>
                <a:cs typeface="+mn-cs"/>
              </a:rPr>
              <a:t> method in the </a:t>
            </a:r>
            <a:r>
              <a:rPr lang="en-US">
                <a:latin typeface="Courier New" charset="0"/>
                <a:ea typeface="ＭＳ Ｐゴシック" charset="0"/>
                <a:cs typeface="+mn-cs"/>
              </a:rPr>
              <a:t>Arrays</a:t>
            </a:r>
            <a:r>
              <a:rPr lang="en-US">
                <a:ea typeface="ＭＳ Ｐゴシック" charset="0"/>
                <a:cs typeface="+mn-cs"/>
              </a:rPr>
              <a:t> class searches an array very efficiently if the array is sorted.</a:t>
            </a:r>
          </a:p>
          <a:p>
            <a:pPr lvl="1" eaLnBrk="1" hangingPunct="1">
              <a:buFont typeface="Wingdings 2" charset="0"/>
              <a:buChar char=""/>
              <a:defRPr/>
            </a:pPr>
            <a:r>
              <a:rPr lang="en-US">
                <a:ea typeface="ＭＳ Ｐゴシック" charset="-128"/>
              </a:rPr>
              <a:t>You can search the entire array, or just a range of indexes</a:t>
            </a:r>
            <a:br>
              <a:rPr lang="en-US">
                <a:ea typeface="ＭＳ Ｐゴシック" charset="-128"/>
              </a:rPr>
            </a:br>
            <a:r>
              <a:rPr lang="en-US">
                <a:ea typeface="ＭＳ Ｐゴシック" charset="-128"/>
              </a:rPr>
              <a:t>(useful for "unfilled" arrays such as the one in </a:t>
            </a:r>
            <a:r>
              <a:rPr lang="en-US">
                <a:latin typeface="Courier New" charset="0"/>
                <a:ea typeface="ＭＳ Ｐゴシック" charset="-128"/>
              </a:rPr>
              <a:t>ArrayIntList</a:t>
            </a:r>
            <a:r>
              <a:rPr lang="en-US">
                <a:ea typeface="ＭＳ Ｐゴシック" charset="-128"/>
              </a:rPr>
              <a:t>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2" name="Rectangle 2">
            <a:extLst>
              <a:ext uri="{FF2B5EF4-FFF2-40B4-BE49-F238E27FC236}">
                <a16:creationId xmlns:a16="http://schemas.microsoft.com/office/drawing/2014/main" id="{E521B4E7-6E57-F804-FE87-D34D01C76B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ea typeface="ＭＳ Ｐゴシック" charset="0"/>
                <a:cs typeface="+mj-cs"/>
              </a:rPr>
              <a:t>Using </a:t>
            </a:r>
            <a:r>
              <a:rPr lang="en-US">
                <a:latin typeface="Courier New" charset="0"/>
                <a:ea typeface="ＭＳ Ｐゴシック" charset="0"/>
                <a:cs typeface="+mj-cs"/>
              </a:rPr>
              <a:t>binarySearch</a:t>
            </a:r>
          </a:p>
        </p:txBody>
      </p:sp>
      <p:sp>
        <p:nvSpPr>
          <p:cNvPr id="194563" name="Rectangle 3">
            <a:extLst>
              <a:ext uri="{FF2B5EF4-FFF2-40B4-BE49-F238E27FC236}">
                <a16:creationId xmlns:a16="http://schemas.microsoft.com/office/drawing/2014/main" id="{72726483-A009-A187-63CC-67C8313B18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371600"/>
            <a:ext cx="9215438" cy="51816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1600" b="1" dirty="0">
                <a:solidFill>
                  <a:srgbClr val="008000"/>
                </a:solidFill>
                <a:latin typeface="Courier New" charset="0"/>
                <a:ea typeface="ＭＳ Ｐゴシック" charset="0"/>
                <a:cs typeface="+mn-cs"/>
              </a:rPr>
              <a:t>// index    0  1  2  3   4   5   6   7   8   9  10  11  12  13  14  15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1600" dirty="0" err="1">
                <a:latin typeface="Courier New" charset="0"/>
                <a:ea typeface="ＭＳ Ｐゴシック" charset="0"/>
                <a:cs typeface="+mn-cs"/>
              </a:rPr>
              <a:t>int</a:t>
            </a:r>
            <a:r>
              <a:rPr lang="en-US" sz="1600" dirty="0">
                <a:latin typeface="Courier New" charset="0"/>
                <a:ea typeface="ＭＳ Ｐゴシック" charset="0"/>
                <a:cs typeface="+mn-cs"/>
              </a:rPr>
              <a:t>[] a = {-4, 2, 7, 9, 15, 19, 25, 28, 30, 36, 42, 50, 56, 68, 85, 92};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US" sz="800" dirty="0">
              <a:latin typeface="Courier New" charset="0"/>
              <a:ea typeface="ＭＳ Ｐゴシック" charset="0"/>
              <a:cs typeface="+mn-cs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1600" dirty="0" err="1">
                <a:latin typeface="Courier New" charset="0"/>
                <a:ea typeface="ＭＳ Ｐゴシック" charset="0"/>
                <a:cs typeface="+mn-cs"/>
              </a:rPr>
              <a:t>int</a:t>
            </a:r>
            <a:r>
              <a:rPr lang="en-US" sz="1600" dirty="0">
                <a:latin typeface="Courier New" charset="0"/>
                <a:ea typeface="ＭＳ Ｐゴシック" charset="0"/>
                <a:cs typeface="+mn-cs"/>
              </a:rPr>
              <a:t> index  = </a:t>
            </a:r>
            <a:r>
              <a:rPr lang="en-US" sz="1600" b="1" dirty="0" err="1">
                <a:latin typeface="Courier New" charset="0"/>
                <a:ea typeface="ＭＳ Ｐゴシック" charset="0"/>
                <a:cs typeface="+mn-cs"/>
              </a:rPr>
              <a:t>Arrays.binarySearch</a:t>
            </a:r>
            <a:r>
              <a:rPr lang="en-US" sz="1600" dirty="0">
                <a:latin typeface="Courier New" charset="0"/>
                <a:ea typeface="ＭＳ Ｐゴシック" charset="0"/>
                <a:cs typeface="+mn-cs"/>
              </a:rPr>
              <a:t>(a, 0, 16, </a:t>
            </a:r>
            <a:r>
              <a:rPr lang="en-US" sz="1600" b="1" dirty="0">
                <a:latin typeface="Courier New" charset="0"/>
                <a:ea typeface="ＭＳ Ｐゴシック" charset="0"/>
                <a:cs typeface="+mn-cs"/>
              </a:rPr>
              <a:t>42</a:t>
            </a:r>
            <a:r>
              <a:rPr lang="en-US" sz="1600" dirty="0">
                <a:latin typeface="Courier New" charset="0"/>
                <a:ea typeface="ＭＳ Ｐゴシック" charset="0"/>
                <a:cs typeface="+mn-cs"/>
              </a:rPr>
              <a:t>);   </a:t>
            </a:r>
            <a:r>
              <a:rPr lang="en-US" sz="1600" b="1" dirty="0">
                <a:solidFill>
                  <a:srgbClr val="008000"/>
                </a:solidFill>
                <a:latin typeface="Courier New" charset="0"/>
                <a:ea typeface="ＭＳ Ｐゴシック" charset="0"/>
                <a:cs typeface="+mn-cs"/>
              </a:rPr>
              <a:t>// index1 is 10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1600" dirty="0" err="1">
                <a:latin typeface="Courier New" charset="0"/>
                <a:ea typeface="ＭＳ Ｐゴシック" charset="0"/>
                <a:cs typeface="+mn-cs"/>
              </a:rPr>
              <a:t>int</a:t>
            </a:r>
            <a:r>
              <a:rPr lang="en-US" sz="1600" dirty="0">
                <a:latin typeface="Courier New" charset="0"/>
                <a:ea typeface="ＭＳ Ｐゴシック" charset="0"/>
                <a:cs typeface="+mn-cs"/>
              </a:rPr>
              <a:t> index2 = </a:t>
            </a:r>
            <a:r>
              <a:rPr lang="en-US" sz="1600" b="1" dirty="0" err="1">
                <a:latin typeface="Courier New" charset="0"/>
                <a:ea typeface="ＭＳ Ｐゴシック" charset="0"/>
                <a:cs typeface="+mn-cs"/>
              </a:rPr>
              <a:t>Arrays.binarySearch</a:t>
            </a:r>
            <a:r>
              <a:rPr lang="en-US" sz="1600" dirty="0">
                <a:latin typeface="Courier New" charset="0"/>
                <a:ea typeface="ＭＳ Ｐゴシック" charset="0"/>
                <a:cs typeface="+mn-cs"/>
              </a:rPr>
              <a:t>(a, 0, 16, </a:t>
            </a:r>
            <a:r>
              <a:rPr lang="en-US" sz="1600" b="1" dirty="0">
                <a:latin typeface="Courier New" charset="0"/>
                <a:ea typeface="ＭＳ Ｐゴシック" charset="0"/>
                <a:cs typeface="+mn-cs"/>
              </a:rPr>
              <a:t>21</a:t>
            </a:r>
            <a:r>
              <a:rPr lang="en-US" sz="1600" dirty="0">
                <a:latin typeface="Courier New" charset="0"/>
                <a:ea typeface="ＭＳ Ｐゴシック" charset="0"/>
                <a:cs typeface="+mn-cs"/>
              </a:rPr>
              <a:t>);   </a:t>
            </a:r>
            <a:r>
              <a:rPr lang="en-US" sz="1600" b="1" dirty="0">
                <a:solidFill>
                  <a:srgbClr val="008000"/>
                </a:solidFill>
                <a:latin typeface="Courier New" charset="0"/>
                <a:ea typeface="ＭＳ Ｐゴシック" charset="0"/>
                <a:cs typeface="+mn-cs"/>
              </a:rPr>
              <a:t>// index2 is -7</a:t>
            </a:r>
            <a:endParaRPr lang="en-US" dirty="0">
              <a:ea typeface="ＭＳ Ｐゴシック" charset="0"/>
              <a:cs typeface="+mn-cs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US" dirty="0">
              <a:ea typeface="ＭＳ Ｐゴシック" charset="0"/>
              <a:cs typeface="+mn-cs"/>
            </a:endParaRPr>
          </a:p>
          <a:p>
            <a:pPr eaLnBrk="1" hangingPunct="1">
              <a:buFont typeface="Wingdings 2" charset="0"/>
              <a:buChar char=""/>
              <a:defRPr/>
            </a:pPr>
            <a:r>
              <a:rPr lang="en-US" dirty="0" err="1">
                <a:latin typeface="Courier New" charset="0"/>
                <a:ea typeface="ＭＳ Ｐゴシック" charset="0"/>
                <a:cs typeface="+mn-cs"/>
              </a:rPr>
              <a:t>binarySearch</a:t>
            </a:r>
            <a:r>
              <a:rPr lang="en-US" dirty="0">
                <a:ea typeface="ＭＳ Ｐゴシック" charset="0"/>
                <a:cs typeface="+mn-cs"/>
              </a:rPr>
              <a:t> returns the index where the value is found</a:t>
            </a:r>
          </a:p>
          <a:p>
            <a:pPr lvl="1" eaLnBrk="1" hangingPunct="1">
              <a:buFont typeface="Wingdings 2" charset="0"/>
              <a:buChar char=""/>
              <a:defRPr/>
            </a:pPr>
            <a:endParaRPr lang="en-US" sz="800" dirty="0">
              <a:ea typeface="ＭＳ Ｐゴシック" charset="-128"/>
            </a:endParaRPr>
          </a:p>
          <a:p>
            <a:pPr eaLnBrk="1" hangingPunct="1">
              <a:buFont typeface="Wingdings 2" charset="0"/>
              <a:buChar char=""/>
              <a:defRPr/>
            </a:pPr>
            <a:r>
              <a:rPr lang="en-US" dirty="0">
                <a:ea typeface="ＭＳ Ｐゴシック" charset="0"/>
                <a:cs typeface="+mn-cs"/>
              </a:rPr>
              <a:t>if the value is </a:t>
            </a:r>
            <a:r>
              <a:rPr lang="en-US" i="1" dirty="0">
                <a:ea typeface="ＭＳ Ｐゴシック" charset="0"/>
                <a:cs typeface="+mn-cs"/>
              </a:rPr>
              <a:t>not </a:t>
            </a:r>
            <a:r>
              <a:rPr lang="en-US" dirty="0">
                <a:ea typeface="ＭＳ Ｐゴシック" charset="0"/>
                <a:cs typeface="+mn-cs"/>
              </a:rPr>
              <a:t> found, </a:t>
            </a:r>
            <a:r>
              <a:rPr lang="en-US" dirty="0" err="1">
                <a:latin typeface="Courier New" charset="0"/>
                <a:ea typeface="ＭＳ Ｐゴシック" charset="0"/>
                <a:cs typeface="+mn-cs"/>
              </a:rPr>
              <a:t>binarySearch</a:t>
            </a:r>
            <a:r>
              <a:rPr lang="en-US" dirty="0">
                <a:ea typeface="ＭＳ Ｐゴシック" charset="0"/>
                <a:cs typeface="+mn-cs"/>
              </a:rPr>
              <a:t> returns:</a:t>
            </a:r>
          </a:p>
          <a:p>
            <a:pPr lvl="1" eaLnBrk="1" hangingPunct="1">
              <a:buFontTx/>
              <a:buNone/>
              <a:defRPr/>
            </a:pPr>
            <a:r>
              <a:rPr lang="en-US" dirty="0">
                <a:latin typeface="Courier New" charset="0"/>
                <a:ea typeface="ＭＳ Ｐゴシック" charset="-128"/>
              </a:rPr>
              <a:t>	-(</a:t>
            </a:r>
            <a:r>
              <a:rPr lang="en-US" dirty="0" err="1">
                <a:latin typeface="Courier New" charset="0"/>
                <a:ea typeface="ＭＳ Ｐゴシック" charset="-128"/>
              </a:rPr>
              <a:t>insertionPoint</a:t>
            </a:r>
            <a:r>
              <a:rPr lang="en-US" dirty="0">
                <a:latin typeface="Courier New" charset="0"/>
                <a:ea typeface="ＭＳ Ｐゴシック" charset="-128"/>
              </a:rPr>
              <a:t> + 1)</a:t>
            </a:r>
          </a:p>
          <a:p>
            <a:pPr lvl="1" eaLnBrk="1" hangingPunct="1">
              <a:buFont typeface="Wingdings 2" charset="0"/>
              <a:buChar char=""/>
              <a:defRPr/>
            </a:pPr>
            <a:endParaRPr lang="en-US" dirty="0">
              <a:latin typeface="Courier New" charset="0"/>
              <a:ea typeface="ＭＳ Ｐゴシック" charset="-128"/>
            </a:endParaRPr>
          </a:p>
          <a:p>
            <a:pPr lvl="1" eaLnBrk="1" hangingPunct="1">
              <a:buClr>
                <a:schemeClr val="bg2"/>
              </a:buClr>
              <a:buFontTx/>
              <a:buChar char="•"/>
              <a:defRPr/>
            </a:pPr>
            <a:r>
              <a:rPr lang="en-US" dirty="0">
                <a:ea typeface="ＭＳ Ｐゴシック" charset="-128"/>
              </a:rPr>
              <a:t>where </a:t>
            </a:r>
            <a:r>
              <a:rPr lang="en-US" dirty="0" err="1">
                <a:latin typeface="Courier New" charset="0"/>
                <a:ea typeface="ＭＳ Ｐゴシック" charset="-128"/>
              </a:rPr>
              <a:t>insertionPoint</a:t>
            </a:r>
            <a:r>
              <a:rPr lang="en-US" dirty="0">
                <a:ea typeface="ＭＳ Ｐゴシック" charset="-128"/>
              </a:rPr>
              <a:t> is the index where the element </a:t>
            </a:r>
            <a:r>
              <a:rPr lang="en-US" i="1" dirty="0">
                <a:ea typeface="ＭＳ Ｐゴシック" charset="-128"/>
              </a:rPr>
              <a:t>would</a:t>
            </a:r>
            <a:r>
              <a:rPr lang="en-US" dirty="0">
                <a:ea typeface="ＭＳ Ｐゴシック" charset="-128"/>
              </a:rPr>
              <a:t> have been, if it had been in the array in sorted order.</a:t>
            </a:r>
          </a:p>
          <a:p>
            <a:pPr lvl="1" eaLnBrk="1" hangingPunct="1">
              <a:buClr>
                <a:schemeClr val="bg2"/>
              </a:buClr>
              <a:buFontTx/>
              <a:buChar char="•"/>
              <a:defRPr/>
            </a:pPr>
            <a:r>
              <a:rPr lang="en-US" dirty="0">
                <a:ea typeface="ＭＳ Ｐゴシック" charset="-128"/>
              </a:rPr>
              <a:t>To insert the value into the array, negate </a:t>
            </a:r>
            <a:r>
              <a:rPr lang="en-US" dirty="0" err="1">
                <a:latin typeface="Courier New" charset="0"/>
                <a:ea typeface="ＭＳ Ｐゴシック" charset="-128"/>
              </a:rPr>
              <a:t>insertionPoint</a:t>
            </a:r>
            <a:r>
              <a:rPr lang="en-US" dirty="0">
                <a:ea typeface="ＭＳ Ｐゴシック" charset="-128"/>
              </a:rPr>
              <a:t> + 1</a:t>
            </a:r>
          </a:p>
          <a:p>
            <a:pPr lvl="1" eaLnBrk="1" hangingPunct="1">
              <a:buFontTx/>
              <a:buNone/>
              <a:defRPr/>
            </a:pPr>
            <a:r>
              <a:rPr lang="en-US" sz="800" dirty="0">
                <a:latin typeface="Courier New" charset="0"/>
                <a:ea typeface="ＭＳ Ｐゴシック" charset="-128"/>
              </a:rPr>
              <a:t>	</a:t>
            </a:r>
          </a:p>
          <a:p>
            <a:pPr lvl="1" eaLnBrk="1" hangingPunct="1">
              <a:buFontTx/>
              <a:buNone/>
              <a:defRPr/>
            </a:pPr>
            <a:r>
              <a:rPr lang="en-US" b="1" dirty="0">
                <a:latin typeface="Courier New" charset="0"/>
                <a:ea typeface="ＭＳ Ｐゴシック" charset="-128"/>
              </a:rPr>
              <a:t>	</a:t>
            </a:r>
            <a:r>
              <a:rPr lang="en-US" b="1" dirty="0" err="1">
                <a:latin typeface="Courier New" charset="0"/>
                <a:ea typeface="ＭＳ Ｐゴシック" charset="-128"/>
              </a:rPr>
              <a:t>int</a:t>
            </a:r>
            <a:r>
              <a:rPr lang="en-US" b="1" dirty="0">
                <a:latin typeface="Courier New" charset="0"/>
                <a:ea typeface="ＭＳ Ｐゴシック" charset="-128"/>
              </a:rPr>
              <a:t> indexToInsert21 = -(index2 + 1);  </a:t>
            </a:r>
            <a:r>
              <a:rPr lang="en-US" b="1" dirty="0">
                <a:solidFill>
                  <a:srgbClr val="008000"/>
                </a:solidFill>
                <a:latin typeface="Courier New" charset="0"/>
                <a:ea typeface="ＭＳ Ｐゴシック" charset="-128"/>
              </a:rPr>
              <a:t>// 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45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945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9456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9456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9456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9456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47D21C55-E490-2693-3115-A8681C1183E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Binary search</a:t>
            </a:r>
            <a:endParaRPr lang="en-US" altLang="en-US" sz="2800" dirty="0"/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B31B7CCB-18C3-5E6B-7E9C-27F1C15B0FC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Write a </a:t>
            </a:r>
            <a:r>
              <a:rPr lang="en-US" altLang="en-US" dirty="0" err="1">
                <a:latin typeface="Courier New" panose="02070309020205020404" pitchFamily="49" charset="0"/>
              </a:rPr>
              <a:t>binarySearch</a:t>
            </a:r>
            <a:r>
              <a:rPr lang="en-US" altLang="en-US" dirty="0"/>
              <a:t> method.</a:t>
            </a:r>
          </a:p>
          <a:p>
            <a:pPr lvl="1" eaLnBrk="1" hangingPunct="1"/>
            <a:r>
              <a:rPr lang="en-US" altLang="en-US" dirty="0"/>
              <a:t>If the target value is not found, return its negative insertion point.</a:t>
            </a:r>
          </a:p>
          <a:p>
            <a:pPr lvl="1" eaLnBrk="1" hangingPunct="1"/>
            <a:endParaRPr lang="en-US" altLang="en-US" dirty="0"/>
          </a:p>
          <a:p>
            <a:pPr lvl="1" eaLnBrk="1" hangingPunct="1"/>
            <a:endParaRPr lang="en-US" altLang="en-US" dirty="0"/>
          </a:p>
          <a:p>
            <a:pPr lvl="1" eaLnBrk="1" hangingPunct="1"/>
            <a:endParaRPr lang="en-US" altLang="en-US" dirty="0"/>
          </a:p>
          <a:p>
            <a:pPr lvl="1" eaLnBrk="1" hangingPunct="1"/>
            <a:endParaRPr lang="en-US" altLang="en-US" dirty="0"/>
          </a:p>
          <a:p>
            <a:pPr lvl="1" eaLnBrk="1" hangingPunct="1"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int index  = </a:t>
            </a:r>
            <a:r>
              <a:rPr lang="en-US" altLang="en-US" dirty="0" err="1">
                <a:latin typeface="Courier New" panose="02070309020205020404" pitchFamily="49" charset="0"/>
              </a:rPr>
              <a:t>binarySearch</a:t>
            </a:r>
            <a:r>
              <a:rPr lang="en-US" altLang="en-US" dirty="0">
                <a:latin typeface="Courier New" panose="02070309020205020404" pitchFamily="49" charset="0"/>
              </a:rPr>
              <a:t>(data, 42);  </a:t>
            </a:r>
            <a:r>
              <a:rPr lang="en-US" altLang="en-US" b="1" dirty="0">
                <a:solidFill>
                  <a:srgbClr val="008000"/>
                </a:solidFill>
                <a:latin typeface="Courier New" panose="02070309020205020404" pitchFamily="49" charset="0"/>
              </a:rPr>
              <a:t>// 10</a:t>
            </a:r>
          </a:p>
          <a:p>
            <a:pPr lvl="1" eaLnBrk="1" hangingPunct="1"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int index2 = </a:t>
            </a:r>
            <a:r>
              <a:rPr lang="en-US" altLang="en-US" dirty="0" err="1">
                <a:latin typeface="Courier New" panose="02070309020205020404" pitchFamily="49" charset="0"/>
              </a:rPr>
              <a:t>binarySearch</a:t>
            </a:r>
            <a:r>
              <a:rPr lang="en-US" altLang="en-US" dirty="0">
                <a:latin typeface="Courier New" panose="02070309020205020404" pitchFamily="49" charset="0"/>
              </a:rPr>
              <a:t>(data, 66);  </a:t>
            </a:r>
            <a:r>
              <a:rPr lang="en-US" altLang="en-US" b="1" dirty="0">
                <a:solidFill>
                  <a:srgbClr val="008000"/>
                </a:solidFill>
                <a:latin typeface="Courier New" panose="02070309020205020404" pitchFamily="49" charset="0"/>
              </a:rPr>
              <a:t>// -14</a:t>
            </a:r>
          </a:p>
        </p:txBody>
      </p:sp>
      <p:graphicFrame>
        <p:nvGraphicFramePr>
          <p:cNvPr id="288772" name="Group 4">
            <a:extLst>
              <a:ext uri="{FF2B5EF4-FFF2-40B4-BE49-F238E27FC236}">
                <a16:creationId xmlns:a16="http://schemas.microsoft.com/office/drawing/2014/main" id="{4978D585-34E9-C159-89E3-3E7EF7FCF28F}"/>
              </a:ext>
            </a:extLst>
          </p:cNvPr>
          <p:cNvGraphicFramePr>
            <a:graphicFrameLocks noGrp="1"/>
          </p:cNvGraphicFramePr>
          <p:nvPr/>
        </p:nvGraphicFramePr>
        <p:xfrm>
          <a:off x="228600" y="2667000"/>
          <a:ext cx="8701088" cy="792248"/>
        </p:xfrm>
        <a:graphic>
          <a:graphicData uri="http://schemas.openxmlformats.org/drawingml/2006/table">
            <a:tbl>
              <a:tblPr/>
              <a:tblGrid>
                <a:gridCol w="7826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43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598488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</a:tblGrid>
              <a:tr h="3960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index</a:t>
                      </a:r>
                    </a:p>
                  </a:txBody>
                  <a:tcPr marT="45662" marB="4566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0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2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3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4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5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6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7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8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9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10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11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12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13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14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15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16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0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value</a:t>
                      </a:r>
                    </a:p>
                  </a:txBody>
                  <a:tcPr marT="45662" marB="4566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-4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2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7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10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15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20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22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25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30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36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42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50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56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68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85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92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103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F7F90F53-D34C-2989-29A4-11AF83FA79A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Java's </a:t>
            </a:r>
            <a:r>
              <a:rPr lang="en-US" alt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ArrayList</a:t>
            </a:r>
            <a:endParaRPr lang="en-US" altLang="en-US" dirty="0"/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04DFB438-98B7-71AA-4585-FEB88364661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b="1"/>
              <a:t>collection</a:t>
            </a:r>
            <a:r>
              <a:rPr lang="en-US" altLang="en-US"/>
              <a:t>: an object that stores data ("</a:t>
            </a:r>
            <a:r>
              <a:rPr lang="en-US" altLang="en-US" b="1"/>
              <a:t>elements</a:t>
            </a:r>
            <a:r>
              <a:rPr lang="en-US" altLang="en-US"/>
              <a:t>")</a:t>
            </a:r>
          </a:p>
          <a:p>
            <a:pPr lvl="2" eaLnBrk="1" hangingPunct="1"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import java.util.*;   </a:t>
            </a:r>
            <a:r>
              <a:rPr lang="en-US" altLang="en-US">
                <a:solidFill>
                  <a:srgbClr val="008000"/>
                </a:solidFill>
                <a:latin typeface="Courier New" panose="02070309020205020404" pitchFamily="49" charset="0"/>
              </a:rPr>
              <a:t>// to use Java's collections</a:t>
            </a:r>
          </a:p>
          <a:p>
            <a:pPr lvl="2" eaLnBrk="1" hangingPunct="1">
              <a:buFontTx/>
              <a:buNone/>
            </a:pPr>
            <a:endParaRPr lang="en-US" altLang="en-US" sz="1000">
              <a:latin typeface="Courier New" panose="02070309020205020404" pitchFamily="49" charset="0"/>
            </a:endParaRPr>
          </a:p>
          <a:p>
            <a:pPr eaLnBrk="1" hangingPunct="1"/>
            <a:r>
              <a:rPr lang="en-US" altLang="en-US" b="1"/>
              <a:t>list</a:t>
            </a:r>
            <a:r>
              <a:rPr lang="en-US" altLang="en-US"/>
              <a:t>: a collection of elements with 0-based </a:t>
            </a:r>
            <a:r>
              <a:rPr lang="en-US" altLang="en-US" b="1"/>
              <a:t>indexes</a:t>
            </a:r>
          </a:p>
          <a:p>
            <a:pPr lvl="1" eaLnBrk="1" hangingPunct="1"/>
            <a:r>
              <a:rPr lang="en-US" altLang="en-US"/>
              <a:t>elements can be added to the front, back, or elsewhere</a:t>
            </a:r>
          </a:p>
          <a:p>
            <a:pPr lvl="1" eaLnBrk="1" hangingPunct="1"/>
            <a:r>
              <a:rPr lang="en-US" altLang="en-US"/>
              <a:t>a list has a </a:t>
            </a:r>
            <a:r>
              <a:rPr lang="en-US" altLang="en-US" b="1"/>
              <a:t>size</a:t>
            </a:r>
            <a:r>
              <a:rPr lang="en-US" altLang="en-US"/>
              <a:t> (number of elements that have been added)</a:t>
            </a:r>
          </a:p>
          <a:p>
            <a:pPr lvl="1" eaLnBrk="1" hangingPunct="1"/>
            <a:r>
              <a:rPr lang="en-US" altLang="en-US"/>
              <a:t>in Java, a list can be represented as an </a:t>
            </a:r>
            <a:r>
              <a:rPr lang="en-US" altLang="en-US" b="1">
                <a:latin typeface="Courier New" panose="02070309020205020404" pitchFamily="49" charset="0"/>
              </a:rPr>
              <a:t>ArrayList</a:t>
            </a:r>
            <a:r>
              <a:rPr lang="en-US" altLang="en-US"/>
              <a:t> object</a:t>
            </a:r>
          </a:p>
          <a:p>
            <a:pPr lvl="2" eaLnBrk="1" hangingPunct="1">
              <a:buFontTx/>
              <a:buNone/>
            </a:pPr>
            <a:endParaRPr lang="en-US" altLang="en-US">
              <a:latin typeface="Courier New" panose="02070309020205020404" pitchFamily="49" charset="0"/>
            </a:endParaRPr>
          </a:p>
        </p:txBody>
      </p:sp>
      <p:pic>
        <p:nvPicPr>
          <p:cNvPr id="22532" name="Picture 4" descr="art08_03">
            <a:extLst>
              <a:ext uri="{FF2B5EF4-FFF2-40B4-BE49-F238E27FC236}">
                <a16:creationId xmlns:a16="http://schemas.microsoft.com/office/drawing/2014/main" id="{368B1BCF-19D7-199A-D2CF-F919E4A56432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4191000"/>
            <a:ext cx="5486400" cy="2246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572939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B3B5C2C1-5677-1866-2926-480C6BE0D29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Type parameters (generics)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6F5E81FD-DAD5-75B4-0FB5-956D98EE539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en-US" altLang="en-US" dirty="0" err="1">
                <a:latin typeface="Courier New" panose="02070309020205020404" pitchFamily="49" charset="0"/>
              </a:rPr>
              <a:t>ArrayList</a:t>
            </a:r>
            <a:r>
              <a:rPr lang="en-US" altLang="en-US" dirty="0">
                <a:latin typeface="Courier New" panose="02070309020205020404" pitchFamily="49" charset="0"/>
              </a:rPr>
              <a:t>&lt;</a:t>
            </a:r>
            <a:r>
              <a:rPr lang="en-US" altLang="en-US" b="1" dirty="0"/>
              <a:t>Type</a:t>
            </a:r>
            <a:r>
              <a:rPr lang="en-US" altLang="en-US" dirty="0">
                <a:latin typeface="Courier New" panose="02070309020205020404" pitchFamily="49" charset="0"/>
              </a:rPr>
              <a:t>&gt; </a:t>
            </a:r>
            <a:r>
              <a:rPr lang="en-US" altLang="en-US" b="1" dirty="0"/>
              <a:t>name</a:t>
            </a:r>
            <a:r>
              <a:rPr lang="en-US" altLang="en-US" dirty="0">
                <a:latin typeface="Courier New" panose="02070309020205020404" pitchFamily="49" charset="0"/>
              </a:rPr>
              <a:t> = new </a:t>
            </a:r>
            <a:r>
              <a:rPr lang="en-US" altLang="en-US" dirty="0" err="1">
                <a:latin typeface="Courier New" panose="02070309020205020404" pitchFamily="49" charset="0"/>
              </a:rPr>
              <a:t>ArrayList</a:t>
            </a:r>
            <a:r>
              <a:rPr lang="en-US" altLang="en-US" dirty="0">
                <a:latin typeface="Courier New" panose="02070309020205020404" pitchFamily="49" charset="0"/>
              </a:rPr>
              <a:t>&lt;&gt;();</a:t>
            </a:r>
          </a:p>
          <a:p>
            <a:pPr eaLnBrk="1" hangingPunct="1">
              <a:buFontTx/>
              <a:buNone/>
            </a:pPr>
            <a:endParaRPr lang="en-US" altLang="en-US" dirty="0">
              <a:latin typeface="Courier New" panose="02070309020205020404" pitchFamily="49" charset="0"/>
            </a:endParaRPr>
          </a:p>
          <a:p>
            <a:pPr eaLnBrk="1" hangingPunct="1"/>
            <a:r>
              <a:rPr lang="en-US" altLang="en-US" dirty="0"/>
              <a:t>When constructing an </a:t>
            </a:r>
            <a:r>
              <a:rPr lang="en-US" altLang="en-US" dirty="0" err="1">
                <a:latin typeface="Courier New" panose="02070309020205020404" pitchFamily="49" charset="0"/>
              </a:rPr>
              <a:t>ArrayList</a:t>
            </a:r>
            <a:r>
              <a:rPr lang="en-US" altLang="en-US" dirty="0"/>
              <a:t>, you must specify the</a:t>
            </a:r>
            <a:br>
              <a:rPr lang="en-US" altLang="en-US" dirty="0"/>
            </a:br>
            <a:r>
              <a:rPr lang="en-US" altLang="en-US" dirty="0"/>
              <a:t>type of its elements in </a:t>
            </a:r>
            <a:r>
              <a:rPr lang="en-US" altLang="en-US" dirty="0">
                <a:latin typeface="Courier New" panose="02070309020205020404" pitchFamily="49" charset="0"/>
              </a:rPr>
              <a:t>&lt;</a:t>
            </a:r>
            <a:r>
              <a:rPr lang="en-US" altLang="en-US" dirty="0"/>
              <a:t> </a:t>
            </a:r>
            <a:r>
              <a:rPr lang="en-US" altLang="en-US" dirty="0">
                <a:latin typeface="Courier New" panose="02070309020205020404" pitchFamily="49" charset="0"/>
              </a:rPr>
              <a:t>&gt;</a:t>
            </a:r>
            <a:endParaRPr lang="en-US" altLang="en-US" dirty="0"/>
          </a:p>
          <a:p>
            <a:pPr lvl="1" eaLnBrk="1" hangingPunct="1"/>
            <a:r>
              <a:rPr lang="en-US" altLang="en-US" dirty="0"/>
              <a:t>This is called a </a:t>
            </a:r>
            <a:r>
              <a:rPr lang="en-US" altLang="en-US" i="1" dirty="0"/>
              <a:t>type parameter</a:t>
            </a:r>
            <a:r>
              <a:rPr lang="en-US" altLang="en-US" dirty="0"/>
              <a:t> ; </a:t>
            </a:r>
            <a:r>
              <a:rPr lang="en-US" altLang="en-US" dirty="0" err="1">
                <a:latin typeface="Courier New" panose="02070309020205020404" pitchFamily="49" charset="0"/>
              </a:rPr>
              <a:t>ArrayList</a:t>
            </a:r>
            <a:r>
              <a:rPr lang="en-US" altLang="en-US" dirty="0"/>
              <a:t> is a </a:t>
            </a:r>
            <a:r>
              <a:rPr lang="en-US" altLang="en-US" i="1" dirty="0"/>
              <a:t>generic </a:t>
            </a:r>
            <a:r>
              <a:rPr lang="en-US" altLang="en-US" dirty="0"/>
              <a:t>class.</a:t>
            </a:r>
          </a:p>
          <a:p>
            <a:pPr lvl="1" eaLnBrk="1" hangingPunct="1"/>
            <a:r>
              <a:rPr lang="en-US" altLang="en-US" dirty="0"/>
              <a:t>Allows the </a:t>
            </a:r>
            <a:r>
              <a:rPr lang="en-US" altLang="en-US" dirty="0" err="1">
                <a:latin typeface="Courier New" panose="02070309020205020404" pitchFamily="49" charset="0"/>
              </a:rPr>
              <a:t>ArrayList</a:t>
            </a:r>
            <a:r>
              <a:rPr lang="en-US" altLang="en-US" dirty="0"/>
              <a:t> class to store lists of different types.</a:t>
            </a:r>
          </a:p>
          <a:p>
            <a:pPr lvl="1" eaLnBrk="1" hangingPunct="1"/>
            <a:r>
              <a:rPr lang="en-US" altLang="en-US" dirty="0"/>
              <a:t>Arrays use a similar idea with </a:t>
            </a:r>
            <a:r>
              <a:rPr lang="en-US" altLang="en-US" sz="2200" b="1" dirty="0"/>
              <a:t>Type</a:t>
            </a:r>
            <a:r>
              <a:rPr lang="en-US" altLang="en-US" dirty="0">
                <a:latin typeface="Courier New" panose="02070309020205020404" pitchFamily="49" charset="0"/>
              </a:rPr>
              <a:t>[]</a:t>
            </a:r>
          </a:p>
          <a:p>
            <a:pPr lvl="1" eaLnBrk="1" hangingPunct="1"/>
            <a:endParaRPr lang="en-US" altLang="en-US" dirty="0"/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 dirty="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dirty="0" err="1">
                <a:latin typeface="Courier New" panose="02070309020205020404" pitchFamily="49" charset="0"/>
              </a:rPr>
              <a:t>ArrayList</a:t>
            </a:r>
            <a:r>
              <a:rPr lang="en-US" altLang="en-US" b="1" dirty="0">
                <a:latin typeface="Courier New" panose="02070309020205020404" pitchFamily="49" charset="0"/>
              </a:rPr>
              <a:t>&lt;String&gt;</a:t>
            </a:r>
            <a:r>
              <a:rPr lang="en-US" altLang="en-US" dirty="0">
                <a:latin typeface="Courier New" panose="02070309020205020404" pitchFamily="49" charset="0"/>
              </a:rPr>
              <a:t> names = new </a:t>
            </a:r>
            <a:r>
              <a:rPr lang="en-US" altLang="en-US" dirty="0" err="1">
                <a:latin typeface="Courier New" panose="02070309020205020404" pitchFamily="49" charset="0"/>
              </a:rPr>
              <a:t>ArrayList</a:t>
            </a:r>
            <a:r>
              <a:rPr lang="en-US" altLang="en-US" b="1" dirty="0">
                <a:latin typeface="Courier New" panose="02070309020205020404" pitchFamily="49" charset="0"/>
              </a:rPr>
              <a:t>&lt;&gt;</a:t>
            </a:r>
            <a:r>
              <a:rPr lang="en-US" altLang="en-US" dirty="0">
                <a:latin typeface="Courier New" panose="02070309020205020404" pitchFamily="49" charset="0"/>
              </a:rPr>
              <a:t>();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dirty="0" err="1">
                <a:latin typeface="Courier New" panose="02070309020205020404" pitchFamily="49" charset="0"/>
              </a:rPr>
              <a:t>names.add</a:t>
            </a:r>
            <a:r>
              <a:rPr lang="en-US" altLang="en-US" dirty="0">
                <a:latin typeface="Courier New" panose="02070309020205020404" pitchFamily="49" charset="0"/>
              </a:rPr>
              <a:t>("Merlin");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dirty="0" err="1">
                <a:latin typeface="Courier New" panose="02070309020205020404" pitchFamily="49" charset="0"/>
              </a:rPr>
              <a:t>names.add</a:t>
            </a:r>
            <a:r>
              <a:rPr lang="en-US" altLang="en-US" dirty="0">
                <a:latin typeface="Courier New" panose="02070309020205020404" pitchFamily="49" charset="0"/>
              </a:rPr>
              <a:t>("Percy");</a:t>
            </a:r>
          </a:p>
        </p:txBody>
      </p:sp>
    </p:spTree>
    <p:extLst>
      <p:ext uri="{BB962C8B-B14F-4D97-AF65-F5344CB8AC3E}">
        <p14:creationId xmlns:p14="http://schemas.microsoft.com/office/powerpoint/2010/main" val="23398707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1870ED6D-0F3F-5A33-737D-FE038F2734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Wrapper classes</a:t>
            </a:r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E5EBA738-D3CB-1375-06B9-DE0D4BC51A9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 dirty="0"/>
          </a:p>
          <a:p>
            <a:pPr lvl="1" eaLnBrk="1" hangingPunct="1"/>
            <a:endParaRPr lang="en-US" altLang="en-US" dirty="0"/>
          </a:p>
          <a:p>
            <a:pPr lvl="1" eaLnBrk="1" hangingPunct="1"/>
            <a:endParaRPr lang="en-US" altLang="en-US" dirty="0"/>
          </a:p>
          <a:p>
            <a:pPr lvl="1" eaLnBrk="1" hangingPunct="1"/>
            <a:endParaRPr lang="en-US" altLang="en-US" dirty="0"/>
          </a:p>
          <a:p>
            <a:pPr lvl="1" eaLnBrk="1" hangingPunct="1"/>
            <a:endParaRPr lang="en-US" altLang="en-US" dirty="0"/>
          </a:p>
          <a:p>
            <a:pPr eaLnBrk="1" hangingPunct="1"/>
            <a:r>
              <a:rPr lang="en-US" altLang="en-US" sz="2100" dirty="0"/>
              <a:t>A </a:t>
            </a:r>
            <a:r>
              <a:rPr lang="en-US" altLang="en-US" sz="2100" b="1" dirty="0"/>
              <a:t>wrapper</a:t>
            </a:r>
            <a:r>
              <a:rPr lang="en-US" altLang="en-US" sz="2100" dirty="0"/>
              <a:t> is an object whose sole purpose is to hold a primitive value.</a:t>
            </a:r>
          </a:p>
          <a:p>
            <a:pPr lvl="1" eaLnBrk="1" hangingPunct="1"/>
            <a:endParaRPr lang="en-US" altLang="en-US" sz="1800" dirty="0"/>
          </a:p>
          <a:p>
            <a:pPr eaLnBrk="1" hangingPunct="1"/>
            <a:r>
              <a:rPr lang="en-US" altLang="en-US" dirty="0"/>
              <a:t>Once you construct the list, use it with primitives as normal:</a:t>
            </a:r>
          </a:p>
          <a:p>
            <a:pPr lvl="1" eaLnBrk="1" hangingPunct="1">
              <a:buFontTx/>
              <a:buNone/>
            </a:pPr>
            <a:endParaRPr lang="en-US" altLang="en-US" sz="800" dirty="0"/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dirty="0" err="1">
                <a:latin typeface="Courier New" panose="02070309020205020404" pitchFamily="49" charset="0"/>
              </a:rPr>
              <a:t>ArrayList</a:t>
            </a:r>
            <a:r>
              <a:rPr lang="en-US" altLang="en-US" b="1" dirty="0">
                <a:solidFill>
                  <a:schemeClr val="accent2"/>
                </a:solidFill>
                <a:latin typeface="Courier New" panose="02070309020205020404" pitchFamily="49" charset="0"/>
              </a:rPr>
              <a:t>&lt;Double&gt;</a:t>
            </a:r>
            <a:r>
              <a:rPr lang="en-US" altLang="en-US" dirty="0">
                <a:latin typeface="Courier New" panose="02070309020205020404" pitchFamily="49" charset="0"/>
              </a:rPr>
              <a:t> grades = new </a:t>
            </a:r>
            <a:r>
              <a:rPr lang="en-US" altLang="en-US" dirty="0" err="1">
                <a:latin typeface="Courier New" panose="02070309020205020404" pitchFamily="49" charset="0"/>
              </a:rPr>
              <a:t>ArrayList</a:t>
            </a:r>
            <a:r>
              <a:rPr lang="en-US" altLang="en-US" b="1" dirty="0">
                <a:solidFill>
                  <a:schemeClr val="accent2"/>
                </a:solidFill>
                <a:latin typeface="Courier New" panose="02070309020205020404" pitchFamily="49" charset="0"/>
              </a:rPr>
              <a:t>&lt;&gt;</a:t>
            </a:r>
            <a:r>
              <a:rPr lang="en-US" altLang="en-US" dirty="0">
                <a:latin typeface="Courier New" panose="02070309020205020404" pitchFamily="49" charset="0"/>
              </a:rPr>
              <a:t>();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dirty="0" err="1">
                <a:latin typeface="Courier New" panose="02070309020205020404" pitchFamily="49" charset="0"/>
              </a:rPr>
              <a:t>grades.add</a:t>
            </a:r>
            <a:r>
              <a:rPr lang="en-US" altLang="en-US" dirty="0">
                <a:latin typeface="Courier New" panose="02070309020205020404" pitchFamily="49" charset="0"/>
              </a:rPr>
              <a:t>(3.2);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dirty="0" err="1">
                <a:latin typeface="Courier New" panose="02070309020205020404" pitchFamily="49" charset="0"/>
              </a:rPr>
              <a:t>grades.add</a:t>
            </a:r>
            <a:r>
              <a:rPr lang="en-US" altLang="en-US" dirty="0">
                <a:latin typeface="Courier New" panose="02070309020205020404" pitchFamily="49" charset="0"/>
              </a:rPr>
              <a:t>(2.7);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...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b="1" dirty="0">
                <a:latin typeface="Courier New" panose="02070309020205020404" pitchFamily="49" charset="0"/>
              </a:rPr>
              <a:t>double</a:t>
            </a:r>
            <a:r>
              <a:rPr lang="en-US" altLang="en-US" dirty="0">
                <a:latin typeface="Courier New" panose="02070309020205020404" pitchFamily="49" charset="0"/>
              </a:rPr>
              <a:t> </a:t>
            </a:r>
            <a:r>
              <a:rPr lang="en-US" altLang="en-US" dirty="0" err="1">
                <a:latin typeface="Courier New" panose="02070309020205020404" pitchFamily="49" charset="0"/>
              </a:rPr>
              <a:t>myGrade</a:t>
            </a:r>
            <a:r>
              <a:rPr lang="en-US" altLang="en-US" dirty="0">
                <a:latin typeface="Courier New" panose="02070309020205020404" pitchFamily="49" charset="0"/>
              </a:rPr>
              <a:t> = </a:t>
            </a:r>
            <a:r>
              <a:rPr lang="en-US" altLang="en-US" dirty="0" err="1">
                <a:latin typeface="Courier New" panose="02070309020205020404" pitchFamily="49" charset="0"/>
              </a:rPr>
              <a:t>grades.get</a:t>
            </a:r>
            <a:r>
              <a:rPr lang="en-US" altLang="en-US" dirty="0">
                <a:latin typeface="Courier New" panose="02070309020205020404" pitchFamily="49" charset="0"/>
              </a:rPr>
              <a:t>(0);</a:t>
            </a:r>
          </a:p>
        </p:txBody>
      </p:sp>
      <p:graphicFrame>
        <p:nvGraphicFramePr>
          <p:cNvPr id="180296" name="Group 72">
            <a:extLst>
              <a:ext uri="{FF2B5EF4-FFF2-40B4-BE49-F238E27FC236}">
                <a16:creationId xmlns:a16="http://schemas.microsoft.com/office/drawing/2014/main" id="{7B72AF42-A22B-FA71-A684-F43184F831BE}"/>
              </a:ext>
            </a:extLst>
          </p:cNvPr>
          <p:cNvGraphicFramePr>
            <a:graphicFrameLocks noGrp="1"/>
          </p:cNvGraphicFramePr>
          <p:nvPr/>
        </p:nvGraphicFramePr>
        <p:xfrm>
          <a:off x="2362200" y="1295400"/>
          <a:ext cx="4419600" cy="1981200"/>
        </p:xfrm>
        <a:graphic>
          <a:graphicData uri="http://schemas.openxmlformats.org/drawingml/2006/table">
            <a:tbl>
              <a:tblPr/>
              <a:tblGrid>
                <a:gridCol w="22367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828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60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Primitive Type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Wrapper Type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Times New Roman" pitchFamily="18" charset="0"/>
                        </a:rPr>
                        <a:t>  int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Times New Roman" pitchFamily="18" charset="0"/>
                        </a:rPr>
                        <a:t> Integer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0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Times New Roman" pitchFamily="18" charset="0"/>
                        </a:rPr>
                        <a:t>  double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Times New Roman" pitchFamily="18" charset="0"/>
                        </a:rPr>
                        <a:t> Double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0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Times New Roman" pitchFamily="18" charset="0"/>
                        </a:rPr>
                        <a:t>  char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Times New Roman" pitchFamily="18" charset="0"/>
                        </a:rPr>
                        <a:t> Character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Times New Roman" pitchFamily="18" charset="0"/>
                        </a:rPr>
                        <a:t>  boolean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Times New Roman" pitchFamily="18" charset="0"/>
                        </a:rPr>
                        <a:t> Boolean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327140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se143-13wi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Cambria-Calibri">
      <a:majorFont>
        <a:latin typeface="Cambria" panose="02040503050406030204"/>
        <a:ea typeface=""/>
        <a:cs typeface=""/>
        <a:font script="Jpan" typeface="ＭＳ Ｐゴシック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cse143-13wi.thmx</Template>
  <TotalTime>2065</TotalTime>
  <Words>1856</Words>
  <Application>Microsoft Office PowerPoint</Application>
  <PresentationFormat>On-screen Show (4:3)</PresentationFormat>
  <Paragraphs>362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9" baseType="lpstr">
      <vt:lpstr>ＭＳ Ｐゴシック</vt:lpstr>
      <vt:lpstr>Arial</vt:lpstr>
      <vt:lpstr>Calibri</vt:lpstr>
      <vt:lpstr>Cambria</vt:lpstr>
      <vt:lpstr>Courier New</vt:lpstr>
      <vt:lpstr>Tahoma</vt:lpstr>
      <vt:lpstr>Verdana</vt:lpstr>
      <vt:lpstr>Wingdings</vt:lpstr>
      <vt:lpstr>Wingdings 2</vt:lpstr>
      <vt:lpstr>cse143-13wi</vt:lpstr>
      <vt:lpstr>CS 142</vt:lpstr>
      <vt:lpstr>Sequential search</vt:lpstr>
      <vt:lpstr>Binary search</vt:lpstr>
      <vt:lpstr>Arrays.binarySearch</vt:lpstr>
      <vt:lpstr>Using binarySearch</vt:lpstr>
      <vt:lpstr>Binary search</vt:lpstr>
      <vt:lpstr>Java's ArrayList</vt:lpstr>
      <vt:lpstr>Type parameters (generics)</vt:lpstr>
      <vt:lpstr>Wrapper classes</vt:lpstr>
      <vt:lpstr>ArrayList methods</vt:lpstr>
      <vt:lpstr>ArrayList vs. array</vt:lpstr>
      <vt:lpstr>Words exercise</vt:lpstr>
      <vt:lpstr>Exercise solution (partial)</vt:lpstr>
      <vt:lpstr>ArrayList as param/return</vt:lpstr>
      <vt:lpstr>Preconditions</vt:lpstr>
      <vt:lpstr>Bad precondition test</vt:lpstr>
      <vt:lpstr>Throwing exceptions</vt:lpstr>
      <vt:lpstr>Exception example</vt:lpstr>
      <vt:lpstr>Postconditions</vt:lpstr>
    </vt:vector>
  </TitlesOfParts>
  <Company>University of Washington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Building Java Programs</dc:title>
  <dc:creator>Helene Martin</dc:creator>
  <cp:lastModifiedBy>Allison Obourn</cp:lastModifiedBy>
  <cp:revision>24</cp:revision>
  <dcterms:created xsi:type="dcterms:W3CDTF">2013-01-14T19:00:58Z</dcterms:created>
  <dcterms:modified xsi:type="dcterms:W3CDTF">2024-04-08T21:49:14Z</dcterms:modified>
</cp:coreProperties>
</file>