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79" r:id="rId3"/>
    <p:sldId id="278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7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78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F7EFE-DB21-4478-B6BA-453116A59E3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858C4-338E-46C6-9309-03397A030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BA6E676A-DB2F-72B6-1DB5-AF3AAD39419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B35A9AAE-8D52-9686-DD7C-BFD203DC8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184E6954-3EB7-30F3-9B54-ABE08C852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AE987C5C-3735-F7DF-5CA9-409441F1A1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59AF9DE0-FC05-C2DA-E2E3-DEA5E10E55C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E2AFE51A-E770-A6FB-7E42-FBA40A476AB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577D3974-89C9-C7C9-1634-82F480816B4E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9217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0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90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003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80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92213E6-0EC3-E13E-AA57-9DB7922455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C8A80E9A-A172-F716-4620-745E2ABBC2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8A618-44AE-758E-992C-2AF2D0750EEF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D6CE04BD-9FC2-4AD8-B3FD-CCC4C4507E66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15E5B7F2-EC73-642F-3B72-6A3FB11AB65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CD62AB-3296-B2A4-F3B3-A5AB2F387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C8C26D2-3169-662F-C5E6-852FC755B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E6FDE600-B475-EE17-EC20-E2DA9A0069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1411499-7A57-DB4E-818E-ADC67FA2452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94C2AE52-B236-C59F-0547-776CC2810C9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CE0E76C7-D57F-F3DB-7E82-E491C5BE2C81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recursive-design.com/blog/2010/12/07/comp-sci-101-big-o-notation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352B9F1-D672-0D27-11BD-9B2786C0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7785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60098FC0-65A8-75D4-EF5D-5F2997459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30449"/>
            <a:ext cx="7772400" cy="1470026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7: </a:t>
            </a:r>
            <a:r>
              <a:rPr lang="en-US" altLang="en-US" sz="2800" dirty="0"/>
              <a:t>Complexity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b="1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ADA307C-D403-E6CF-3289-86ED2BAB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3" name="Picture 6" descr="120618.strip.gif">
            <a:extLst>
              <a:ext uri="{FF2B5EF4-FFF2-40B4-BE49-F238E27FC236}">
                <a16:creationId xmlns:a16="http://schemas.microsoft.com/office/drawing/2014/main" id="{D7EC2568-4E3C-898A-EB3E-90EF482DD5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3286760"/>
            <a:ext cx="7112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23F0A068-0509-E84E-FC63-9159142AD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Collection efficiency</a:t>
            </a:r>
          </a:p>
        </p:txBody>
      </p:sp>
      <p:graphicFrame>
        <p:nvGraphicFramePr>
          <p:cNvPr id="211068" name="Group 124">
            <a:extLst>
              <a:ext uri="{FF2B5EF4-FFF2-40B4-BE49-F238E27FC236}">
                <a16:creationId xmlns:a16="http://schemas.microsoft.com/office/drawing/2014/main" id="{437684E2-1E0C-FBA5-D479-D8BFEFE98956}"/>
              </a:ext>
            </a:extLst>
          </p:cNvPr>
          <p:cNvGraphicFramePr>
            <a:graphicFrameLocks noGrp="1"/>
          </p:cNvGraphicFramePr>
          <p:nvPr/>
        </p:nvGraphicFramePr>
        <p:xfrm>
          <a:off x="2260600" y="2058988"/>
          <a:ext cx="4140200" cy="2609754"/>
        </p:xfrm>
        <a:graphic>
          <a:graphicData uri="http://schemas.openxmlformats.org/drawingml/2006/table">
            <a:tbl>
              <a:tblPr/>
              <a:tblGrid>
                <a:gridCol w="280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Method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ArrayList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 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set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293" name="Rectangle 35">
            <a:extLst>
              <a:ext uri="{FF2B5EF4-FFF2-40B4-BE49-F238E27FC236}">
                <a16:creationId xmlns:a16="http://schemas.microsoft.com/office/drawing/2014/main" id="{E3835AA6-A0FE-FD5A-CB3A-6749E8A18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915400" cy="396875"/>
          </a:xfrm>
        </p:spPr>
        <p:txBody>
          <a:bodyPr/>
          <a:lstStyle/>
          <a:p>
            <a:pPr eaLnBrk="1" hangingPunct="1"/>
            <a:r>
              <a:rPr lang="en-US" altLang="en-US">
                <a:latin typeface="Tahoma" panose="020B0604030504040204" pitchFamily="34" charset="0"/>
              </a:rPr>
              <a:t>Efficiency of our </a:t>
            </a:r>
            <a:r>
              <a:rPr lang="en-US" altLang="en-US">
                <a:latin typeface="Courier New" panose="02070309020205020404" pitchFamily="49" charset="0"/>
              </a:rPr>
              <a:t>ArrayIntList</a:t>
            </a:r>
            <a:r>
              <a:rPr lang="en-US" altLang="en-US">
                <a:latin typeface="Tahoma" panose="020B0604030504040204" pitchFamily="34" charset="0"/>
              </a:rPr>
              <a:t> or Java's </a:t>
            </a:r>
            <a:r>
              <a:rPr lang="en-US" altLang="en-US">
                <a:latin typeface="Courier New" panose="02070309020205020404" pitchFamily="49" charset="0"/>
              </a:rPr>
              <a:t>ArrayList</a:t>
            </a:r>
            <a:r>
              <a:rPr lang="en-US" altLang="en-US">
                <a:latin typeface="Tahoma" panose="020B0604030504040204" pitchFamily="34" charset="0"/>
              </a:rPr>
              <a:t>:</a:t>
            </a:r>
          </a:p>
        </p:txBody>
      </p:sp>
      <p:graphicFrame>
        <p:nvGraphicFramePr>
          <p:cNvPr id="6" name="Group 191">
            <a:extLst>
              <a:ext uri="{FF2B5EF4-FFF2-40B4-BE49-F238E27FC236}">
                <a16:creationId xmlns:a16="http://schemas.microsoft.com/office/drawing/2014/main" id="{116CEB72-9846-055A-9C33-E9AB63568454}"/>
              </a:ext>
            </a:extLst>
          </p:cNvPr>
          <p:cNvGraphicFramePr>
            <a:graphicFrameLocks noGrp="1"/>
          </p:cNvGraphicFramePr>
          <p:nvPr/>
        </p:nvGraphicFramePr>
        <p:xfrm>
          <a:off x="2260600" y="2058988"/>
          <a:ext cx="4140200" cy="2609754"/>
        </p:xfrm>
        <a:graphic>
          <a:graphicData uri="http://schemas.openxmlformats.org/drawingml/2006/table">
            <a:tbl>
              <a:tblPr/>
              <a:tblGrid>
                <a:gridCol w="280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7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Method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ArrayList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add(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set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45217" marB="452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8D5C745-C79B-4209-9FB5-D50D50C7918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software crisis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44B5A7F-A313-3931-9ED9-AFC127344A8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software engineering</a:t>
            </a:r>
            <a:r>
              <a:rPr lang="en-US" altLang="en-US"/>
              <a:t>: The practice of developing, designing, documenting, testing large computer programs.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Large-scale projects face many issues:</a:t>
            </a:r>
          </a:p>
          <a:p>
            <a:pPr lvl="1" eaLnBrk="1" hangingPunct="1"/>
            <a:r>
              <a:rPr lang="en-US" altLang="en-US"/>
              <a:t>programmers working together</a:t>
            </a:r>
          </a:p>
          <a:p>
            <a:pPr lvl="1" eaLnBrk="1" hangingPunct="1"/>
            <a:r>
              <a:rPr lang="en-US" altLang="en-US"/>
              <a:t>getting code finished on time</a:t>
            </a:r>
          </a:p>
          <a:p>
            <a:pPr lvl="1" eaLnBrk="1" hangingPunct="1"/>
            <a:r>
              <a:rPr lang="en-US" altLang="en-US"/>
              <a:t>avoiding redundant code</a:t>
            </a:r>
          </a:p>
          <a:p>
            <a:pPr lvl="1" eaLnBrk="1" hangingPunct="1"/>
            <a:r>
              <a:rPr lang="en-US" altLang="en-US"/>
              <a:t>finding and fixing bugs</a:t>
            </a:r>
          </a:p>
          <a:p>
            <a:pPr lvl="1" eaLnBrk="1" hangingPunct="1"/>
            <a:r>
              <a:rPr lang="en-US" altLang="en-US"/>
              <a:t>maintaining, reusing existing code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 b="1"/>
              <a:t>code reuse</a:t>
            </a:r>
            <a:r>
              <a:rPr lang="en-US" altLang="en-US"/>
              <a:t>: The practice of writing program code once and using it in many contexts.</a:t>
            </a:r>
          </a:p>
        </p:txBody>
      </p:sp>
      <p:pic>
        <p:nvPicPr>
          <p:cNvPr id="7172" name="Picture 3" descr="featureonabug.jpg">
            <a:extLst>
              <a:ext uri="{FF2B5EF4-FFF2-40B4-BE49-F238E27FC236}">
                <a16:creationId xmlns:a16="http://schemas.microsoft.com/office/drawing/2014/main" id="{1C5B932C-71F9-7F14-2A81-1F09836C7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819400"/>
            <a:ext cx="289560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E257E-4C0C-4DD0-504E-B80FC456C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addStars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65A08-DBC4-31BF-690A-80DF090FD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9714" y="1702368"/>
            <a:ext cx="7271657" cy="4434840"/>
          </a:xfrm>
        </p:spPr>
        <p:txBody>
          <a:bodyPr/>
          <a:lstStyle/>
          <a:p>
            <a:r>
              <a:rPr lang="en-US" dirty="0"/>
              <a:t>Yesterday we looked at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addStars</a:t>
            </a:r>
            <a:r>
              <a:rPr lang="en-US" dirty="0"/>
              <a:t> in lab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was hard about this problem?</a:t>
            </a:r>
          </a:p>
          <a:p>
            <a:r>
              <a:rPr lang="en-US" dirty="0"/>
              <a:t>Is there any similarity between this problem and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RemovePlurals</a:t>
            </a:r>
            <a:r>
              <a:rPr lang="en-US" dirty="0"/>
              <a:t> code could help us?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E00665-19BD-E338-E5F9-9398E38D8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9442" y="2271393"/>
            <a:ext cx="6085115" cy="2760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02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BAFC5-3237-BC9F-053C-1EFF83810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our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B08DB-E069-632A-99A0-129CC1297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2641029"/>
          </a:xfrm>
        </p:spPr>
        <p:txBody>
          <a:bodyPr/>
          <a:lstStyle/>
          <a:p>
            <a:r>
              <a:rPr lang="en-US" dirty="0"/>
              <a:t>Over the last few lectures, we have discussed </a:t>
            </a:r>
            <a:r>
              <a:rPr lang="en-US" b="1" dirty="0"/>
              <a:t>sequential search </a:t>
            </a:r>
            <a:r>
              <a:rPr lang="en-US" dirty="0"/>
              <a:t>and </a:t>
            </a:r>
            <a:r>
              <a:rPr lang="en-US" b="1" dirty="0"/>
              <a:t>binary search</a:t>
            </a:r>
          </a:p>
          <a:p>
            <a:endParaRPr lang="en-US" b="1" dirty="0"/>
          </a:p>
          <a:p>
            <a:pPr lvl="1"/>
            <a:r>
              <a:rPr lang="en-US" dirty="0"/>
              <a:t>We found we need to check way </a:t>
            </a:r>
            <a:r>
              <a:rPr lang="en-US" b="1" dirty="0"/>
              <a:t>less indexes</a:t>
            </a:r>
            <a:r>
              <a:rPr lang="en-US" dirty="0"/>
              <a:t> when using binary search – so it is </a:t>
            </a:r>
            <a:r>
              <a:rPr lang="en-US" b="1" dirty="0"/>
              <a:t>faster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How can we communicate this to others without walking through the whole algorithm?</a:t>
            </a:r>
          </a:p>
          <a:p>
            <a:pPr lvl="2"/>
            <a:r>
              <a:rPr lang="en-US" dirty="0"/>
              <a:t>Generally, how can we compare the efficiency of different code solutions?</a:t>
            </a:r>
          </a:p>
        </p:txBody>
      </p:sp>
    </p:spTree>
    <p:extLst>
      <p:ext uri="{BB962C8B-B14F-4D97-AF65-F5344CB8AC3E}">
        <p14:creationId xmlns:p14="http://schemas.microsoft.com/office/powerpoint/2010/main" val="2107682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>
            <a:extLst>
              <a:ext uri="{FF2B5EF4-FFF2-40B4-BE49-F238E27FC236}">
                <a16:creationId xmlns:a16="http://schemas.microsoft.com/office/drawing/2014/main" id="{8ACE1B9C-0DF5-C94C-8BF2-6806641976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Runtime Efficiency</a:t>
            </a:r>
          </a:p>
        </p:txBody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E803C060-4DB7-4246-64D3-179F3222B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b="1" dirty="0"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efficiency</a:t>
            </a:r>
            <a:r>
              <a:rPr lang="en-US" dirty="0">
                <a:ea typeface="ＭＳ Ｐゴシック" charset="0"/>
                <a:cs typeface="+mn-cs"/>
              </a:rPr>
              <a:t>: measure of computing resources used by code.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can be relative to speed (time), memory (space), etc.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most commonly refers to run time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Assume the following: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Any single Java statement takes same amount of time to run.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A method call's runtime is measured by the total of the statements inside the method's body.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A loop's runtime, if the loop repeats N times, is N times the runtime of the statements in its body.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A7A58522-01EE-9371-CB87-210E59FA6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Efficiency examples</a:t>
            </a: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A7D6ECFA-49B1-DF65-B911-68B6623F7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ea typeface="ＭＳ Ｐゴシック" charset="0"/>
                <a:cs typeface="+mn-cs"/>
              </a:rPr>
              <a:t>statement1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ea typeface="ＭＳ Ｐゴシック" charset="0"/>
                <a:cs typeface="+mn-cs"/>
              </a:rPr>
              <a:t>statement2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ea typeface="ＭＳ Ｐゴシック" charset="0"/>
                <a:cs typeface="+mn-cs"/>
              </a:rPr>
              <a:t>statement3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for (int i = 1; i &lt;= N; i++)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>
                <a:ea typeface="ＭＳ Ｐゴシック" charset="0"/>
                <a:cs typeface="+mn-cs"/>
              </a:rPr>
              <a:t>statement4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for (int i = 1; i &lt;= N; i++)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>
                <a:ea typeface="ＭＳ Ｐゴシック" charset="0"/>
                <a:cs typeface="+mn-cs"/>
              </a:rPr>
              <a:t>statement5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>
                <a:ea typeface="ＭＳ Ｐゴシック" charset="0"/>
                <a:cs typeface="+mn-cs"/>
              </a:rPr>
              <a:t>statement6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>
                <a:ea typeface="ＭＳ Ｐゴシック" charset="0"/>
                <a:cs typeface="+mn-cs"/>
              </a:rPr>
              <a:t>statement7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>
                <a:latin typeface="Courier New" charset="0"/>
                <a:ea typeface="ＭＳ Ｐゴシック" charset="0"/>
                <a:cs typeface="+mn-cs"/>
              </a:rPr>
              <a:t>}</a:t>
            </a:r>
          </a:p>
        </p:txBody>
      </p:sp>
      <p:grpSp>
        <p:nvGrpSpPr>
          <p:cNvPr id="260109" name="Group 13">
            <a:extLst>
              <a:ext uri="{FF2B5EF4-FFF2-40B4-BE49-F238E27FC236}">
                <a16:creationId xmlns:a16="http://schemas.microsoft.com/office/drawing/2014/main" id="{D277A2AF-FBD9-237C-E057-1E84015D210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295400"/>
            <a:ext cx="777875" cy="1143000"/>
            <a:chOff x="1440" y="816"/>
            <a:chExt cx="490" cy="720"/>
          </a:xfrm>
        </p:grpSpPr>
        <p:sp>
          <p:nvSpPr>
            <p:cNvPr id="260100" name="AutoShape 4">
              <a:extLst>
                <a:ext uri="{FF2B5EF4-FFF2-40B4-BE49-F238E27FC236}">
                  <a16:creationId xmlns:a16="http://schemas.microsoft.com/office/drawing/2014/main" id="{783553DC-5301-99FD-8FD1-07860DF0F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816"/>
              <a:ext cx="240" cy="720"/>
            </a:xfrm>
            <a:prstGeom prst="righ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0105" name="Text Box 9">
              <a:extLst>
                <a:ext uri="{FF2B5EF4-FFF2-40B4-BE49-F238E27FC236}">
                  <a16:creationId xmlns:a16="http://schemas.microsoft.com/office/drawing/2014/main" id="{87969664-C091-8367-A421-F40EB6BD6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9" y="1029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3</a:t>
              </a:r>
            </a:p>
          </p:txBody>
        </p:sp>
      </p:grpSp>
      <p:grpSp>
        <p:nvGrpSpPr>
          <p:cNvPr id="260110" name="Group 14">
            <a:extLst>
              <a:ext uri="{FF2B5EF4-FFF2-40B4-BE49-F238E27FC236}">
                <a16:creationId xmlns:a16="http://schemas.microsoft.com/office/drawing/2014/main" id="{2F7167B6-856A-0535-8221-3351D52BC3CD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743200"/>
            <a:ext cx="914400" cy="990600"/>
            <a:chOff x="3648" y="1728"/>
            <a:chExt cx="576" cy="624"/>
          </a:xfrm>
        </p:grpSpPr>
        <p:sp>
          <p:nvSpPr>
            <p:cNvPr id="260102" name="AutoShape 6">
              <a:extLst>
                <a:ext uri="{FF2B5EF4-FFF2-40B4-BE49-F238E27FC236}">
                  <a16:creationId xmlns:a16="http://schemas.microsoft.com/office/drawing/2014/main" id="{EEF25F1A-20FA-3C96-E0F2-A3592185B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1728"/>
              <a:ext cx="240" cy="624"/>
            </a:xfrm>
            <a:prstGeom prst="rightBrace">
              <a:avLst>
                <a:gd name="adj1" fmla="val 2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0106" name="Text Box 10">
              <a:extLst>
                <a:ext uri="{FF2B5EF4-FFF2-40B4-BE49-F238E27FC236}">
                  <a16:creationId xmlns:a16="http://schemas.microsoft.com/office/drawing/2014/main" id="{989B5F50-24F4-CD06-5897-488A9E0CA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0" y="1872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N</a:t>
              </a:r>
            </a:p>
          </p:txBody>
        </p:sp>
      </p:grpSp>
      <p:grpSp>
        <p:nvGrpSpPr>
          <p:cNvPr id="260111" name="Group 15">
            <a:extLst>
              <a:ext uri="{FF2B5EF4-FFF2-40B4-BE49-F238E27FC236}">
                <a16:creationId xmlns:a16="http://schemas.microsoft.com/office/drawing/2014/main" id="{67E4CED2-CC3A-F3B2-93D7-52647E041596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4267200"/>
            <a:ext cx="1066800" cy="1752600"/>
            <a:chOff x="3648" y="2688"/>
            <a:chExt cx="672" cy="1104"/>
          </a:xfrm>
        </p:grpSpPr>
        <p:sp>
          <p:nvSpPr>
            <p:cNvPr id="260103" name="AutoShape 7">
              <a:extLst>
                <a:ext uri="{FF2B5EF4-FFF2-40B4-BE49-F238E27FC236}">
                  <a16:creationId xmlns:a16="http://schemas.microsoft.com/office/drawing/2014/main" id="{DAE7FB80-0F25-A0C1-E708-FAC2D460B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2688"/>
              <a:ext cx="240" cy="1104"/>
            </a:xfrm>
            <a:prstGeom prst="rightBrace">
              <a:avLst>
                <a:gd name="adj1" fmla="val 38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0107" name="Text Box 11">
              <a:extLst>
                <a:ext uri="{FF2B5EF4-FFF2-40B4-BE49-F238E27FC236}">
                  <a16:creationId xmlns:a16="http://schemas.microsoft.com/office/drawing/2014/main" id="{49CD1381-7062-95A0-A500-03F067921C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1" y="3072"/>
              <a:ext cx="3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3N</a:t>
              </a:r>
            </a:p>
          </p:txBody>
        </p:sp>
      </p:grpSp>
      <p:grpSp>
        <p:nvGrpSpPr>
          <p:cNvPr id="260112" name="Group 16">
            <a:extLst>
              <a:ext uri="{FF2B5EF4-FFF2-40B4-BE49-F238E27FC236}">
                <a16:creationId xmlns:a16="http://schemas.microsoft.com/office/drawing/2014/main" id="{EE35BE35-3BA0-0570-C441-88EB24DF8323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1219200"/>
            <a:ext cx="1752600" cy="5181600"/>
            <a:chOff x="4512" y="768"/>
            <a:chExt cx="1104" cy="3264"/>
          </a:xfrm>
        </p:grpSpPr>
        <p:sp>
          <p:nvSpPr>
            <p:cNvPr id="260104" name="AutoShape 8">
              <a:extLst>
                <a:ext uri="{FF2B5EF4-FFF2-40B4-BE49-F238E27FC236}">
                  <a16:creationId xmlns:a16="http://schemas.microsoft.com/office/drawing/2014/main" id="{84DBC15C-F932-D72D-45C7-7A2CCAEB28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768"/>
              <a:ext cx="384" cy="3264"/>
            </a:xfrm>
            <a:prstGeom prst="rightBrace">
              <a:avLst>
                <a:gd name="adj1" fmla="val 7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0108" name="Text Box 12">
              <a:extLst>
                <a:ext uri="{FF2B5EF4-FFF2-40B4-BE49-F238E27FC236}">
                  <a16:creationId xmlns:a16="http://schemas.microsoft.com/office/drawing/2014/main" id="{3048621F-7962-60FD-A0C4-946A0E37C3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2" y="2256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4N + 3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0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0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0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0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EFEAE1B3-5416-F699-DCDA-2ECA2C1C42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Efficiency examples 2</a:t>
            </a:r>
          </a:p>
        </p:txBody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ABF90510-7A35-2D5B-BA1A-F2AEC09C7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for (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= 1;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&lt;= N;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++)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for (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j = 1; j &lt;= N; j++)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    </a:t>
            </a:r>
            <a:r>
              <a:rPr lang="en-US" b="1" dirty="0">
                <a:ea typeface="ＭＳ Ｐゴシック" charset="0"/>
                <a:cs typeface="+mn-cs"/>
              </a:rPr>
              <a:t>statement1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dirty="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for (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= 1;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&lt;= N;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i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++) {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 dirty="0">
                <a:ea typeface="ＭＳ Ｐゴシック" charset="0"/>
                <a:cs typeface="+mn-cs"/>
              </a:rPr>
              <a:t>statement2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 dirty="0">
                <a:ea typeface="ＭＳ Ｐゴシック" charset="0"/>
                <a:cs typeface="+mn-cs"/>
              </a:rPr>
              <a:t>statement3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 dirty="0">
                <a:ea typeface="ＭＳ Ｐゴシック" charset="0"/>
                <a:cs typeface="+mn-cs"/>
              </a:rPr>
              <a:t>statement4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    </a:t>
            </a:r>
            <a:r>
              <a:rPr lang="en-US" b="1" dirty="0">
                <a:ea typeface="ＭＳ Ｐゴシック" charset="0"/>
                <a:cs typeface="+mn-cs"/>
              </a:rPr>
              <a:t>statement5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}</a:t>
            </a:r>
          </a:p>
          <a:p>
            <a:pPr eaLnBrk="1" hangingPunct="1">
              <a:buFontTx/>
              <a:buNone/>
              <a:defRPr/>
            </a:pP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How many statements will execute if N = 10?  If N = 1000?</a:t>
            </a:r>
          </a:p>
        </p:txBody>
      </p:sp>
      <p:grpSp>
        <p:nvGrpSpPr>
          <p:cNvPr id="261124" name="Group 4">
            <a:extLst>
              <a:ext uri="{FF2B5EF4-FFF2-40B4-BE49-F238E27FC236}">
                <a16:creationId xmlns:a16="http://schemas.microsoft.com/office/drawing/2014/main" id="{9B90F1D9-D488-87B3-7B04-0B3F22F514C4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1219200"/>
            <a:ext cx="1900238" cy="4800600"/>
            <a:chOff x="4512" y="768"/>
            <a:chExt cx="1197" cy="3264"/>
          </a:xfrm>
        </p:grpSpPr>
        <p:sp>
          <p:nvSpPr>
            <p:cNvPr id="261125" name="AutoShape 5">
              <a:extLst>
                <a:ext uri="{FF2B5EF4-FFF2-40B4-BE49-F238E27FC236}">
                  <a16:creationId xmlns:a16="http://schemas.microsoft.com/office/drawing/2014/main" id="{3560945F-0DFC-A91E-7671-DAB2318E5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768"/>
              <a:ext cx="384" cy="3264"/>
            </a:xfrm>
            <a:prstGeom prst="rightBrace">
              <a:avLst>
                <a:gd name="adj1" fmla="val 7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1126" name="Text Box 6">
              <a:extLst>
                <a:ext uri="{FF2B5EF4-FFF2-40B4-BE49-F238E27FC236}">
                  <a16:creationId xmlns:a16="http://schemas.microsoft.com/office/drawing/2014/main" id="{4320FAD7-F67A-23DF-72B2-FE9F33B83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2" y="2256"/>
              <a:ext cx="807" cy="3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N</a:t>
              </a:r>
              <a:r>
                <a:rPr lang="en-US" sz="2400" baseline="30000">
                  <a:latin typeface="Tahoma" charset="0"/>
                  <a:ea typeface="+mn-ea"/>
                </a:rPr>
                <a:t>2</a:t>
              </a:r>
              <a:r>
                <a:rPr lang="en-US" sz="2400">
                  <a:latin typeface="Tahoma" charset="0"/>
                  <a:ea typeface="+mn-ea"/>
                </a:rPr>
                <a:t> + 4N</a:t>
              </a:r>
            </a:p>
          </p:txBody>
        </p:sp>
      </p:grpSp>
      <p:grpSp>
        <p:nvGrpSpPr>
          <p:cNvPr id="261127" name="Group 7">
            <a:extLst>
              <a:ext uri="{FF2B5EF4-FFF2-40B4-BE49-F238E27FC236}">
                <a16:creationId xmlns:a16="http://schemas.microsoft.com/office/drawing/2014/main" id="{561E5DCA-8908-9A7D-B8A0-13D3B300B549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371600"/>
            <a:ext cx="914400" cy="990600"/>
            <a:chOff x="3648" y="1728"/>
            <a:chExt cx="576" cy="624"/>
          </a:xfrm>
        </p:grpSpPr>
        <p:sp>
          <p:nvSpPr>
            <p:cNvPr id="261128" name="AutoShape 8">
              <a:extLst>
                <a:ext uri="{FF2B5EF4-FFF2-40B4-BE49-F238E27FC236}">
                  <a16:creationId xmlns:a16="http://schemas.microsoft.com/office/drawing/2014/main" id="{62A4449D-158C-01B7-C7CE-BD08B2C27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1728"/>
              <a:ext cx="240" cy="624"/>
            </a:xfrm>
            <a:prstGeom prst="rightBrace">
              <a:avLst>
                <a:gd name="adj1" fmla="val 2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1129" name="Text Box 9">
              <a:extLst>
                <a:ext uri="{FF2B5EF4-FFF2-40B4-BE49-F238E27FC236}">
                  <a16:creationId xmlns:a16="http://schemas.microsoft.com/office/drawing/2014/main" id="{FDCF88DB-3A06-0366-BB61-F75076976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0" y="1872"/>
              <a:ext cx="3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N</a:t>
              </a:r>
              <a:r>
                <a:rPr lang="en-US" sz="2400" baseline="30000">
                  <a:latin typeface="Tahoma" charset="0"/>
                  <a:ea typeface="+mn-ea"/>
                </a:rPr>
                <a:t>2</a:t>
              </a:r>
            </a:p>
          </p:txBody>
        </p:sp>
      </p:grpSp>
      <p:grpSp>
        <p:nvGrpSpPr>
          <p:cNvPr id="261130" name="Group 10">
            <a:extLst>
              <a:ext uri="{FF2B5EF4-FFF2-40B4-BE49-F238E27FC236}">
                <a16:creationId xmlns:a16="http://schemas.microsoft.com/office/drawing/2014/main" id="{4F364927-905A-E38D-EB9D-F94B86EE7B42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3505200"/>
            <a:ext cx="1066800" cy="1752600"/>
            <a:chOff x="3648" y="2688"/>
            <a:chExt cx="672" cy="1104"/>
          </a:xfrm>
        </p:grpSpPr>
        <p:sp>
          <p:nvSpPr>
            <p:cNvPr id="261131" name="AutoShape 11">
              <a:extLst>
                <a:ext uri="{FF2B5EF4-FFF2-40B4-BE49-F238E27FC236}">
                  <a16:creationId xmlns:a16="http://schemas.microsoft.com/office/drawing/2014/main" id="{B29AD8D3-7D64-C95E-C508-8A15BB02A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2688"/>
              <a:ext cx="240" cy="1104"/>
            </a:xfrm>
            <a:prstGeom prst="rightBrace">
              <a:avLst>
                <a:gd name="adj1" fmla="val 38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61132" name="Text Box 12">
              <a:extLst>
                <a:ext uri="{FF2B5EF4-FFF2-40B4-BE49-F238E27FC236}">
                  <a16:creationId xmlns:a16="http://schemas.microsoft.com/office/drawing/2014/main" id="{A8109B54-6E1D-AEAD-805F-8FDAE7D8C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1" y="3072"/>
              <a:ext cx="3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>
                  <a:latin typeface="Tahoma" charset="0"/>
                  <a:ea typeface="+mn-ea"/>
                </a:rPr>
                <a:t>4N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1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830C8546-8DD3-B33E-E969-577E1051A6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Algorithm growth rates</a:t>
            </a:r>
            <a:endParaRPr lang="en-US" sz="3200" dirty="0">
              <a:ea typeface="ＭＳ Ｐゴシック" charset="0"/>
              <a:cs typeface="+mj-cs"/>
            </a:endParaRP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1940633E-597C-4CCC-155E-DA6DDEF924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We measure runtime in proportion to the input data size, N.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b="1">
                <a:ea typeface="ＭＳ Ｐゴシック" charset="-128"/>
              </a:rPr>
              <a:t>growth rate</a:t>
            </a:r>
            <a:r>
              <a:rPr lang="en-US">
                <a:ea typeface="ＭＳ Ｐゴシック" charset="-128"/>
              </a:rPr>
              <a:t>: Change in runtime as N changes.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Say an algorithm runs </a:t>
            </a:r>
            <a:r>
              <a:rPr lang="en-US" b="1">
                <a:ea typeface="ＭＳ Ｐゴシック" charset="0"/>
                <a:cs typeface="+mn-cs"/>
              </a:rPr>
              <a:t>0.4N</a:t>
            </a:r>
            <a:r>
              <a:rPr lang="en-US" b="1" baseline="30000">
                <a:ea typeface="ＭＳ Ｐゴシック" charset="0"/>
                <a:cs typeface="+mn-cs"/>
              </a:rPr>
              <a:t>3</a:t>
            </a:r>
            <a:r>
              <a:rPr lang="en-US" b="1">
                <a:ea typeface="ＭＳ Ｐゴシック" charset="0"/>
                <a:cs typeface="+mn-cs"/>
              </a:rPr>
              <a:t> + 25N</a:t>
            </a:r>
            <a:r>
              <a:rPr lang="en-US" b="1" baseline="30000">
                <a:ea typeface="ＭＳ Ｐゴシック" charset="0"/>
                <a:cs typeface="+mn-cs"/>
              </a:rPr>
              <a:t>2</a:t>
            </a:r>
            <a:r>
              <a:rPr lang="en-US" b="1">
                <a:ea typeface="ＭＳ Ｐゴシック" charset="0"/>
                <a:cs typeface="+mn-cs"/>
              </a:rPr>
              <a:t> + 8N + 17</a:t>
            </a:r>
            <a:r>
              <a:rPr lang="en-US">
                <a:ea typeface="ＭＳ Ｐゴシック" charset="0"/>
                <a:cs typeface="+mn-cs"/>
              </a:rPr>
              <a:t> statements.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Consider the runtime when N is </a:t>
            </a:r>
            <a:r>
              <a:rPr lang="en-US" i="1">
                <a:ea typeface="ＭＳ Ｐゴシック" charset="-128"/>
              </a:rPr>
              <a:t>extremely large</a:t>
            </a:r>
            <a:r>
              <a:rPr lang="en-US">
                <a:ea typeface="ＭＳ Ｐゴシック" charset="-128"/>
              </a:rPr>
              <a:t> 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We ignore constants like 25 because they are tiny next to N.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The highest-order term (N</a:t>
            </a:r>
            <a:r>
              <a:rPr lang="en-US" baseline="30000">
                <a:ea typeface="ＭＳ Ｐゴシック" charset="-128"/>
              </a:rPr>
              <a:t>3</a:t>
            </a:r>
            <a:r>
              <a:rPr lang="en-US">
                <a:ea typeface="ＭＳ Ｐゴシック" charset="-128"/>
              </a:rPr>
              <a:t>) dominates the overall runtime.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We say that this algorithm runs "on the order of" N</a:t>
            </a:r>
            <a:r>
              <a:rPr lang="en-US" baseline="30000">
                <a:ea typeface="ＭＳ Ｐゴシック" charset="-128"/>
              </a:rPr>
              <a:t>3</a:t>
            </a:r>
            <a:r>
              <a:rPr lang="en-US">
                <a:ea typeface="ＭＳ Ｐゴシック" charset="-128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-128"/>
              </a:rPr>
              <a:t>or </a:t>
            </a:r>
            <a:r>
              <a:rPr lang="en-US" b="1">
                <a:ea typeface="ＭＳ Ｐゴシック" charset="-128"/>
              </a:rPr>
              <a:t>O(N</a:t>
            </a:r>
            <a:r>
              <a:rPr lang="en-US" b="1" baseline="30000">
                <a:ea typeface="ＭＳ Ｐゴシック" charset="-128"/>
              </a:rPr>
              <a:t>3</a:t>
            </a:r>
            <a:r>
              <a:rPr lang="en-US" b="1">
                <a:ea typeface="ＭＳ Ｐゴシック" charset="-128"/>
              </a:rPr>
              <a:t>)</a:t>
            </a:r>
            <a:r>
              <a:rPr lang="en-US">
                <a:ea typeface="ＭＳ Ｐゴシック" charset="-128"/>
              </a:rPr>
              <a:t> for short   ("</a:t>
            </a:r>
            <a:r>
              <a:rPr lang="en-US" b="1">
                <a:ea typeface="ＭＳ Ｐゴシック" charset="-128"/>
              </a:rPr>
              <a:t>Big-Oh</a:t>
            </a:r>
            <a:r>
              <a:rPr lang="en-US">
                <a:ea typeface="ＭＳ Ｐゴシック" charset="-128"/>
              </a:rPr>
              <a:t> of N cubed")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1E80E559-46F1-A7F9-D748-420563B67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Complexity classes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924D0432-40B3-9AFC-4988-559E142D7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>
                <a:ea typeface="ＭＳ Ｐゴシック" charset="0"/>
                <a:cs typeface="+mn-cs"/>
              </a:rPr>
              <a:t>complexity class</a:t>
            </a:r>
            <a:r>
              <a:rPr lang="en-US">
                <a:ea typeface="ＭＳ Ｐゴシック" charset="0"/>
                <a:cs typeface="+mn-cs"/>
              </a:rPr>
              <a:t>: A category of algorithm efficiency based on the algorithm's relationship to the input size N.</a:t>
            </a:r>
          </a:p>
        </p:txBody>
      </p:sp>
      <p:graphicFrame>
        <p:nvGraphicFramePr>
          <p:cNvPr id="252011" name="Group 107">
            <a:extLst>
              <a:ext uri="{FF2B5EF4-FFF2-40B4-BE49-F238E27FC236}">
                <a16:creationId xmlns:a16="http://schemas.microsoft.com/office/drawing/2014/main" id="{6B70E41D-CBF3-4832-C253-78E1ED152250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2362200"/>
          <a:ext cx="8093075" cy="3409950"/>
        </p:xfrm>
        <a:graphic>
          <a:graphicData uri="http://schemas.openxmlformats.org/drawingml/2006/table">
            <a:tbl>
              <a:tblPr/>
              <a:tblGrid>
                <a:gridCol w="1709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4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4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Class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Big-Oh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If you double N, 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Example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constant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O(1)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unchanged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10ms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logarithmic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O(log</a:t>
                      </a:r>
                      <a:r>
                        <a:rPr kumimoji="0" lang="en-US" sz="17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N)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increases slightly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175ms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linear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doubles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3.2 sec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log-linear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 log</a:t>
                      </a:r>
                      <a:r>
                        <a:rPr kumimoji="0" lang="en-US" sz="17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N)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slightly more than doubles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 sec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quadratic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quadruples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 min 42 sec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cubic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O(N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multiplies by 8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55 min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...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5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exponential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O(2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N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multiplies drastically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 * 10</a:t>
                      </a:r>
                      <a:r>
                        <a:rPr kumimoji="0" lang="en-US" sz="17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61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years</a:t>
                      </a:r>
                    </a:p>
                  </a:txBody>
                  <a:tcPr marT="39679" marB="3967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2807D-224E-4872-CEDC-ABB002BAB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Complexity classes</a:t>
            </a:r>
          </a:p>
        </p:txBody>
      </p:sp>
      <p:pic>
        <p:nvPicPr>
          <p:cNvPr id="10243" name="Picture 5" descr="Time_Complexity.png">
            <a:extLst>
              <a:ext uri="{FF2B5EF4-FFF2-40B4-BE49-F238E27FC236}">
                <a16:creationId xmlns:a16="http://schemas.microsoft.com/office/drawing/2014/main" id="{F88A5BB4-F618-A430-7EC2-C6AD7BCF2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243013"/>
            <a:ext cx="8763000" cy="508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6">
            <a:extLst>
              <a:ext uri="{FF2B5EF4-FFF2-40B4-BE49-F238E27FC236}">
                <a16:creationId xmlns:a16="http://schemas.microsoft.com/office/drawing/2014/main" id="{C4754148-DCB5-F9D0-735C-682FD9D3B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1775"/>
            <a:ext cx="8955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Verdana" panose="020B0604030504040204" pitchFamily="34" charset="0"/>
                <a:hlinkClick r:id="rId3"/>
              </a:rPr>
              <a:t>http://recursive-design.com/blog/2010/12/07/comp-sci-101-big-o-notation/</a:t>
            </a:r>
            <a:r>
              <a:rPr lang="en-US" altLang="en-US" sz="1200">
                <a:latin typeface="Verdana" panose="020B0604030504040204" pitchFamily="34" charset="0"/>
              </a:rPr>
              <a:t> - post about a Google interview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2154</TotalTime>
  <Words>684</Words>
  <Application>Microsoft Office PowerPoint</Application>
  <PresentationFormat>On-screen Show (4:3)</PresentationFormat>
  <Paragraphs>154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Recall: addStars</vt:lpstr>
      <vt:lpstr>Evaluating our Algorithms</vt:lpstr>
      <vt:lpstr>Runtime Efficiency</vt:lpstr>
      <vt:lpstr>Efficiency examples</vt:lpstr>
      <vt:lpstr>Efficiency examples 2</vt:lpstr>
      <vt:lpstr>Algorithm growth rates</vt:lpstr>
      <vt:lpstr>Complexity classes</vt:lpstr>
      <vt:lpstr>Complexity classes</vt:lpstr>
      <vt:lpstr>Collection efficiency</vt:lpstr>
      <vt:lpstr>The software crisis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27</cp:revision>
  <dcterms:created xsi:type="dcterms:W3CDTF">2013-01-14T19:00:58Z</dcterms:created>
  <dcterms:modified xsi:type="dcterms:W3CDTF">2024-04-09T22:59:32Z</dcterms:modified>
</cp:coreProperties>
</file>