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5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257" r:id="rId33"/>
    <p:sldId id="258" r:id="rId3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F7EFE-DB21-4478-B6BA-453116A59E37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858C4-338E-46C6-9309-03397A030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1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9667D294-A636-1E49-2039-FEEAB9D243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253E3B1-15BA-AF12-4DD6-AE53D0FDE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996CB2C-4466-4DFB-1584-A87F0C40EA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B4FA667-D0CB-4D31-903C-BE8AB49E63A2}" type="slidenum">
              <a:rPr kumimoji="0" lang="en-US" altLang="en-US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18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BA6E676A-DB2F-72B6-1DB5-AF3AAD39419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B35A9AAE-8D52-9686-DD7C-BFD203DC8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184E6954-3EB7-30F3-9B54-ABE08C852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AE987C5C-3735-F7DF-5CA9-409441F1A1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59AF9DE0-FC05-C2DA-E2E3-DEA5E10E55C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E2AFE51A-E770-A6FB-7E42-FBA40A476AB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577D3974-89C9-C7C9-1634-82F480816B4E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9217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0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90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7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003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880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C92213E6-0EC3-E13E-AA57-9DB7922455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C8A80E9A-A172-F716-4620-745E2ABBC2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8A618-44AE-758E-992C-2AF2D0750EEF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D6CE04BD-9FC2-4AD8-B3FD-CCC4C4507E66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15E5B7F2-EC73-642F-3B72-6A3FB11AB65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CD62AB-3296-B2A4-F3B3-A5AB2F387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C8C26D2-3169-662F-C5E6-852FC755B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E6FDE600-B475-EE17-EC20-E2DA9A0069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1411499-7A57-DB4E-818E-ADC67FA2452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94C2AE52-B236-C59F-0547-776CC2810C9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CE0E76C7-D57F-F3DB-7E82-E491C5BE2C81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352B9F1-D672-0D27-11BD-9B2786C0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7785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60098FC0-65A8-75D4-EF5D-5F2997459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30449"/>
            <a:ext cx="7772400" cy="1470026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9: </a:t>
            </a:r>
            <a:r>
              <a:rPr lang="en-US" altLang="en-US" sz="2800" dirty="0"/>
              <a:t>Inheritance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b="1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ADA307C-D403-E6CF-3289-86ED2BABE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73768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1026" name="Picture 2" descr="OOPS.. what's your inspiration in JAVA">
            <a:extLst>
              <a:ext uri="{FF2B5EF4-FFF2-40B4-BE49-F238E27FC236}">
                <a16:creationId xmlns:a16="http://schemas.microsoft.com/office/drawing/2014/main" id="{0AAEAB41-B7A2-2894-611F-23AC498D8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25" y="3065462"/>
            <a:ext cx="683895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C083E4F-76D2-EA8F-2671-DC87E89E55A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FED3DC9-BC5E-615F-F5A8-59CDA711988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inheritance</a:t>
            </a:r>
            <a:r>
              <a:rPr lang="en-US" altLang="en-US"/>
              <a:t>: A way to form new classes based on existing classes, taking on their attributes/behavior.</a:t>
            </a:r>
          </a:p>
          <a:p>
            <a:pPr lvl="1" eaLnBrk="1" hangingPunct="1"/>
            <a:r>
              <a:rPr lang="en-US" altLang="en-US"/>
              <a:t>a way to group related classes</a:t>
            </a:r>
          </a:p>
          <a:p>
            <a:pPr lvl="1" eaLnBrk="1" hangingPunct="1"/>
            <a:r>
              <a:rPr lang="en-US" altLang="en-US"/>
              <a:t>a way to share code between two or more classes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One class can </a:t>
            </a:r>
            <a:r>
              <a:rPr lang="en-US" altLang="en-US" i="1"/>
              <a:t>extend </a:t>
            </a:r>
            <a:r>
              <a:rPr lang="en-US" altLang="en-US"/>
              <a:t>another, absorbing its data/behavior.</a:t>
            </a:r>
          </a:p>
          <a:p>
            <a:pPr lvl="1" eaLnBrk="1" hangingPunct="1"/>
            <a:r>
              <a:rPr lang="en-US" altLang="en-US" b="1"/>
              <a:t>superclass</a:t>
            </a:r>
            <a:r>
              <a:rPr lang="en-US" altLang="en-US"/>
              <a:t>: The parent class that is being extended.</a:t>
            </a:r>
          </a:p>
          <a:p>
            <a:pPr lvl="1" eaLnBrk="1" hangingPunct="1"/>
            <a:r>
              <a:rPr lang="en-US" altLang="en-US" b="1"/>
              <a:t>subclass</a:t>
            </a:r>
            <a:r>
              <a:rPr lang="en-US" altLang="en-US"/>
              <a:t>: The child class that extends the superclass and inherits its behavior.</a:t>
            </a:r>
          </a:p>
          <a:p>
            <a:pPr lvl="2" eaLnBrk="1" hangingPunct="1"/>
            <a:r>
              <a:rPr lang="en-US" altLang="en-US"/>
              <a:t>Subclass gets a copy of every field and method from superclass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6E054C0-524E-D51C-59E5-DB2AC28B8D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 syntax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ED3899F-CC8D-16B5-B337-5296EBA00B5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extends </a:t>
            </a:r>
            <a:r>
              <a:rPr lang="en-US" altLang="en-US" b="1"/>
              <a:t>superclass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Example: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Secretary 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extends Employee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2" eaLnBrk="1" hangingPunct="1">
              <a:buFont typeface="Wingdings 2" panose="05020102010507070707" pitchFamily="18" charset="2"/>
              <a:buNone/>
            </a:pPr>
            <a:endParaRPr lang="en-US" altLang="en-US" sz="1400"/>
          </a:p>
          <a:p>
            <a:pPr eaLnBrk="1" hangingPunct="1"/>
            <a:r>
              <a:rPr lang="en-US" altLang="en-US"/>
              <a:t>By extending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, each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object now:</a:t>
            </a:r>
          </a:p>
          <a:p>
            <a:pPr lvl="1" eaLnBrk="1" hangingPunct="1"/>
            <a:r>
              <a:rPr lang="en-US" altLang="en-US"/>
              <a:t>receives a </a:t>
            </a:r>
            <a:r>
              <a:rPr lang="en-US" altLang="en-US">
                <a:latin typeface="Courier New" panose="02070309020205020404" pitchFamily="49" charset="0"/>
              </a:rPr>
              <a:t>getHours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getSalary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getVacationDays</a:t>
            </a:r>
            <a:r>
              <a:rPr lang="en-US" altLang="en-US"/>
              <a:t>, and </a:t>
            </a:r>
            <a:r>
              <a:rPr lang="en-US" altLang="en-US">
                <a:latin typeface="Courier New" panose="02070309020205020404" pitchFamily="49" charset="0"/>
              </a:rPr>
              <a:t>getVacationForm</a:t>
            </a:r>
            <a:r>
              <a:rPr lang="en-US" altLang="en-US"/>
              <a:t> method automatically</a:t>
            </a:r>
            <a:br>
              <a:rPr lang="en-US" altLang="en-US"/>
            </a:br>
            <a:endParaRPr lang="en-US" altLang="en-US" sz="800"/>
          </a:p>
          <a:p>
            <a:pPr lvl="1" eaLnBrk="1" hangingPunct="1"/>
            <a:r>
              <a:rPr lang="en-US" altLang="en-US"/>
              <a:t>can be treated as an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by client code (seen later)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DA3115F-B885-13C0-2019-B8EF863D049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code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BAE495C-70AE-A85F-5E80-08002BE7735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secretaries.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extends Employee</a:t>
            </a:r>
            <a:r>
              <a:rPr lang="en-US" altLang="en-US" sz="1600">
                <a:latin typeface="Courier New" panose="02070309020205020404" pitchFamily="49" charset="0"/>
              </a:rPr>
              <a:t>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Now we only write the parts unique to each type.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inherits </a:t>
            </a:r>
            <a:r>
              <a:rPr lang="en-US" altLang="en-US">
                <a:latin typeface="Courier New" panose="02070309020205020404" pitchFamily="49" charset="0"/>
              </a:rPr>
              <a:t>getHours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getSalary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getVacationDays</a:t>
            </a:r>
            <a:r>
              <a:rPr lang="en-US" altLang="en-US"/>
              <a:t>, and </a:t>
            </a:r>
            <a:r>
              <a:rPr lang="en-US" altLang="en-US">
                <a:latin typeface="Courier New" panose="02070309020205020404" pitchFamily="49" charset="0"/>
              </a:rPr>
              <a:t>getVacationForm</a:t>
            </a:r>
            <a:r>
              <a:rPr lang="en-US" altLang="en-US"/>
              <a:t> methods from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adds the </a:t>
            </a:r>
            <a:r>
              <a:rPr lang="en-US" altLang="en-US">
                <a:latin typeface="Courier New" panose="02070309020205020404" pitchFamily="49" charset="0"/>
              </a:rPr>
              <a:t>takeDictation</a:t>
            </a:r>
            <a:r>
              <a:rPr lang="en-US" altLang="en-US"/>
              <a:t> method.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4B6A571-3DC2-D925-A6DA-02469880550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Implementing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593F31C-4CCB-B8DD-731C-B55BC390977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Consider the following lawyer regulations:</a:t>
            </a:r>
          </a:p>
          <a:p>
            <a:pPr lvl="1" eaLnBrk="1" hangingPunct="1"/>
            <a:r>
              <a:rPr lang="en-US" altLang="en-US"/>
              <a:t>Lawyers who get an extra week of paid vacation (a total of 3).</a:t>
            </a:r>
          </a:p>
          <a:p>
            <a:pPr lvl="1" eaLnBrk="1" hangingPunct="1"/>
            <a:r>
              <a:rPr lang="en-US" altLang="en-US"/>
              <a:t>Lawyers use a pink form when applying for vacation leave.</a:t>
            </a:r>
          </a:p>
          <a:p>
            <a:pPr lvl="1" eaLnBrk="1" hangingPunct="1"/>
            <a:r>
              <a:rPr lang="en-US" altLang="en-US"/>
              <a:t>Lawyers have some unique behavior: they know how to sue.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Problem: We want lawyers to inherit </a:t>
            </a:r>
            <a:r>
              <a:rPr lang="en-US" altLang="en-US" i="1"/>
              <a:t>most </a:t>
            </a:r>
            <a:r>
              <a:rPr lang="en-US" altLang="en-US"/>
              <a:t>behavior from employee, but we want to replace parts with new behavior.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F056CE2-4E43-AE6E-8DA7-AA8C168A58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Overriding methods</a:t>
            </a:r>
          </a:p>
        </p:txBody>
      </p:sp>
      <p:sp>
        <p:nvSpPr>
          <p:cNvPr id="1147907" name="Rectangle 3">
            <a:extLst>
              <a:ext uri="{FF2B5EF4-FFF2-40B4-BE49-F238E27FC236}">
                <a16:creationId xmlns:a16="http://schemas.microsoft.com/office/drawing/2014/main" id="{B1AFCD9D-4F30-A753-291D-D60886587B5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override</a:t>
            </a:r>
            <a:r>
              <a:rPr lang="en-US" altLang="en-US"/>
              <a:t>: To write a new version of a method in a subclass that replaces the superclass's version.</a:t>
            </a:r>
          </a:p>
          <a:p>
            <a:pPr lvl="1" eaLnBrk="1" hangingPunct="1"/>
            <a:r>
              <a:rPr lang="en-US" altLang="en-US"/>
              <a:t>No special syntax required to override a superclass method.</a:t>
            </a:r>
            <a:br>
              <a:rPr lang="en-US" altLang="en-US"/>
            </a:br>
            <a:r>
              <a:rPr lang="en-US" altLang="en-US"/>
              <a:t>Just write a new version of it in the subclass.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public class Lawyer extends Employee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	    // overrides getVacationForm method in Employee class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	    public String getVacationForm()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	        return "pink";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Exercise: Complete the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 class.</a:t>
            </a:r>
          </a:p>
          <a:p>
            <a:pPr marL="1143000" lvl="2" indent="-228600" eaLnBrk="1" hangingPunct="1"/>
            <a:r>
              <a:rPr lang="en-US" altLang="en-US"/>
              <a:t>(3 weeks vacation, pink vacation form, can sue)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79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79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6631A3D-3969-4656-DC96-0F77B6D5BA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3538"/>
            <a:ext cx="8229600" cy="703262"/>
          </a:xfrm>
        </p:spPr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 class</a:t>
            </a:r>
          </a:p>
        </p:txBody>
      </p:sp>
      <p:sp>
        <p:nvSpPr>
          <p:cNvPr id="1148931" name="Rectangle 3">
            <a:extLst>
              <a:ext uri="{FF2B5EF4-FFF2-40B4-BE49-F238E27FC236}">
                <a16:creationId xmlns:a16="http://schemas.microsoft.com/office/drawing/2014/main" id="{191C8571-C41A-A540-BDBE-A55C2ADB6E4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lawyers.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Lawyer extends Employee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overrides getVacationForm from Employee class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String getVacationForm()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"pink";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overrides getVacationDays from Employee class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15;     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3 weeks vacation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sue()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System.out.println("I'll see you in court!");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Exercise: Complete the </a:t>
            </a:r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class.  Marketers make $10,000 extra ($50,000 total) and know how to advertise.</a:t>
            </a:r>
            <a:endParaRPr lang="en-US" altLang="en-US" sz="18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93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5D8624B-2A7E-FCFA-6808-ADA624F156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54A9E66-E381-3B25-3B48-F857EA93B21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marketers.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Marketer extends Employee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advertise()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System.out.println("Act now while supplies last!");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50000.0;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$50,000.00 / year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AF1CC1D-F42E-2EA0-F2B2-07A75259584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Levels of inheritance</a:t>
            </a:r>
          </a:p>
        </p:txBody>
      </p:sp>
      <p:sp>
        <p:nvSpPr>
          <p:cNvPr id="1150979" name="Rectangle 3">
            <a:extLst>
              <a:ext uri="{FF2B5EF4-FFF2-40B4-BE49-F238E27FC236}">
                <a16:creationId xmlns:a16="http://schemas.microsoft.com/office/drawing/2014/main" id="{8C0967BA-00EA-5462-C649-01A09B5F9A7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Multiple levels of inheritance in a hierarchy are allowed.</a:t>
            </a:r>
          </a:p>
          <a:p>
            <a:pPr lvl="1" eaLnBrk="1" hangingPunct="1"/>
            <a:r>
              <a:rPr lang="en-US" altLang="en-US"/>
              <a:t>Example: A legal secretary is the same as a regular secretary but makes more money ($45,000) and can file legal briefs.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public class LegalSecretary 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 Secretary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    ...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Exercise: Complete the </a:t>
            </a:r>
            <a:r>
              <a:rPr lang="en-US" altLang="en-US">
                <a:latin typeface="Courier New" panose="02070309020205020404" pitchFamily="49" charset="0"/>
              </a:rPr>
              <a:t>LegalSecretary</a:t>
            </a:r>
            <a:r>
              <a:rPr lang="en-US" altLang="en-US"/>
              <a:t>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28E0DEE-EBD3-03E0-6E1A-3031D15BF23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LegalSecretary</a:t>
            </a:r>
            <a:r>
              <a:rPr lang="en-US" altLang="en-US"/>
              <a:t> class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73450A4-2E9C-0085-77BA-E3ABD719739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legal secretaries.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LegalSecretary extends Secretary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fileLegalBriefs()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System.out.println("I could file all day!");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45000.0;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$45,000.00 / year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3B03421-2266-05B3-E816-39B19CDB5E9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Calling overridden methods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507C995-8621-B0F5-D5C9-76300F88A62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Subclasses can call overridden methods with </a:t>
            </a:r>
            <a:r>
              <a:rPr lang="en-US" altLang="en-US">
                <a:latin typeface="Courier New" panose="02070309020205020404" pitchFamily="49" charset="0"/>
              </a:rPr>
              <a:t>super</a:t>
            </a:r>
            <a:endParaRPr lang="en-US" altLang="en-US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super.</a:t>
            </a:r>
            <a:r>
              <a:rPr lang="en-US" altLang="en-US" b="1"/>
              <a:t>method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parameters</a:t>
            </a:r>
            <a:r>
              <a:rPr lang="en-US" altLang="en-US">
                <a:latin typeface="Courier New" panose="02070309020205020404" pitchFamily="49" charset="0"/>
              </a:rPr>
              <a:t>)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Example: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public class LegalSecretary extends Secretary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public double getSalary()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    double baseSalary = </a:t>
            </a:r>
            <a:r>
              <a:rPr lang="en-US" altLang="en-US" sz="1800" b="1">
                <a:solidFill>
                  <a:srgbClr val="003399"/>
                </a:solidFill>
                <a:latin typeface="Courier New" panose="02070309020205020404" pitchFamily="49" charset="0"/>
              </a:rPr>
              <a:t>super.getSalary()</a:t>
            </a:r>
            <a:r>
              <a:rPr lang="en-US" altLang="en-US" sz="1800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    return baseSalary + 5000.0;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}</a:t>
            </a:r>
            <a:endParaRPr lang="en-US" altLang="en-US" sz="8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8D5C745-C79B-4209-9FB5-D50D50C7918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software crisis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44B5A7F-A313-3931-9ED9-AFC127344A8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software engineering</a:t>
            </a:r>
            <a:r>
              <a:rPr lang="en-US" altLang="en-US"/>
              <a:t>: The practice of developing, designing, documenting, testing large computer programs.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Large-scale projects face many issues:</a:t>
            </a:r>
          </a:p>
          <a:p>
            <a:pPr lvl="1" eaLnBrk="1" hangingPunct="1"/>
            <a:r>
              <a:rPr lang="en-US" altLang="en-US"/>
              <a:t>programmers working together</a:t>
            </a:r>
          </a:p>
          <a:p>
            <a:pPr lvl="1" eaLnBrk="1" hangingPunct="1"/>
            <a:r>
              <a:rPr lang="en-US" altLang="en-US"/>
              <a:t>getting code finished on time</a:t>
            </a:r>
          </a:p>
          <a:p>
            <a:pPr lvl="1" eaLnBrk="1" hangingPunct="1"/>
            <a:r>
              <a:rPr lang="en-US" altLang="en-US"/>
              <a:t>avoiding redundant code</a:t>
            </a:r>
          </a:p>
          <a:p>
            <a:pPr lvl="1" eaLnBrk="1" hangingPunct="1"/>
            <a:r>
              <a:rPr lang="en-US" altLang="en-US"/>
              <a:t>finding and fixing bugs</a:t>
            </a:r>
          </a:p>
          <a:p>
            <a:pPr lvl="1" eaLnBrk="1" hangingPunct="1"/>
            <a:r>
              <a:rPr lang="en-US" altLang="en-US"/>
              <a:t>maintaining, reusing existing code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 b="1"/>
              <a:t>code reuse</a:t>
            </a:r>
            <a:r>
              <a:rPr lang="en-US" altLang="en-US"/>
              <a:t>: The practice of writing program code once and using it in many contexts.</a:t>
            </a:r>
          </a:p>
        </p:txBody>
      </p:sp>
      <p:pic>
        <p:nvPicPr>
          <p:cNvPr id="7172" name="Picture 3" descr="featureonabug.jpg">
            <a:extLst>
              <a:ext uri="{FF2B5EF4-FFF2-40B4-BE49-F238E27FC236}">
                <a16:creationId xmlns:a16="http://schemas.microsoft.com/office/drawing/2014/main" id="{1C5B932C-71F9-7F14-2A81-1F09836C7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362199"/>
            <a:ext cx="2895600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9A2C8A9-984C-7AA4-36BF-903752F320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 and constructors</a:t>
            </a:r>
          </a:p>
        </p:txBody>
      </p:sp>
      <p:sp>
        <p:nvSpPr>
          <p:cNvPr id="1161219" name="Rectangle 3">
            <a:extLst>
              <a:ext uri="{FF2B5EF4-FFF2-40B4-BE49-F238E27FC236}">
                <a16:creationId xmlns:a16="http://schemas.microsoft.com/office/drawing/2014/main" id="{E77DA23C-35B2-E80C-0015-7FE7B4D6ED4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Imagine that we want to give employees more vacation days the longer they've been with the company.</a:t>
            </a:r>
          </a:p>
          <a:p>
            <a:pPr lvl="1" eaLnBrk="1" hangingPunct="1"/>
            <a:r>
              <a:rPr lang="en-US" altLang="en-US"/>
              <a:t>For each year worked, we'll award 2 additional vacation days.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When an Employee object is constructed, we'll pass in the number of years the person has been with the company.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This will require us to modify our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and add some new state and behavior.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Exercise: Make necessary modifications to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8CEC367-4911-17AB-8DBC-2110C0646E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10374FF-02AB-0F48-BAC5-D492289B40F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private int 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Employee(int initialYears)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years = initialYears;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getHours()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50000.0;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7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10 + 2 * years;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String getVacationForm()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"yellow";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95F2FD0-104A-3C86-F91F-D1C0EDBC83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 with constructors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948C41A-ADE8-5804-278E-B91FD24C544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Now that we've added the constructor to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class, our subclasses do not compile.  The error: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Lawyer.java:2: cannot find symbol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symbol  : constructor Employee()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location: class Employee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public class Lawyer extends Employee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       ^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>
              <a:solidFill>
                <a:srgbClr val="800000"/>
              </a:solidFill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The short explanation: Once we write a constructor (that requires parameters) in the superclass, we must now write constructors for our employee subclasses as well.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The long explanation: (next slide)</a:t>
            </a:r>
            <a:endParaRPr lang="en-US" altLang="en-US" sz="80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B7AE819-34A5-7002-76E3-8E95FA527CC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detailed explanation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F1FC7B3-E030-DD59-9B8C-E5D63CB2F48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Constructors are not inherited.</a:t>
            </a:r>
          </a:p>
          <a:p>
            <a:pPr lvl="1" eaLnBrk="1" hangingPunct="1"/>
            <a:r>
              <a:rPr lang="en-US" altLang="en-US"/>
              <a:t>Subclasses don't inherit the </a:t>
            </a:r>
            <a:r>
              <a:rPr lang="en-US" altLang="en-US">
                <a:latin typeface="Courier New" panose="02070309020205020404" pitchFamily="49" charset="0"/>
              </a:rPr>
              <a:t>Employee(int)</a:t>
            </a:r>
            <a:r>
              <a:rPr lang="en-US" altLang="en-US"/>
              <a:t> constructor.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Subclasses receive a default constructor that contains: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public Lawyer() {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</a:t>
            </a:r>
            <a:r>
              <a:rPr lang="en-US" altLang="en-US" b="1">
                <a:latin typeface="Courier New" panose="02070309020205020404" pitchFamily="49" charset="0"/>
              </a:rPr>
              <a:t>super();</a:t>
            </a:r>
            <a:r>
              <a:rPr lang="en-US" altLang="en-US">
                <a:latin typeface="Courier New" panose="02070309020205020404" pitchFamily="49" charset="0"/>
              </a:rPr>
              <a:t>       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calls Employee() constructor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But our </a:t>
            </a:r>
            <a:r>
              <a:rPr lang="en-US" altLang="en-US">
                <a:latin typeface="Courier New" panose="02070309020205020404" pitchFamily="49" charset="0"/>
              </a:rPr>
              <a:t>Employee(int)</a:t>
            </a:r>
            <a:r>
              <a:rPr lang="en-US" altLang="en-US"/>
              <a:t> replaces the default </a:t>
            </a:r>
            <a:r>
              <a:rPr lang="en-US" altLang="en-US">
                <a:latin typeface="Courier New" panose="02070309020205020404" pitchFamily="49" charset="0"/>
              </a:rPr>
              <a:t>Employee()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The subclasses' default constructors are now trying to call a non-existent default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constructor.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17FE96B-6CEE-8324-A2E1-E78B2BBF27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Calling superclass constructor</a:t>
            </a:r>
          </a:p>
        </p:txBody>
      </p:sp>
      <p:sp>
        <p:nvSpPr>
          <p:cNvPr id="1165315" name="Rectangle 3">
            <a:extLst>
              <a:ext uri="{FF2B5EF4-FFF2-40B4-BE49-F238E27FC236}">
                <a16:creationId xmlns:a16="http://schemas.microsoft.com/office/drawing/2014/main" id="{D903006E-B7E2-0423-F5E3-DE88378E97A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>
                <a:latin typeface="Courier New" panose="02070309020205020404" pitchFamily="49" charset="0"/>
              </a:rPr>
              <a:t>	super(</a:t>
            </a:r>
            <a:r>
              <a:rPr lang="en-US" altLang="en-US" sz="2200" b="1"/>
              <a:t>parameters</a:t>
            </a:r>
            <a:r>
              <a:rPr lang="en-US" altLang="en-US" sz="22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2200"/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Example:</a:t>
            </a: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Lawyer extends Employee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public Lawyer(int years) {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>
                <a:latin typeface="Courier New" panose="02070309020205020404" pitchFamily="49" charset="0"/>
              </a:rPr>
              <a:t>	        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super(years);</a:t>
            </a:r>
            <a:r>
              <a:rPr lang="en-US" altLang="en-US" b="1">
                <a:latin typeface="Courier New" panose="02070309020205020404" pitchFamily="49" charset="0"/>
              </a:rPr>
              <a:t>  </a:t>
            </a: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calls Employee constructor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...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super</a:t>
            </a:r>
            <a:r>
              <a:rPr lang="en-US" altLang="en-US"/>
              <a:t> call must be the first statement in the constructor.</a:t>
            </a:r>
            <a:endParaRPr lang="en-US" altLang="en-US" sz="800"/>
          </a:p>
          <a:p>
            <a:pPr lvl="1" eaLnBrk="1" hangingPunct="1">
              <a:lnSpc>
                <a:spcPct val="80000"/>
              </a:lnSpc>
            </a:pPr>
            <a:endParaRPr lang="en-US" altLang="en-US"/>
          </a:p>
          <a:p>
            <a:pPr lvl="1" eaLnBrk="1" hangingPunct="1">
              <a:lnSpc>
                <a:spcPct val="80000"/>
              </a:lnSpc>
            </a:pPr>
            <a:endParaRPr lang="en-US" altLang="en-US"/>
          </a:p>
          <a:p>
            <a:pPr lvl="1" eaLnBrk="1" hangingPunct="1"/>
            <a:r>
              <a:rPr lang="en-US" altLang="en-US"/>
              <a:t>Exercise: Make a similar modification to the </a:t>
            </a:r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34D9054-81DE-4875-87E0-1113CAAD81E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Marketer</a:t>
            </a:r>
            <a:r>
              <a:rPr lang="en-US" altLang="en-US"/>
              <a:t> class</a:t>
            </a:r>
          </a:p>
        </p:txBody>
      </p:sp>
      <p:sp>
        <p:nvSpPr>
          <p:cNvPr id="1166339" name="Rectangle 3">
            <a:extLst>
              <a:ext uri="{FF2B5EF4-FFF2-40B4-BE49-F238E27FC236}">
                <a16:creationId xmlns:a16="http://schemas.microsoft.com/office/drawing/2014/main" id="{527DD8DD-F5B5-9C58-36D3-2EFFFC49736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marketers.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Marketer extends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Marketer(int years)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super(years);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b="1">
              <a:solidFill>
                <a:srgbClr val="003399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advertise()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System.out.println("Act now while supplies last!");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super.getSalary() + 10000.0;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800"/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Exercise: Modify 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subclass.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Secretaries' years of employment are not tracked.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They do not earn extra vacation for years worked.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A60449A-2AF0-3963-7EC3-540B18DC12D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Modified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class</a:t>
            </a:r>
          </a:p>
        </p:txBody>
      </p:sp>
      <p:sp>
        <p:nvSpPr>
          <p:cNvPr id="1167363" name="Rectangle 3">
            <a:extLst>
              <a:ext uri="{FF2B5EF4-FFF2-40B4-BE49-F238E27FC236}">
                <a16:creationId xmlns:a16="http://schemas.microsoft.com/office/drawing/2014/main" id="{31FEFCFB-E0F1-D068-05D8-E61BE0F61C0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secretaries.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extends Employee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Secretary()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super(0);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Since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doesn't require any parameters to its constructor, </a:t>
            </a:r>
            <a:r>
              <a:rPr lang="en-US" altLang="en-US">
                <a:latin typeface="Courier New" panose="02070309020205020404" pitchFamily="49" charset="0"/>
              </a:rPr>
              <a:t>LegalSecretary</a:t>
            </a:r>
            <a:r>
              <a:rPr lang="en-US" altLang="en-US"/>
              <a:t> compiles without a constructor.</a:t>
            </a:r>
          </a:p>
          <a:p>
            <a:pPr marL="1143000" lvl="2" indent="-228600" eaLnBrk="1" hangingPunct="1">
              <a:lnSpc>
                <a:spcPct val="110000"/>
              </a:lnSpc>
            </a:pPr>
            <a:r>
              <a:rPr lang="en-US" altLang="en-US"/>
              <a:t>Its default constructor calls the </a:t>
            </a:r>
            <a:r>
              <a:rPr lang="en-US" altLang="en-US">
                <a:latin typeface="Courier New" panose="02070309020205020404" pitchFamily="49" charset="0"/>
              </a:rPr>
              <a:t>Secretary()</a:t>
            </a:r>
            <a:r>
              <a:rPr lang="en-US" altLang="en-US"/>
              <a:t> constructor.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55CE2F14-E66B-8A0A-650B-B8CF86812A6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Inheritance and fields</a:t>
            </a:r>
          </a:p>
        </p:txBody>
      </p:sp>
      <p:sp>
        <p:nvSpPr>
          <p:cNvPr id="1444867" name="Rectangle 3">
            <a:extLst>
              <a:ext uri="{FF2B5EF4-FFF2-40B4-BE49-F238E27FC236}">
                <a16:creationId xmlns:a16="http://schemas.microsoft.com/office/drawing/2014/main" id="{4FF35375-85D0-5736-5514-F5960C6AD21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Try to give lawyers $5000 for each year at the company:</a:t>
            </a:r>
            <a:endParaRPr lang="en-US" altLang="en-US" sz="900"/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public class Lawyer extends Employee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public double getSalary() {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        return super.getSalary() + 5000 * years;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Does not work; the error is the following: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Lawyer.java:7: years has private access in Employee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        return super.getSalary() + 5000 * years;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rgbClr val="800000"/>
                </a:solidFill>
                <a:latin typeface="Courier New" panose="02070309020205020404" pitchFamily="49" charset="0"/>
              </a:rPr>
              <a:t>                                          ^</a:t>
            </a:r>
          </a:p>
          <a:p>
            <a:pPr lvl="1"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solidFill>
                <a:srgbClr val="800000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Private fields cannot be directly accessed from subclasses.</a:t>
            </a:r>
          </a:p>
          <a:p>
            <a:pPr lvl="1" eaLnBrk="1" hangingPunct="1"/>
            <a:r>
              <a:rPr lang="en-US" altLang="en-US"/>
              <a:t>One reason: So that subclassing can't break encapsulation.</a:t>
            </a:r>
          </a:p>
          <a:p>
            <a:pPr lvl="1" eaLnBrk="1" hangingPunct="1"/>
            <a:r>
              <a:rPr lang="en-US" altLang="en-US"/>
              <a:t>How can we get around this limitation?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4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4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4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4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4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4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4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4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4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44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44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44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44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86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2B8189F-606A-931F-1DB2-A7FBF3BC28C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code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D31A94C-3A7B-B74C-CB8C-835B6235831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/>
              <a:t>Add an accessor for any field needed by the subclass.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private int 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Employee(int initialYears)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years = initialYears;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public int getYears()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    return years;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700">
              <a:latin typeface="Courier New" panose="02070309020205020404" pitchFamily="49" charset="0"/>
            </a:endParaRP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Lawyer extends Employee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Lawyer(int years)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super(years);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super.getSalary() + 5000 *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getYears()</a:t>
            </a:r>
            <a:r>
              <a:rPr lang="en-US" altLang="en-US" sz="160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  <a:endParaRPr lang="en-US" altLang="en-US" sz="180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0EB32E0-BDB5-7E65-9472-7858B926865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Revisiting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4B66572-543F-DE1C-B092-75D3364D4D4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class currently has a poor solution.</a:t>
            </a:r>
          </a:p>
          <a:p>
            <a:pPr lvl="1" eaLnBrk="1" hangingPunct="1"/>
            <a:r>
              <a:rPr lang="en-US" altLang="en-US"/>
              <a:t>We set all Secretaries to 0 years because they do not get a vacation bonus for their service.</a:t>
            </a:r>
          </a:p>
          <a:p>
            <a:pPr lvl="1" eaLnBrk="1" hangingPunct="1"/>
            <a:r>
              <a:rPr lang="en-US" altLang="en-US"/>
              <a:t>If we call </a:t>
            </a:r>
            <a:r>
              <a:rPr lang="en-US" altLang="en-US">
                <a:latin typeface="Courier New" panose="02070309020205020404" pitchFamily="49" charset="0"/>
              </a:rPr>
              <a:t>getYears</a:t>
            </a:r>
            <a:r>
              <a:rPr lang="en-US" altLang="en-US"/>
              <a:t> on a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object, we'll always get 0.</a:t>
            </a:r>
          </a:p>
          <a:p>
            <a:pPr lvl="1" eaLnBrk="1" hangingPunct="1"/>
            <a:r>
              <a:rPr lang="en-US" altLang="en-US"/>
              <a:t>This isn't a good solution; what if we wanted to give some other reward to </a:t>
            </a:r>
            <a:r>
              <a:rPr lang="en-US" altLang="en-US" i="1"/>
              <a:t>all</a:t>
            </a:r>
            <a:r>
              <a:rPr lang="en-US" altLang="en-US"/>
              <a:t> employees based on years of service?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Redesign our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to allow for a better solution.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35AC3A8-4C68-15B4-06BE-F7B80247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Law firm employee analogy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9B06A6C-9BF5-7AB7-BF57-DB1980A70C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common rules: hours, vacation, benefits, regulations ...</a:t>
            </a:r>
          </a:p>
          <a:p>
            <a:pPr lvl="1" eaLnBrk="1" hangingPunct="1"/>
            <a:r>
              <a:rPr lang="en-US" altLang="en-US"/>
              <a:t>all employees attend a common orientation to learn general company rules</a:t>
            </a:r>
          </a:p>
          <a:p>
            <a:pPr lvl="1" eaLnBrk="1" hangingPunct="1"/>
            <a:r>
              <a:rPr lang="en-US" altLang="en-US"/>
              <a:t>each employee receives a 20-page manual of common rules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each subdivision also has specific rules:</a:t>
            </a:r>
          </a:p>
          <a:p>
            <a:pPr lvl="1" eaLnBrk="1" hangingPunct="1"/>
            <a:r>
              <a:rPr lang="en-US" altLang="en-US"/>
              <a:t>employee receives a smaller (1-3 page) manual of these rules</a:t>
            </a:r>
          </a:p>
          <a:p>
            <a:pPr lvl="1" eaLnBrk="1" hangingPunct="1"/>
            <a:r>
              <a:rPr lang="en-US" altLang="en-US"/>
              <a:t>smaller manual adds some new rules and also changes some rules from the large manual</a:t>
            </a:r>
          </a:p>
        </p:txBody>
      </p:sp>
      <p:pic>
        <p:nvPicPr>
          <p:cNvPr id="8196" name="Picture 4" descr="employee_manuals">
            <a:extLst>
              <a:ext uri="{FF2B5EF4-FFF2-40B4-BE49-F238E27FC236}">
                <a16:creationId xmlns:a16="http://schemas.microsoft.com/office/drawing/2014/main" id="{343EA895-5056-506A-5490-C38975FC6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538" y="4572000"/>
            <a:ext cx="3776662" cy="214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 descr="images.jpg">
            <a:extLst>
              <a:ext uri="{FF2B5EF4-FFF2-40B4-BE49-F238E27FC236}">
                <a16:creationId xmlns:a16="http://schemas.microsoft.com/office/drawing/2014/main" id="{2E126F33-34E2-936C-07A3-773B256067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800600"/>
            <a:ext cx="19050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21278B1-1FF8-665A-CA08-1FB58A4FEFB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code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527B4E4-020A-B1EA-CB73-80FA4F15348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288925" indent="-288925" eaLnBrk="1" hangingPunct="1">
              <a:buFontTx/>
              <a:buChar char="•"/>
            </a:pPr>
            <a:r>
              <a:rPr lang="en-US" altLang="en-US"/>
              <a:t>Let's separate the standard 10 vacation days from those that are awarded based on seniority.</a:t>
            </a:r>
            <a:endParaRPr lang="en-US" altLang="en-US" sz="18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Employee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private int 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Employee(int initialYears)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years = initialYears;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10 + </a:t>
            </a:r>
            <a:r>
              <a:rPr lang="en-US" altLang="en-US" sz="1600" b="1">
                <a:latin typeface="Courier New" panose="02070309020205020404" pitchFamily="49" charset="0"/>
              </a:rPr>
              <a:t>getSeniorityBonus()</a:t>
            </a:r>
            <a:r>
              <a:rPr lang="en-US" altLang="en-US" sz="1600">
                <a:latin typeface="Courier New" panose="02070309020205020404" pitchFamily="49" charset="0"/>
              </a:rPr>
              <a:t>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vacation days given for each year in the company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int getSeniorityBonus() {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2 * years;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marL="742950" lvl="1" indent="-285750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</a:t>
            </a:r>
          </a:p>
          <a:p>
            <a:pPr marL="742950" lvl="1" indent="-285750" eaLnBrk="1" hangingPunct="1"/>
            <a:r>
              <a:rPr lang="en-US" altLang="en-US"/>
              <a:t>How does this help us improve the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?</a:t>
            </a:r>
          </a:p>
          <a:p>
            <a:pPr marL="288925" indent="-288925" eaLnBrk="1" hangingPunct="1">
              <a:lnSpc>
                <a:spcPct val="60000"/>
              </a:lnSpc>
              <a:buFont typeface="Wingdings" panose="05000000000000000000" pitchFamily="2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F432ACA-A4AC-5278-B578-D6BCCCBEB2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Improved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code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F0BF710-4321-F4C7-90E1-7FC5A35E62D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288925" indent="-288925" eaLnBrk="1" hangingPunct="1">
              <a:buFontTx/>
              <a:buChar char="•"/>
            </a:pP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can selectively override </a:t>
            </a:r>
            <a:r>
              <a:rPr lang="en-US" altLang="en-US">
                <a:latin typeface="Courier New" panose="02070309020205020404" pitchFamily="49" charset="0"/>
              </a:rPr>
              <a:t>getSeniorityBonus</a:t>
            </a:r>
            <a:r>
              <a:rPr lang="en-US" altLang="en-US"/>
              <a:t>; when </a:t>
            </a:r>
            <a:r>
              <a:rPr lang="en-US" altLang="en-US">
                <a:latin typeface="Courier New" panose="02070309020205020404" pitchFamily="49" charset="0"/>
              </a:rPr>
              <a:t>getVacationDays</a:t>
            </a:r>
            <a:r>
              <a:rPr lang="en-US" altLang="en-US"/>
              <a:t> runs, it will use the new version.</a:t>
            </a:r>
          </a:p>
          <a:p>
            <a:pPr marL="744538" lvl="1" indent="-285750" eaLnBrk="1" hangingPunct="1"/>
            <a:r>
              <a:rPr lang="en-US" altLang="en-US"/>
              <a:t>Choosing a method at runtime is called </a:t>
            </a:r>
            <a:r>
              <a:rPr lang="en-US" altLang="en-US" i="1"/>
              <a:t>dynamic binding</a:t>
            </a:r>
            <a:r>
              <a:rPr lang="en-US" altLang="en-US"/>
              <a:t>.</a:t>
            </a: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extends Employee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Secretary(int years)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super(years);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Secretaries don't get a bonus for their years of service.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int getSeniorityBonus()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return 0;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marL="744538" lvl="1" indent="-28575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074CFCE-DA66-1326-CF8E-94E0DA17754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Polymorphism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8E5F4BA-5A5A-E358-E407-A63FF06D7F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b="1"/>
              <a:t>polymorphism</a:t>
            </a:r>
            <a:r>
              <a:rPr lang="en-US" altLang="en-US"/>
              <a:t>: Ability for the same code to be used with different types of objects and behave differently with each.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System.out.println</a:t>
            </a:r>
            <a:r>
              <a:rPr lang="en-US" altLang="en-US"/>
              <a:t> can print any type of object.</a:t>
            </a:r>
          </a:p>
          <a:p>
            <a:pPr marL="1143000" lvl="2" indent="-228600" eaLnBrk="1" hangingPunct="1"/>
            <a:r>
              <a:rPr lang="en-US" altLang="en-US"/>
              <a:t>Each one displays in its own way on the console.</a:t>
            </a:r>
          </a:p>
          <a:p>
            <a:pPr marL="1143000" lvl="2" indent="-228600" eaLnBrk="1" hangingPunct="1"/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CritterMain</a:t>
            </a:r>
            <a:r>
              <a:rPr lang="en-US" altLang="en-US"/>
              <a:t> can interact with any type of critter.</a:t>
            </a:r>
          </a:p>
          <a:p>
            <a:pPr marL="1143000" lvl="2" indent="-228600" eaLnBrk="1" hangingPunct="1"/>
            <a:r>
              <a:rPr lang="en-US" altLang="en-US"/>
              <a:t>Each one moves, fights, etc. in its own way.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FC5EB9F-28BF-030F-B9E1-8EA211DAD7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Coding with polymorphism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9F65284-60E7-306E-2E1E-A4CA5B7404C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100"/>
              <a:t>A variable of type </a:t>
            </a:r>
            <a:r>
              <a:rPr lang="en-US" altLang="en-US" sz="2100" i="1"/>
              <a:t>T</a:t>
            </a:r>
            <a:r>
              <a:rPr lang="en-US" altLang="en-US" sz="2100"/>
              <a:t> can hold an object of any subclass of </a:t>
            </a:r>
            <a:r>
              <a:rPr lang="en-US" altLang="en-US" sz="2100" i="1"/>
              <a:t>T</a:t>
            </a:r>
            <a:r>
              <a:rPr lang="en-US" altLang="en-US" sz="2100"/>
              <a:t>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900">
              <a:latin typeface="Courier New" panose="02070309020205020404" pitchFamily="49" charset="0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</a:t>
            </a:r>
            <a:r>
              <a:rPr lang="en-US" altLang="en-US" sz="1800" b="1">
                <a:latin typeface="Courier New" panose="02070309020205020404" pitchFamily="49" charset="0"/>
              </a:rPr>
              <a:t>Employee ed</a:t>
            </a:r>
            <a:r>
              <a:rPr lang="en-US" altLang="en-US" sz="1800">
                <a:latin typeface="Courier New" panose="02070309020205020404" pitchFamily="49" charset="0"/>
              </a:rPr>
              <a:t> = new Lawyer();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You can call any methods from the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130000"/>
              </a:lnSpc>
            </a:pPr>
            <a:endParaRPr lang="en-US" altLang="en-US">
              <a:solidFill>
                <a:srgbClr val="808080"/>
              </a:solidFill>
            </a:endParaRPr>
          </a:p>
          <a:p>
            <a:pPr eaLnBrk="1" hangingPunct="1"/>
            <a:r>
              <a:rPr lang="en-US" altLang="en-US"/>
              <a:t>When a method is called on </a:t>
            </a:r>
            <a:r>
              <a:rPr lang="en-US" altLang="en-US">
                <a:latin typeface="Courier New" panose="02070309020205020404" pitchFamily="49" charset="0"/>
              </a:rPr>
              <a:t>ed</a:t>
            </a:r>
            <a:r>
              <a:rPr lang="en-US" altLang="en-US"/>
              <a:t>, it behaves as a </a:t>
            </a:r>
            <a:r>
              <a:rPr lang="en-US" altLang="en-US">
                <a:latin typeface="Courier New" panose="02070309020205020404" pitchFamily="49" charset="0"/>
              </a:rPr>
              <a:t>Lawyer</a:t>
            </a:r>
            <a:r>
              <a:rPr lang="en-US" altLang="en-US"/>
              <a:t>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System.out.println(</a:t>
            </a:r>
            <a:r>
              <a:rPr lang="en-US" altLang="en-US" sz="1800" b="1">
                <a:latin typeface="Courier New" panose="02070309020205020404" pitchFamily="49" charset="0"/>
              </a:rPr>
              <a:t>ed.getSalary()</a:t>
            </a:r>
            <a:r>
              <a:rPr lang="en-US" altLang="en-US" sz="1800">
                <a:latin typeface="Courier New" panose="02070309020205020404" pitchFamily="49" charset="0"/>
              </a:rPr>
              <a:t>);      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50000.0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System.out.println(</a:t>
            </a:r>
            <a:r>
              <a:rPr lang="en-US" altLang="en-US" sz="1800" b="1">
                <a:latin typeface="Courier New" panose="02070309020205020404" pitchFamily="49" charset="0"/>
              </a:rPr>
              <a:t>ed.getVacationForm()</a:t>
            </a:r>
            <a:r>
              <a:rPr lang="en-US" altLang="en-US" sz="1800">
                <a:latin typeface="Courier New" panose="02070309020205020404" pitchFamily="49" charset="0"/>
              </a:rPr>
              <a:t>);   </a:t>
            </a:r>
            <a:r>
              <a:rPr lang="en-US" altLang="en-US" sz="1800" b="1">
                <a:solidFill>
                  <a:srgbClr val="008080"/>
                </a:solidFill>
                <a:latin typeface="Courier New" panose="02070309020205020404" pitchFamily="49" charset="0"/>
              </a:rPr>
              <a:t>// pink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3D7B57D-266C-06EE-0785-E5E5921AB0D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Separating behavior</a:t>
            </a:r>
          </a:p>
        </p:txBody>
      </p:sp>
      <p:sp>
        <p:nvSpPr>
          <p:cNvPr id="1413123" name="Rectangle 3">
            <a:extLst>
              <a:ext uri="{FF2B5EF4-FFF2-40B4-BE49-F238E27FC236}">
                <a16:creationId xmlns:a16="http://schemas.microsoft.com/office/drawing/2014/main" id="{4E387385-A88F-DEF7-6202-3CFCB37B294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not just have a 22 page Lawyer manual, a 21-page Secretary manual, a 23-page Marketer manual, etc.?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Some advantages of the separate manuals:</a:t>
            </a:r>
          </a:p>
          <a:p>
            <a:pPr lvl="1" eaLnBrk="1" hangingPunct="1"/>
            <a:r>
              <a:rPr lang="en-US" altLang="en-US"/>
              <a:t>maintenance: Only one update if a common rule changes.</a:t>
            </a:r>
          </a:p>
          <a:p>
            <a:pPr lvl="1" eaLnBrk="1" hangingPunct="1"/>
            <a:r>
              <a:rPr lang="en-US" altLang="en-US"/>
              <a:t>locality: Quick discovery of all rules specific to lawyers.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Some key ideas from this example:</a:t>
            </a:r>
          </a:p>
          <a:p>
            <a:pPr lvl="1" eaLnBrk="1" hangingPunct="1"/>
            <a:r>
              <a:rPr lang="en-US" altLang="en-US"/>
              <a:t>General rules are useful (the 20-page manual).</a:t>
            </a:r>
          </a:p>
          <a:p>
            <a:pPr lvl="1" eaLnBrk="1" hangingPunct="1"/>
            <a:r>
              <a:rPr lang="en-US" altLang="en-US"/>
              <a:t>Specific rules that may override general ones are also useful.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1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1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1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13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1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8FE343A-B576-CC71-D1F8-F459CB725C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Is-a relationships, hierarchies</a:t>
            </a:r>
          </a:p>
        </p:txBody>
      </p:sp>
      <p:sp>
        <p:nvSpPr>
          <p:cNvPr id="10243" name="Rectangle 4">
            <a:extLst>
              <a:ext uri="{FF2B5EF4-FFF2-40B4-BE49-F238E27FC236}">
                <a16:creationId xmlns:a16="http://schemas.microsoft.com/office/drawing/2014/main" id="{19AE73CB-7718-3132-AE2C-99BBEC2BB1F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is-a relationship</a:t>
            </a:r>
            <a:r>
              <a:rPr lang="en-US" altLang="en-US"/>
              <a:t>: A hierarchical connection where one category can be treated as </a:t>
            </a:r>
            <a:r>
              <a:rPr lang="en-US" altLang="en-US" sz="2000"/>
              <a:t>a</a:t>
            </a:r>
            <a:r>
              <a:rPr lang="en-US" altLang="en-US"/>
              <a:t> specialized version of another.</a:t>
            </a:r>
          </a:p>
          <a:p>
            <a:pPr lvl="1" eaLnBrk="1" hangingPunct="1"/>
            <a:r>
              <a:rPr lang="en-US" altLang="en-US"/>
              <a:t>every marketer </a:t>
            </a:r>
            <a:r>
              <a:rPr lang="en-US" altLang="en-US" i="1"/>
              <a:t>is an</a:t>
            </a:r>
            <a:r>
              <a:rPr lang="en-US" altLang="en-US"/>
              <a:t> employee</a:t>
            </a:r>
          </a:p>
          <a:p>
            <a:pPr lvl="1" eaLnBrk="1" hangingPunct="1"/>
            <a:r>
              <a:rPr lang="en-US" altLang="en-US"/>
              <a:t>every legal secretary </a:t>
            </a:r>
            <a:r>
              <a:rPr lang="en-US" altLang="en-US" i="1"/>
              <a:t>is a</a:t>
            </a:r>
            <a:r>
              <a:rPr lang="en-US" altLang="en-US"/>
              <a:t> secretary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inheritance hierarchy</a:t>
            </a:r>
            <a:r>
              <a:rPr lang="en-US" altLang="en-US"/>
              <a:t>: A set of classes connected by is-a relationships that can share common code.</a:t>
            </a:r>
          </a:p>
        </p:txBody>
      </p:sp>
      <p:pic>
        <p:nvPicPr>
          <p:cNvPr id="10244" name="Picture 3">
            <a:extLst>
              <a:ext uri="{FF2B5EF4-FFF2-40B4-BE49-F238E27FC236}">
                <a16:creationId xmlns:a16="http://schemas.microsoft.com/office/drawing/2014/main" id="{DAD96BC9-2E3A-2718-8AB5-823921BA7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2" b="45383"/>
          <a:stretch>
            <a:fillRect/>
          </a:stretch>
        </p:blipFill>
        <p:spPr bwMode="auto">
          <a:xfrm>
            <a:off x="2479675" y="4114800"/>
            <a:ext cx="3844925" cy="213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B55F379-14C7-16DD-0241-2ED280BE8F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Employee regulations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2A9D7AA-23CD-06CD-EC34-E082335C161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/>
              <a:t>Consider the following employee regulations: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Employees work 40 hours / week.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Employees make $40,000 per year, except legal secretaries who make $5,000 extra per year ($45,000 total), and marketers who make $10,000 extra per year ($50,000 total).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Employees have 2 weeks of paid vacation leave per year, except lawyers who get an extra week (a total of 3).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Employees should use a yellow form to apply for leave, except for lawyers who use a pink form.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800"/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Each type of employee has some unique behavior: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Lawyers know how to sue.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Marketers know how to advertise.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Secretaries know how to take dictation.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z="1800"/>
              <a:t>Legal secretaries know how to prepare legal documents.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0B29836-89A9-A3C3-94C6-4516B5731D2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</a:t>
            </a:r>
            <a:r>
              <a:rPr lang="en-US" altLang="en-US">
                <a:latin typeface="Courier New" panose="02070309020205020404" pitchFamily="49" charset="0"/>
              </a:rPr>
              <a:t>Employee</a:t>
            </a:r>
            <a:r>
              <a:rPr lang="en-US" altLang="en-US"/>
              <a:t> class</a:t>
            </a:r>
          </a:p>
        </p:txBody>
      </p:sp>
      <p:sp>
        <p:nvSpPr>
          <p:cNvPr id="1416195" name="Rectangle 3">
            <a:extLst>
              <a:ext uri="{FF2B5EF4-FFF2-40B4-BE49-F238E27FC236}">
                <a16:creationId xmlns:a16="http://schemas.microsoft.com/office/drawing/2014/main" id="{5D0CA460-B562-99B3-2F3C-DAE2DB8BC3C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employees in general (20-page manual).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public class Employee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public int </a:t>
            </a:r>
            <a:r>
              <a:rPr lang="en-US" altLang="en-US" sz="1600" dirty="0" err="1">
                <a:latin typeface="Courier New" panose="02070309020205020404" pitchFamily="49" charset="0"/>
              </a:rPr>
              <a:t>getHours</a:t>
            </a:r>
            <a:r>
              <a:rPr lang="en-US" altLang="en-US" sz="16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    return 40;     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works 40 hours / week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public double </a:t>
            </a:r>
            <a:r>
              <a:rPr lang="en-US" altLang="en-US" sz="1600" dirty="0" err="1">
                <a:latin typeface="Courier New" panose="02070309020205020404" pitchFamily="49" charset="0"/>
              </a:rPr>
              <a:t>getSalary</a:t>
            </a:r>
            <a:r>
              <a:rPr lang="en-US" altLang="en-US" sz="16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    return 40000.0;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$40,000.00 / year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public int </a:t>
            </a:r>
            <a:r>
              <a:rPr lang="en-US" altLang="en-US" sz="1600" dirty="0" err="1">
                <a:latin typeface="Courier New" panose="02070309020205020404" pitchFamily="49" charset="0"/>
              </a:rPr>
              <a:t>getVacationDays</a:t>
            </a:r>
            <a:r>
              <a:rPr lang="en-US" altLang="en-US" sz="16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    return 10;     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2 weeks' paid vacation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public String </a:t>
            </a:r>
            <a:r>
              <a:rPr lang="en-US" altLang="en-US" sz="1600" dirty="0" err="1">
                <a:latin typeface="Courier New" panose="02070309020205020404" pitchFamily="49" charset="0"/>
              </a:rPr>
              <a:t>getVacationForm</a:t>
            </a:r>
            <a:r>
              <a:rPr lang="en-US" altLang="en-US" sz="16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    return "yellow";     </a:t>
            </a:r>
            <a:r>
              <a:rPr lang="en-US" altLang="en-US" sz="16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use the yellow form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dirty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 dirty="0"/>
              <a:t>Exercise: Implement class </a:t>
            </a:r>
            <a:r>
              <a:rPr lang="en-US" altLang="en-US" dirty="0">
                <a:latin typeface="Courier New" panose="02070309020205020404" pitchFamily="49" charset="0"/>
              </a:rPr>
              <a:t>Secretary</a:t>
            </a:r>
            <a:r>
              <a:rPr lang="en-US" altLang="en-US" dirty="0"/>
              <a:t>, based on the previous employee regulations.  (Secretaries can take dictation.)</a:t>
            </a:r>
            <a:endParaRPr lang="en-US" altLang="en-US" dirty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6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619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A5D1777-8DD6-FFE4-9D3E-D5F84305DF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Redundant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 class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8EB0E2F-201C-A369-F7B8-A7595BA1064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redundant class to represent secretaries.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getHours()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40;     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works 40 hours / week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double getSalary()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40000.0;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$40,000.00 / year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int getVacationDays()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10;     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2 weeks' paid vacation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String getVacationForm()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"yellow";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use the yellow form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B4C1765-275B-ED98-25EA-322BC4A5F0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Desire for code-sharing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99B83DD-0981-F7AE-63B4-F622C63ACD4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takeDictation</a:t>
            </a:r>
            <a:r>
              <a:rPr lang="en-US" altLang="en-US"/>
              <a:t> is the only unique behavior in </a:t>
            </a:r>
            <a:r>
              <a:rPr lang="en-US" altLang="en-US">
                <a:latin typeface="Courier New" panose="02070309020205020404" pitchFamily="49" charset="0"/>
              </a:rPr>
              <a:t>Secretary</a:t>
            </a:r>
            <a:r>
              <a:rPr lang="en-US" altLang="en-US"/>
              <a:t>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We'd like to be able to say:</a:t>
            </a:r>
          </a:p>
          <a:p>
            <a:pPr eaLnBrk="1" hangingPunct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 class to represent secretaries.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Secretary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 b="1" i="1">
                <a:latin typeface="Courier New" panose="02070309020205020404" pitchFamily="49" charset="0"/>
              </a:rPr>
              <a:t>    </a:t>
            </a:r>
            <a:r>
              <a:rPr lang="en-US" altLang="en-US" sz="1600" b="1"/>
              <a:t>copy all the contents from the Employee class;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void takeDictation(String text)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System.out.println("Taking dictation of text: " + text);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1947</TotalTime>
  <Words>2617</Words>
  <Application>Microsoft Office PowerPoint</Application>
  <PresentationFormat>On-screen Show (4:3)</PresentationFormat>
  <Paragraphs>456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Cambria</vt:lpstr>
      <vt:lpstr>Courier New</vt:lpstr>
      <vt:lpstr>Times New Roman</vt:lpstr>
      <vt:lpstr>Verdana</vt:lpstr>
      <vt:lpstr>Wingdings</vt:lpstr>
      <vt:lpstr>Wingdings 2</vt:lpstr>
      <vt:lpstr>cse143-13wi</vt:lpstr>
      <vt:lpstr>CS 142</vt:lpstr>
      <vt:lpstr>The software crisis</vt:lpstr>
      <vt:lpstr>Law firm employee analogy</vt:lpstr>
      <vt:lpstr>Separating behavior</vt:lpstr>
      <vt:lpstr>Is-a relationships, hierarchies</vt:lpstr>
      <vt:lpstr>Employee regulations</vt:lpstr>
      <vt:lpstr>An Employee class</vt:lpstr>
      <vt:lpstr>Redundant Secretary class</vt:lpstr>
      <vt:lpstr>Desire for code-sharing</vt:lpstr>
      <vt:lpstr>Inheritance</vt:lpstr>
      <vt:lpstr>Inheritance syntax</vt:lpstr>
      <vt:lpstr>Improved Secretary code</vt:lpstr>
      <vt:lpstr>Implementing Lawyer</vt:lpstr>
      <vt:lpstr>Overriding methods</vt:lpstr>
      <vt:lpstr>Lawyer class</vt:lpstr>
      <vt:lpstr>Marketer class</vt:lpstr>
      <vt:lpstr>Levels of inheritance</vt:lpstr>
      <vt:lpstr>LegalSecretary class</vt:lpstr>
      <vt:lpstr>Calling overridden methods</vt:lpstr>
      <vt:lpstr>Inheritance and constructors</vt:lpstr>
      <vt:lpstr>Modified Employee class</vt:lpstr>
      <vt:lpstr>Problem with constructors</vt:lpstr>
      <vt:lpstr>The detailed explanation</vt:lpstr>
      <vt:lpstr>Calling superclass constructor</vt:lpstr>
      <vt:lpstr>Modified Marketer class</vt:lpstr>
      <vt:lpstr>Modified Secretary class</vt:lpstr>
      <vt:lpstr>Inheritance and fields</vt:lpstr>
      <vt:lpstr>Improved Employee code</vt:lpstr>
      <vt:lpstr>Revisiting Secretary</vt:lpstr>
      <vt:lpstr>Improved Employee code</vt:lpstr>
      <vt:lpstr>Improved Secretary code</vt:lpstr>
      <vt:lpstr>Polymorphism</vt:lpstr>
      <vt:lpstr>Coding with polymorphism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33</cp:revision>
  <dcterms:created xsi:type="dcterms:W3CDTF">2013-01-14T19:00:58Z</dcterms:created>
  <dcterms:modified xsi:type="dcterms:W3CDTF">2024-04-12T17:19:13Z</dcterms:modified>
</cp:coreProperties>
</file>