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sldIdLst>
    <p:sldId id="25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257" r:id="rId15"/>
    <p:sldId id="258" r:id="rId16"/>
    <p:sldId id="286" r:id="rId17"/>
    <p:sldId id="259" r:id="rId18"/>
    <p:sldId id="260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74" r:id="rId30"/>
    <p:sldId id="275" r:id="rId31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F7EFE-DB21-4478-B6BA-453116A59E37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858C4-338E-46C6-9309-03397A030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1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BA6E676A-DB2F-72B6-1DB5-AF3AAD39419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B35A9AAE-8D52-9686-DD7C-BFD203DC8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184E6954-3EB7-30F3-9B54-ABE08C852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AE987C5C-3735-F7DF-5CA9-409441F1A1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59AF9DE0-FC05-C2DA-E2E3-DEA5E10E55C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E2AFE51A-E770-A6FB-7E42-FBA40A476AB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577D3974-89C9-C7C9-1634-82F480816B4E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9217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0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90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7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003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880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C92213E6-0EC3-E13E-AA57-9DB7922455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C8A80E9A-A172-F716-4620-745E2ABBC2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8A618-44AE-758E-992C-2AF2D0750EEF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D6CE04BD-9FC2-4AD8-B3FD-CCC4C4507E66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15E5B7F2-EC73-642F-3B72-6A3FB11AB65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CD62AB-3296-B2A4-F3B3-A5AB2F387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C8C26D2-3169-662F-C5E6-852FC755B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E6FDE600-B475-EE17-EC20-E2DA9A0069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1411499-7A57-DB4E-818E-ADC67FA2452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94C2AE52-B236-C59F-0547-776CC2810C9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CE0E76C7-D57F-F3DB-7E82-E491C5BE2C81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352B9F1-D672-0D27-11BD-9B2786C0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38852"/>
            <a:ext cx="7772400" cy="1022350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60098FC0-65A8-75D4-EF5D-5F2997459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813370"/>
            <a:ext cx="7772400" cy="597808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10: </a:t>
            </a:r>
            <a:r>
              <a:rPr lang="en-US" altLang="en-US" sz="2800" dirty="0"/>
              <a:t>Inheritance and Polymorphism</a:t>
            </a:r>
            <a:endParaRPr lang="en-US" altLang="en-US" sz="2800" b="1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ADA307C-D403-E6CF-3289-86ED2BABE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73768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1026" name="Picture 2" descr="Polymorphism explained simply!. OOP | For beginners | Dynamic vs… | by  Shanika Ediriweera | Medium">
            <a:extLst>
              <a:ext uri="{FF2B5EF4-FFF2-40B4-BE49-F238E27FC236}">
                <a16:creationId xmlns:a16="http://schemas.microsoft.com/office/drawing/2014/main" id="{ECC98496-0E8E-13EF-BE7B-7EF41CB7C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525" y="2485118"/>
            <a:ext cx="6076950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2B8189F-606A-931F-1DB2-A7FBF3BC28C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code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D31A94C-3A7B-B74C-CB8C-835B6235831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Add an accessor for any field needed by the subclass.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private int years;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Employee(int initialYears)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years = initialYears;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public int getYears()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    return years;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Lawyer extends Employee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Lawyer(int years)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super(years);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super.getSalary() + 5000 *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getYears()</a:t>
            </a:r>
            <a:r>
              <a:rPr lang="en-US" altLang="en-US" sz="160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  <a:endParaRPr lang="en-US" altLang="en-US" sz="180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20EB32E0-BDB5-7E65-9472-7858B926865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Revisiting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4B66572-543F-DE1C-B092-75D3364D4D4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class currently has a poor solution.</a:t>
            </a:r>
          </a:p>
          <a:p>
            <a:pPr lvl="1" eaLnBrk="1" hangingPunct="1"/>
            <a:r>
              <a:rPr lang="en-US" altLang="en-US"/>
              <a:t>We set all Secretaries to 0 years because they do not get a vacation bonus for their service.</a:t>
            </a:r>
          </a:p>
          <a:p>
            <a:pPr lvl="1" eaLnBrk="1" hangingPunct="1"/>
            <a:r>
              <a:rPr lang="en-US" altLang="en-US"/>
              <a:t>If we call </a:t>
            </a:r>
            <a:r>
              <a:rPr lang="en-US" altLang="en-US">
                <a:latin typeface="Courier New" panose="02070309020205020404" pitchFamily="49" charset="0"/>
              </a:rPr>
              <a:t>getYears</a:t>
            </a:r>
            <a:r>
              <a:rPr lang="en-US" altLang="en-US"/>
              <a:t> on a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object, we'll always get 0.</a:t>
            </a:r>
          </a:p>
          <a:p>
            <a:pPr lvl="1" eaLnBrk="1" hangingPunct="1"/>
            <a:r>
              <a:rPr lang="en-US" altLang="en-US"/>
              <a:t>This isn't a good solution; what if we wanted to give some other reward to </a:t>
            </a:r>
            <a:r>
              <a:rPr lang="en-US" altLang="en-US" i="1"/>
              <a:t>all</a:t>
            </a:r>
            <a:r>
              <a:rPr lang="en-US" altLang="en-US"/>
              <a:t> employees based on years of service?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Redesign our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to allow for a better solution.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721278B1-1FF8-665A-CA08-1FB58A4FEFB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code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5527B4E4-020A-B1EA-CB73-80FA4F15348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288925" indent="-288925" eaLnBrk="1" hangingPunct="1">
              <a:buFontTx/>
              <a:buChar char="•"/>
            </a:pPr>
            <a:r>
              <a:rPr lang="en-US" altLang="en-US"/>
              <a:t>Let's separate the standard 10 vacation days from those that are awarded based on seniority.</a:t>
            </a:r>
            <a:endParaRPr lang="en-US" altLang="en-US" sz="18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private int years;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Employee(int initialYears)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years = initialYears;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10 + </a:t>
            </a:r>
            <a:r>
              <a:rPr lang="en-US" altLang="en-US" sz="1600" b="1">
                <a:latin typeface="Courier New" panose="02070309020205020404" pitchFamily="49" charset="0"/>
              </a:rPr>
              <a:t>getSeniorityBonus()</a:t>
            </a:r>
            <a:r>
              <a:rPr lang="en-US" altLang="en-US" sz="1600">
                <a:latin typeface="Courier New" panose="02070309020205020404" pitchFamily="49" charset="0"/>
              </a:rPr>
              <a:t>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vacation days given for each year in the company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int getSeniorityBonus()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return 2 * years;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</a:t>
            </a:r>
          </a:p>
          <a:p>
            <a:pPr marL="742950" lvl="1" indent="-285750" eaLnBrk="1" hangingPunct="1"/>
            <a:r>
              <a:rPr lang="en-US" altLang="en-US"/>
              <a:t>How does this help us improve the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?</a:t>
            </a:r>
          </a:p>
          <a:p>
            <a:pPr marL="288925" indent="-288925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F432ACA-A4AC-5278-B578-D6BCCCBEB2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code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F0BF710-4321-F4C7-90E1-7FC5A35E62D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288925" indent="-288925" eaLnBrk="1" hangingPunct="1">
              <a:buFontTx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can selectively override </a:t>
            </a:r>
            <a:r>
              <a:rPr lang="en-US" altLang="en-US">
                <a:latin typeface="Courier New" panose="02070309020205020404" pitchFamily="49" charset="0"/>
              </a:rPr>
              <a:t>getSeniorityBonus</a:t>
            </a:r>
            <a:r>
              <a:rPr lang="en-US" altLang="en-US"/>
              <a:t>; when </a:t>
            </a:r>
            <a:r>
              <a:rPr lang="en-US" altLang="en-US">
                <a:latin typeface="Courier New" panose="02070309020205020404" pitchFamily="49" charset="0"/>
              </a:rPr>
              <a:t>getVacationDays</a:t>
            </a:r>
            <a:r>
              <a:rPr lang="en-US" altLang="en-US"/>
              <a:t> runs, it will use the new version.</a:t>
            </a:r>
          </a:p>
          <a:p>
            <a:pPr marL="744538" lvl="1" indent="-285750" eaLnBrk="1" hangingPunct="1"/>
            <a:r>
              <a:rPr lang="en-US" altLang="en-US"/>
              <a:t>Choosing a method at runtime is called </a:t>
            </a:r>
            <a:r>
              <a:rPr lang="en-US" altLang="en-US" i="1"/>
              <a:t>dynamic binding</a:t>
            </a:r>
            <a:r>
              <a:rPr lang="en-US" altLang="en-US"/>
              <a:t>.</a:t>
            </a:r>
            <a:endParaRPr lang="en-US" altLang="en-US" sz="1600">
              <a:latin typeface="Courier New" panose="02070309020205020404" pitchFamily="49" charset="0"/>
            </a:endParaRP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extends Employee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Secretary(int years)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super(years);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Secretaries don't get a bonus for their years of service.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int getSeniorityBonus()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return 0;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074CFCE-DA66-1326-CF8E-94E0DA17754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Polymorphism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8E5F4BA-5A5A-E358-E407-A63FF06D7F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b="1"/>
              <a:t>polymorphism</a:t>
            </a:r>
            <a:r>
              <a:rPr lang="en-US" altLang="en-US"/>
              <a:t>: Ability for the same code to be used with different types of objects and behave differently with each.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System.out.println</a:t>
            </a:r>
            <a:r>
              <a:rPr lang="en-US" altLang="en-US"/>
              <a:t> can print any type of object.</a:t>
            </a:r>
          </a:p>
          <a:p>
            <a:pPr marL="1143000" lvl="2" indent="-228600" eaLnBrk="1" hangingPunct="1"/>
            <a:r>
              <a:rPr lang="en-US" altLang="en-US"/>
              <a:t>Each one displays in its own way on the console.</a:t>
            </a:r>
          </a:p>
          <a:p>
            <a:pPr marL="1143000" lvl="2" indent="-228600" eaLnBrk="1" hangingPunct="1"/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CritterMain</a:t>
            </a:r>
            <a:r>
              <a:rPr lang="en-US" altLang="en-US"/>
              <a:t> can interact with any type of critter.</a:t>
            </a:r>
          </a:p>
          <a:p>
            <a:pPr marL="1143000" lvl="2" indent="-228600" eaLnBrk="1" hangingPunct="1"/>
            <a:r>
              <a:rPr lang="en-US" altLang="en-US"/>
              <a:t>Each one moves, fights, etc. in its own way.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C5EB9F-28BF-030F-B9E1-8EA211DAD7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Coding with polymorphism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9F65284-60E7-306E-2E1E-A4CA5B7404C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100"/>
              <a:t>A variable of type </a:t>
            </a:r>
            <a:r>
              <a:rPr lang="en-US" altLang="en-US" sz="2100" i="1"/>
              <a:t>T</a:t>
            </a:r>
            <a:r>
              <a:rPr lang="en-US" altLang="en-US" sz="2100"/>
              <a:t> can hold an object of any subclass of </a:t>
            </a:r>
            <a:r>
              <a:rPr lang="en-US" altLang="en-US" sz="2100" i="1"/>
              <a:t>T</a:t>
            </a:r>
            <a:r>
              <a:rPr lang="en-US" altLang="en-US" sz="2100"/>
              <a:t>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9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latin typeface="Courier New" panose="02070309020205020404" pitchFamily="49" charset="0"/>
              </a:rPr>
              <a:t>Employee ed</a:t>
            </a:r>
            <a:r>
              <a:rPr lang="en-US" altLang="en-US" sz="1800">
                <a:latin typeface="Courier New" panose="02070309020205020404" pitchFamily="49" charset="0"/>
              </a:rPr>
              <a:t> = new Lawyer();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You can call any methods from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130000"/>
              </a:lnSpc>
            </a:pPr>
            <a:endParaRPr lang="en-US" altLang="en-US">
              <a:solidFill>
                <a:srgbClr val="808080"/>
              </a:solidFill>
            </a:endParaRPr>
          </a:p>
          <a:p>
            <a:pPr eaLnBrk="1" hangingPunct="1"/>
            <a:r>
              <a:rPr lang="en-US" altLang="en-US"/>
              <a:t>When a method is called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, it behaves as a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System.out.println(</a:t>
            </a:r>
            <a:r>
              <a:rPr lang="en-US" altLang="en-US" sz="1800" b="1">
                <a:latin typeface="Courier New" panose="02070309020205020404" pitchFamily="49" charset="0"/>
              </a:rPr>
              <a:t>ed.getSalary()</a:t>
            </a:r>
            <a:r>
              <a:rPr lang="en-US" altLang="en-US" sz="1800">
                <a:latin typeface="Courier New" panose="02070309020205020404" pitchFamily="49" charset="0"/>
              </a:rPr>
              <a:t>);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50000.0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System.out.println(</a:t>
            </a:r>
            <a:r>
              <a:rPr lang="en-US" altLang="en-US" sz="1800" b="1">
                <a:latin typeface="Courier New" panose="02070309020205020404" pitchFamily="49" charset="0"/>
              </a:rPr>
              <a:t>ed.getVacationForm()</a:t>
            </a:r>
            <a:r>
              <a:rPr lang="en-US" altLang="en-US" sz="1800">
                <a:latin typeface="Courier New" panose="02070309020205020404" pitchFamily="49" charset="0"/>
              </a:rPr>
              <a:t>);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pink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41BFDCF-E379-BB38-E1E3-25A9386826D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Polymorphism examples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6DA55AA2-ED14-9705-6AFC-58185CDB8B7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You can use the object's extra functionality by casting.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Employee ed = new Lawyer();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ed.getVacationDays();                   </a:t>
            </a: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ed.sue();            </a:t>
            </a: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(Lawyer)</a:t>
            </a: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ed).sue();                    </a:t>
            </a: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80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You can't cast an object into something that it is not.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20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Object otto = new Secretary();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System.out.println(otto.toString());    </a:t>
            </a: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otto.getVacationDays();                 </a:t>
            </a: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(Employee)</a:t>
            </a: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otto).getVacationDays();    </a:t>
            </a: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(Lawyer)</a:t>
            </a: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otto)</a:t>
            </a: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.sue();                  </a:t>
            </a:r>
            <a:r>
              <a:rPr lang="en-US" altLang="en-US" sz="180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runtime 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0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0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5672073-0548-5E55-7BF6-D4817557E6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200"/>
              <a:t>Polymorphism and parameters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B5AB5AE-5998-CFCD-5631-D79860BABC5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tabLst>
                <a:tab pos="3657600" algn="l"/>
              </a:tabLst>
            </a:pPr>
            <a:r>
              <a:rPr lang="en-US" altLang="en-US"/>
              <a:t>You can pass any subtype of a parameter's type.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public class EmployeeMain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public static void main(String[] args)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Lawyer lisa = new Lawyer();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Secretary steve = new Secretary();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 b="1">
                <a:latin typeface="Courier New" panose="02070309020205020404" pitchFamily="49" charset="0"/>
              </a:rPr>
              <a:t>        printInfo(lisa);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 b="1">
                <a:latin typeface="Courier New" panose="02070309020205020404" pitchFamily="49" charset="0"/>
              </a:rPr>
              <a:t>        printInfo(steve);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80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public static void printInfo(</a:t>
            </a:r>
            <a:r>
              <a:rPr lang="en-US" altLang="en-US" sz="1600" b="1">
                <a:latin typeface="Courier New" panose="02070309020205020404" pitchFamily="49" charset="0"/>
              </a:rPr>
              <a:t>Employee empl</a:t>
            </a:r>
            <a:r>
              <a:rPr lang="en-US" altLang="en-US" sz="160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System.out.println("salary: " + empl.getSalary());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System.out.println("v.days: " + empl.getVacationDays());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System.out.println("v.form: " + empl.getVacationForm());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/>
              <a:t>OUTPUT: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salary: 50000.0	salary: 50000.0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v.days: 15	v.days: 10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v.form: pink	v.form: yellow</a:t>
            </a:r>
          </a:p>
        </p:txBody>
      </p:sp>
      <p:sp>
        <p:nvSpPr>
          <p:cNvPr id="9220" name="Line 4">
            <a:extLst>
              <a:ext uri="{FF2B5EF4-FFF2-40B4-BE49-F238E27FC236}">
                <a16:creationId xmlns:a16="http://schemas.microsoft.com/office/drawing/2014/main" id="{665BDA1E-F6EB-4C2C-788D-DC69602CE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0338" y="2974975"/>
            <a:ext cx="2066925" cy="563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1" name="Line 5">
            <a:extLst>
              <a:ext uri="{FF2B5EF4-FFF2-40B4-BE49-F238E27FC236}">
                <a16:creationId xmlns:a16="http://schemas.microsoft.com/office/drawing/2014/main" id="{821A23EB-CA29-60BB-BE8E-67A53D237B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4950" y="3194050"/>
            <a:ext cx="1846263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C934F71-B1A1-4EBC-159A-E88AF715D1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Polymorphism and arrays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1244418-35FC-833F-3D18-3BA61B7E5EF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000"/>
              <a:t>Arrays of superclass types can store any subtype as elements.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EmployeeMain2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static void main(String[] args)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Employee[] e = { new Lawyer(),   new Secretary(), 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                 new Marketer(), new LegalSecretary() };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for (int i = 0; i &lt; e.length; i++)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System.out.println("salary: " + </a:t>
            </a:r>
            <a:r>
              <a:rPr lang="en-US" altLang="en-US" sz="1600" b="1">
                <a:latin typeface="Courier New" panose="02070309020205020404" pitchFamily="49" charset="0"/>
              </a:rPr>
              <a:t>e[i].getSalary()</a:t>
            </a:r>
            <a:r>
              <a:rPr lang="en-US" altLang="en-US" sz="16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System.out.println("v.days: " + </a:t>
            </a:r>
            <a:r>
              <a:rPr lang="en-US" altLang="en-US" sz="1600" b="1">
                <a:latin typeface="Courier New" panose="02070309020205020404" pitchFamily="49" charset="0"/>
              </a:rPr>
              <a:t>e[i].getVacationDays()</a:t>
            </a:r>
            <a:r>
              <a:rPr lang="en-US" altLang="en-US" sz="16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System.out.println();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5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Output:</a:t>
            </a:r>
          </a:p>
          <a:p>
            <a:pPr lvl="1" eaLnBrk="1" hangingPunct="1">
              <a:lnSpc>
                <a:spcPct val="5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salary: 50000.0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v.days: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15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salary: 50000.0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v.days: 10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salary: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60000.0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v.days: 10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salary: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55000.0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v.days: 10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15CA51B-540C-D109-6599-0F0FAE4CCD5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"Polymorphism mystery"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67A9565-8B90-2519-791A-18960B381CB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  <a:cs typeface="Tahoma" panose="020B0604030504040204" pitchFamily="34" charset="0"/>
              </a:rPr>
              <a:t>Figure out the output from all methods of these classes: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public class 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method2()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System.out.println("Snow 2");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method3()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System.out.println("Snow 3");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public class 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extends Snow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method1()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System.out.println("Rain 1");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method2()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System.out.println("Rain 2");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9A2C8A9-984C-7AA4-36BF-903752F320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 and constructors</a:t>
            </a:r>
          </a:p>
        </p:txBody>
      </p:sp>
      <p:sp>
        <p:nvSpPr>
          <p:cNvPr id="1161219" name="Rectangle 3">
            <a:extLst>
              <a:ext uri="{FF2B5EF4-FFF2-40B4-BE49-F238E27FC236}">
                <a16:creationId xmlns:a16="http://schemas.microsoft.com/office/drawing/2014/main" id="{E77DA23C-35B2-E80C-0015-7FE7B4D6ED4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Imagine that we want to give employees more vacation days the longer they've been with the company.</a:t>
            </a:r>
          </a:p>
          <a:p>
            <a:pPr lvl="1" eaLnBrk="1" hangingPunct="1"/>
            <a:r>
              <a:rPr lang="en-US" altLang="en-US"/>
              <a:t>For each year worked, we'll award 2 additional vacation days.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When an Employee object is constructed, we'll pass in the number of years the person has been with the company.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This will require us to modify our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and add some new state and behavior.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Exercise: Make necessary modifications to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E9BFCB8-D6A8-0FD8-0528-281CFF3814C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"Polymorphism mystery"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B59DCB0-A2FD-03D9-7EB3-7AE7C17E08E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public class 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extends Snow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method2()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System.out.println("Sleet 2");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super.method2();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method3();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method3()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System.out.println("Sleet 3");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public class 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Fog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extends Sleet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method1()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System.out.println("Fog 1");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method3()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System.out.println("Fog 3");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altLang="en-US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00DCA11-A340-176E-6748-006F2672A30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Technique 1: diagram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E8791C9-C631-9A7A-CFE0-6C3B435A050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Diagram the classes from top (superclass) to bottom.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B04BAE76-3F00-42EF-63C5-DF83A2029C5E}"/>
              </a:ext>
            </a:extLst>
          </p:cNvPr>
          <p:cNvGrpSpPr/>
          <p:nvPr/>
        </p:nvGrpSpPr>
        <p:grpSpPr>
          <a:xfrm>
            <a:off x="3810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49F9FC7-842B-D226-C925-A3EDC4547E23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7AAA17-79AA-BB16-D63A-467D86620125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20D18DF-9ECF-6BEE-F98E-A0476CF8849C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F52EFD55-53D2-0513-BFF1-D6993CDF582C}"/>
              </a:ext>
            </a:extLst>
          </p:cNvPr>
          <p:cNvGrpSpPr/>
          <p:nvPr/>
        </p:nvGrpSpPr>
        <p:grpSpPr>
          <a:xfrm>
            <a:off x="2362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99B695D-2145-70DB-36F6-F595AE58D6CF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6F236EA-B002-D5B9-C061-2960D0FFF465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90996A3-28DA-CE7A-B22E-DF7BDBFDE1B7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CC00A543-DC4D-74F4-EB67-89E4CEA4D2C2}"/>
              </a:ext>
            </a:extLst>
          </p:cNvPr>
          <p:cNvGrpSpPr/>
          <p:nvPr/>
        </p:nvGrpSpPr>
        <p:grpSpPr>
          <a:xfrm>
            <a:off x="5181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F13BF45-C489-CF25-9656-26187626B5BD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C556586-610C-AD16-072F-B3AE6823500E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8109E57-3ED3-6338-7C65-B7903C44CDDB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F28965D2-8EE3-ADA9-CBDB-86E72C508E66}"/>
              </a:ext>
            </a:extLst>
          </p:cNvPr>
          <p:cNvGrpSpPr/>
          <p:nvPr/>
        </p:nvGrpSpPr>
        <p:grpSpPr>
          <a:xfrm>
            <a:off x="5181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DA5605A-23CB-C843-B2A9-98ABC7092735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B179F78-CDBF-9D61-4604-81CB55D353C6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6F201EF-D3CB-EBB5-BD6F-E5FE93926B3F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17416" name="Elbow Connector 28">
            <a:extLst>
              <a:ext uri="{FF2B5EF4-FFF2-40B4-BE49-F238E27FC236}">
                <a16:creationId xmlns:a16="http://schemas.microsoft.com/office/drawing/2014/main" id="{F34AEC2A-A13F-FD62-D1A6-77835E2393B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4800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7" name="Elbow Connector 32">
            <a:extLst>
              <a:ext uri="{FF2B5EF4-FFF2-40B4-BE49-F238E27FC236}">
                <a16:creationId xmlns:a16="http://schemas.microsoft.com/office/drawing/2014/main" id="{9A70A667-1190-CEF4-A897-2C5AE67A018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390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8" name="Straight Arrow Connector 42">
            <a:extLst>
              <a:ext uri="{FF2B5EF4-FFF2-40B4-BE49-F238E27FC236}">
                <a16:creationId xmlns:a16="http://schemas.microsoft.com/office/drawing/2014/main" id="{8580A37A-2092-055D-E91E-8BFC3F3FC56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486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3EAA8C9-889A-DBED-2D29-D1EE6830D0C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Technique 2: table</a:t>
            </a:r>
          </a:p>
        </p:txBody>
      </p:sp>
      <p:graphicFrame>
        <p:nvGraphicFramePr>
          <p:cNvPr id="77827" name="Group 3">
            <a:extLst>
              <a:ext uri="{FF2B5EF4-FFF2-40B4-BE49-F238E27FC236}">
                <a16:creationId xmlns:a16="http://schemas.microsoft.com/office/drawing/2014/main" id="{7ACFFBB3-96CF-A5E4-7E03-70D1E4D3AA9D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524000"/>
          <a:ext cx="8915400" cy="377983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2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method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Snow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Rain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Sleet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Fog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8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method1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8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method2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78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method3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7859" name="TextBox 9">
            <a:extLst>
              <a:ext uri="{FF2B5EF4-FFF2-40B4-BE49-F238E27FC236}">
                <a16:creationId xmlns:a16="http://schemas.microsoft.com/office/drawing/2014/main" id="{91EAF3E8-A787-B9BA-7ED4-10287A8ED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5530850"/>
            <a:ext cx="31035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tabLst>
                <a:tab pos="687388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tabLst>
                <a:tab pos="6873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tabLst>
                <a:tab pos="6873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Tahoma" panose="020B0604030504040204" pitchFamily="34" charset="0"/>
              </a:rPr>
              <a:t>Italic</a:t>
            </a:r>
            <a:r>
              <a:rPr lang="en-US" altLang="en-US" sz="1800">
                <a:latin typeface="Tahoma" panose="020B0604030504040204" pitchFamily="34" charset="0"/>
              </a:rPr>
              <a:t>	- inherited behavior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Tahoma" panose="020B0604030504040204" pitchFamily="34" charset="0"/>
              </a:rPr>
              <a:t>Bold</a:t>
            </a:r>
            <a:r>
              <a:rPr lang="en-US" altLang="en-US" sz="1800">
                <a:latin typeface="Tahoma" panose="020B0604030504040204" pitchFamily="34" charset="0"/>
              </a:rPr>
              <a:t>	- dynamic method call</a:t>
            </a:r>
          </a:p>
        </p:txBody>
      </p:sp>
      <p:graphicFrame>
        <p:nvGraphicFramePr>
          <p:cNvPr id="77860" name="Group 36">
            <a:extLst>
              <a:ext uri="{FF2B5EF4-FFF2-40B4-BE49-F238E27FC236}">
                <a16:creationId xmlns:a16="http://schemas.microsoft.com/office/drawing/2014/main" id="{00179266-8F3F-ADAE-E309-3CF197B8C379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524000"/>
          <a:ext cx="8915400" cy="3779955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method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Snow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Rain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Sleet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Fog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6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Rain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Fog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6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method2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2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Rain 2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Sleet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method3()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Sleet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method3()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76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method3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3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3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Sleet 3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Fog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34851" name="Straight Connector 4">
            <a:extLst>
              <a:ext uri="{FF2B5EF4-FFF2-40B4-BE49-F238E27FC236}">
                <a16:creationId xmlns:a16="http://schemas.microsoft.com/office/drawing/2014/main" id="{53CBCCD6-90F6-AF64-DC45-AB958836D94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4000" y="1981200"/>
            <a:ext cx="1905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2" name="Straight Connector 6">
            <a:extLst>
              <a:ext uri="{FF2B5EF4-FFF2-40B4-BE49-F238E27FC236}">
                <a16:creationId xmlns:a16="http://schemas.microsoft.com/office/drawing/2014/main" id="{777EC78D-BC83-FADA-12AB-28536144E23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334000" y="1981200"/>
            <a:ext cx="1828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5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09E5D2B-173E-3AFF-4166-29022576F1A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Mystery problem, no cast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86559510-613B-2A9C-D707-4ABD6D34608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803275" lvl="1" indent="-45720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var3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803275" lvl="1" indent="-45720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var3.method2();       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What's the output?</a:t>
            </a:r>
            <a:endParaRPr lang="en-US" altLang="en-US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marL="803275" lvl="1" indent="-457200" eaLnBrk="1" hangingPunct="1">
              <a:buFontTx/>
              <a:buNone/>
            </a:pPr>
            <a:endParaRPr lang="en-US" altLang="en-US">
              <a:solidFill>
                <a:srgbClr val="008000"/>
              </a:solidFill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If the problem does </a:t>
            </a:r>
            <a:r>
              <a:rPr lang="en-US" altLang="en-US" i="1">
                <a:latin typeface="Tahoma" panose="020B0604030504040204" pitchFamily="34" charset="0"/>
              </a:rPr>
              <a:t>not</a:t>
            </a:r>
            <a:r>
              <a:rPr lang="en-US" altLang="en-US">
                <a:latin typeface="Tahoma" panose="020B0604030504040204" pitchFamily="34" charset="0"/>
              </a:rPr>
              <a:t>  have any casting, then: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Look at the </a:t>
            </a:r>
            <a:r>
              <a:rPr lang="en-US" altLang="en-US" u="sng">
                <a:solidFill>
                  <a:srgbClr val="0000FF"/>
                </a:solidFill>
                <a:latin typeface="Tahoma" panose="020B0604030504040204" pitchFamily="34" charset="0"/>
              </a:rPr>
              <a:t>variable</a:t>
            </a:r>
            <a:r>
              <a:rPr lang="en-US" altLang="en-US">
                <a:latin typeface="Tahoma" panose="020B0604030504040204" pitchFamily="34" charset="0"/>
              </a:rPr>
              <a:t>'s type.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If that type does not have the method: ERROR.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endParaRPr lang="en-US" altLang="en-US" sz="1200">
              <a:latin typeface="Tahoma" panose="020B0604030504040204" pitchFamily="34" charset="0"/>
            </a:endParaRP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Execute the method, behaving like the </a:t>
            </a:r>
            <a:r>
              <a:rPr lang="en-US" altLang="en-US" u="sng">
                <a:solidFill>
                  <a:srgbClr val="800000"/>
                </a:solidFill>
                <a:latin typeface="Tahoma" panose="020B0604030504040204" pitchFamily="34" charset="0"/>
              </a:rPr>
              <a:t>object</a:t>
            </a:r>
            <a:r>
              <a:rPr lang="en-US" altLang="en-US">
                <a:latin typeface="Tahoma" panose="020B0604030504040204" pitchFamily="34" charset="0"/>
              </a:rPr>
              <a:t>'s type.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(The variable type no longer matters in this step.)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5ED3A4C-CBF2-BD48-010C-CE5DBE8BBB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Example 1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BCA63EA9-EB56-131C-146A-DBFE091B93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output of the following call?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var1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var1.method2();</a:t>
            </a:r>
            <a:endParaRPr lang="en-US" altLang="en-US">
              <a:latin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Answer: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Sleet 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Snow 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Sleet 3</a:t>
            </a:r>
            <a:endParaRPr lang="en-US" altLang="en-US">
              <a:latin typeface="Tahoma" panose="020B0604030504040204" pitchFamily="34" charset="0"/>
            </a:endParaRP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4E187035-BC16-E44B-BA6B-3C56FA50BE05}"/>
              </a:ext>
            </a:extLst>
          </p:cNvPr>
          <p:cNvGrpSpPr/>
          <p:nvPr/>
        </p:nvGrpSpPr>
        <p:grpSpPr>
          <a:xfrm>
            <a:off x="6096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D0C2E66-D89C-AAFD-8D9D-3E506AE9E702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92EF32A-4391-B8FA-1442-BA80D498934C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2710C3E-C659-4CBD-F5A0-5E0F6CF5737F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8C579336-F9A1-982F-2A2C-BE1D549F7D00}"/>
              </a:ext>
            </a:extLst>
          </p:cNvPr>
          <p:cNvGrpSpPr/>
          <p:nvPr/>
        </p:nvGrpSpPr>
        <p:grpSpPr>
          <a:xfrm>
            <a:off x="4648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C8B0EBC-7B7E-4F2E-4BC4-3B7063527CC8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FA7A7DF-5269-10C5-2013-DCBD0DC096E6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B168E2F-5C37-ABEF-B8D7-699235E6C092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A756D77A-47EA-71FE-6316-2399013BA9D8}"/>
              </a:ext>
            </a:extLst>
          </p:cNvPr>
          <p:cNvGrpSpPr/>
          <p:nvPr/>
        </p:nvGrpSpPr>
        <p:grpSpPr>
          <a:xfrm>
            <a:off x="7467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CBDE69C-2FF1-8FCA-98F0-36A3163731F0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1AD936F-8691-0826-807D-574E9371F238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F0A65EF-98F0-572F-E305-B73AF69C4339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E1D1FD33-638B-9E8B-7B9D-7C3DFFB60CB0}"/>
              </a:ext>
            </a:extLst>
          </p:cNvPr>
          <p:cNvGrpSpPr/>
          <p:nvPr/>
        </p:nvGrpSpPr>
        <p:grpSpPr>
          <a:xfrm>
            <a:off x="7467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63BEC0F-1FAF-A237-73B6-19CA62AEA762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654B9E0-BC61-27DF-D9C0-20B66ED05D6A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76C9E3C-0B64-8316-028E-1F03C266DD61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20488" name="Elbow Connector 28">
            <a:extLst>
              <a:ext uri="{FF2B5EF4-FFF2-40B4-BE49-F238E27FC236}">
                <a16:creationId xmlns:a16="http://schemas.microsoft.com/office/drawing/2014/main" id="{3FF9185F-BA14-C3BA-7704-C17DAFA3D4AD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7086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89" name="Elbow Connector 32">
            <a:extLst>
              <a:ext uri="{FF2B5EF4-FFF2-40B4-BE49-F238E27FC236}">
                <a16:creationId xmlns:a16="http://schemas.microsoft.com/office/drawing/2014/main" id="{BA99BEE2-035C-A7B1-6F47-475C9C75627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676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0" name="Straight Arrow Connector 42">
            <a:extLst>
              <a:ext uri="{FF2B5EF4-FFF2-40B4-BE49-F238E27FC236}">
                <a16:creationId xmlns:a16="http://schemas.microsoft.com/office/drawing/2014/main" id="{71FB63D4-AD4D-D035-F21B-49F14D8C088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7772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1" name="TextBox 25">
            <a:extLst>
              <a:ext uri="{FF2B5EF4-FFF2-40B4-BE49-F238E27FC236}">
                <a16:creationId xmlns:a16="http://schemas.microsoft.com/office/drawing/2014/main" id="{C3206827-0410-F855-7C8B-0C7A1F806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2004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object</a:t>
            </a:r>
          </a:p>
        </p:txBody>
      </p:sp>
      <p:sp>
        <p:nvSpPr>
          <p:cNvPr id="20492" name="TextBox 26">
            <a:extLst>
              <a:ext uri="{FF2B5EF4-FFF2-40B4-BE49-F238E27FC236}">
                <a16:creationId xmlns:a16="http://schemas.microsoft.com/office/drawing/2014/main" id="{DEDA7D7C-900D-CCFC-D299-4741011A5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7526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variable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6B3045F-DB4B-8B47-638F-8A68E566596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Example 2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C5897E35-C7FA-F2B3-9631-4AA94861E1C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output of the following call?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var2.method1();</a:t>
            </a:r>
            <a:endParaRPr lang="en-US" altLang="en-US">
              <a:latin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Answer: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ERROR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(because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 does not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have a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method1</a:t>
            </a: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F52B97D2-833F-24D3-2D82-50D453FEBBA5}"/>
              </a:ext>
            </a:extLst>
          </p:cNvPr>
          <p:cNvGrpSpPr/>
          <p:nvPr/>
        </p:nvGrpSpPr>
        <p:grpSpPr>
          <a:xfrm>
            <a:off x="6096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027A07B-B161-E981-711A-F02C3B68FADD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BA8CCD0-DE45-2AC5-DE0A-CA83FCDDEEFD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82E88D9-EB66-F8BE-BD94-7C8FF9835821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9FEBACD8-C7D1-0E51-12FE-C1054206412B}"/>
              </a:ext>
            </a:extLst>
          </p:cNvPr>
          <p:cNvGrpSpPr/>
          <p:nvPr/>
        </p:nvGrpSpPr>
        <p:grpSpPr>
          <a:xfrm>
            <a:off x="4648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CF733F8-9D8F-F6C7-B15F-45D8B0CA009A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5B3740F-F28B-6C42-CADA-060CF778A870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3FEDB3-19E2-54FA-AEE9-2A6B4F02F8FC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7845D664-9CB4-3A91-BEF3-358F68E4F799}"/>
              </a:ext>
            </a:extLst>
          </p:cNvPr>
          <p:cNvGrpSpPr/>
          <p:nvPr/>
        </p:nvGrpSpPr>
        <p:grpSpPr>
          <a:xfrm>
            <a:off x="7467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5C318FE-3992-B26E-2EAF-DC79270D9270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B0655C7-CD4C-0EAB-E0AA-F750A4E6774D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88FABF5-4A0F-EFEA-2560-85C5AFABD5E5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040F48B7-8630-1D8E-CB6E-DDB0676479A0}"/>
              </a:ext>
            </a:extLst>
          </p:cNvPr>
          <p:cNvGrpSpPr/>
          <p:nvPr/>
        </p:nvGrpSpPr>
        <p:grpSpPr>
          <a:xfrm>
            <a:off x="7467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B3F359F-76D5-4EE9-DD89-30EB36F5EF1A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0DB292B-7CE5-1778-6F79-2DA920FC8803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BE4C61B-568E-B141-2B34-DE249620D5C7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21512" name="Elbow Connector 28">
            <a:extLst>
              <a:ext uri="{FF2B5EF4-FFF2-40B4-BE49-F238E27FC236}">
                <a16:creationId xmlns:a16="http://schemas.microsoft.com/office/drawing/2014/main" id="{18BEACA9-546F-A12C-5618-3A6AD1C4AA8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7086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3" name="Elbow Connector 32">
            <a:extLst>
              <a:ext uri="{FF2B5EF4-FFF2-40B4-BE49-F238E27FC236}">
                <a16:creationId xmlns:a16="http://schemas.microsoft.com/office/drawing/2014/main" id="{B097D210-17D5-D055-5E14-D4DA03B2EE2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676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4" name="Straight Arrow Connector 42">
            <a:extLst>
              <a:ext uri="{FF2B5EF4-FFF2-40B4-BE49-F238E27FC236}">
                <a16:creationId xmlns:a16="http://schemas.microsoft.com/office/drawing/2014/main" id="{A9637F0E-BC78-8F03-6450-87363C772D7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7772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5" name="TextBox 23">
            <a:extLst>
              <a:ext uri="{FF2B5EF4-FFF2-40B4-BE49-F238E27FC236}">
                <a16:creationId xmlns:a16="http://schemas.microsoft.com/office/drawing/2014/main" id="{F8FE310C-CFC2-9E91-DAA5-4CA7AD3F9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764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variable</a:t>
            </a:r>
          </a:p>
        </p:txBody>
      </p:sp>
      <p:sp>
        <p:nvSpPr>
          <p:cNvPr id="21516" name="TextBox 24">
            <a:extLst>
              <a:ext uri="{FF2B5EF4-FFF2-40B4-BE49-F238E27FC236}">
                <a16:creationId xmlns:a16="http://schemas.microsoft.com/office/drawing/2014/main" id="{F05222E0-5414-DC21-65CB-663E36206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2004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object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1CE45DF-5E25-77EB-641A-7FA3141E43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Mystery problem with cast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703214E3-CABD-6C89-2543-1F470C5E338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803275" lvl="1" indent="-45720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803275" lvl="1" indent="-45720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var2).method2();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What's the output?</a:t>
            </a:r>
            <a:endParaRPr lang="en-US" altLang="en-US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marL="803275" lvl="1" indent="-457200" eaLnBrk="1" hangingPunct="1">
              <a:buFontTx/>
              <a:buNone/>
            </a:pPr>
            <a:endParaRPr lang="en-US" altLang="en-US">
              <a:solidFill>
                <a:srgbClr val="008000"/>
              </a:solidFill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If the problem </a:t>
            </a:r>
            <a:r>
              <a:rPr lang="en-US" altLang="en-US" i="1">
                <a:latin typeface="Tahoma" panose="020B0604030504040204" pitchFamily="34" charset="0"/>
              </a:rPr>
              <a:t>does</a:t>
            </a:r>
            <a:r>
              <a:rPr lang="en-US" altLang="en-US">
                <a:latin typeface="Tahoma" panose="020B0604030504040204" pitchFamily="34" charset="0"/>
              </a:rPr>
              <a:t>  have a type cast, then: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Look at the </a:t>
            </a:r>
            <a:r>
              <a:rPr lang="en-US" altLang="en-US" u="sng">
                <a:solidFill>
                  <a:srgbClr val="008000"/>
                </a:solidFill>
                <a:latin typeface="Tahoma" panose="020B0604030504040204" pitchFamily="34" charset="0"/>
              </a:rPr>
              <a:t>cast</a:t>
            </a:r>
            <a:r>
              <a:rPr lang="en-US" altLang="en-US">
                <a:latin typeface="Tahoma" panose="020B0604030504040204" pitchFamily="34" charset="0"/>
              </a:rPr>
              <a:t> type.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If that type does not have the method: ERROR.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endParaRPr lang="en-US" altLang="en-US" sz="1200">
              <a:latin typeface="Tahoma" panose="020B0604030504040204" pitchFamily="34" charset="0"/>
            </a:endParaRP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Make sure the </a:t>
            </a:r>
            <a:r>
              <a:rPr lang="en-US" altLang="en-US" u="sng">
                <a:solidFill>
                  <a:srgbClr val="800000"/>
                </a:solidFill>
                <a:latin typeface="Tahoma" panose="020B0604030504040204" pitchFamily="34" charset="0"/>
              </a:rPr>
              <a:t>object</a:t>
            </a:r>
            <a:r>
              <a:rPr lang="en-US" altLang="en-US">
                <a:latin typeface="Tahoma" panose="020B0604030504040204" pitchFamily="34" charset="0"/>
              </a:rPr>
              <a:t>'s type is the </a:t>
            </a:r>
            <a:r>
              <a:rPr lang="en-US" altLang="en-US" u="sng">
                <a:solidFill>
                  <a:srgbClr val="008000"/>
                </a:solidFill>
                <a:latin typeface="Tahoma" panose="020B0604030504040204" pitchFamily="34" charset="0"/>
              </a:rPr>
              <a:t>cast</a:t>
            </a:r>
            <a:r>
              <a:rPr lang="en-US" altLang="en-US">
                <a:latin typeface="Tahoma" panose="020B0604030504040204" pitchFamily="34" charset="0"/>
              </a:rPr>
              <a:t> type or is a subclass of the cast type.  If not: ERROR.  (No sideways casts!)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endParaRPr lang="en-US" altLang="en-US" sz="1200">
              <a:latin typeface="Tahoma" panose="020B0604030504040204" pitchFamily="34" charset="0"/>
            </a:endParaRP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Execute the method, behaving like the </a:t>
            </a:r>
            <a:r>
              <a:rPr lang="en-US" altLang="en-US" u="sng">
                <a:solidFill>
                  <a:srgbClr val="800000"/>
                </a:solidFill>
                <a:latin typeface="Tahoma" panose="020B0604030504040204" pitchFamily="34" charset="0"/>
              </a:rPr>
              <a:t>object</a:t>
            </a:r>
            <a:r>
              <a:rPr lang="en-US" altLang="en-US">
                <a:latin typeface="Tahoma" panose="020B0604030504040204" pitchFamily="34" charset="0"/>
              </a:rPr>
              <a:t>'s type.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(The variable / cast types no longer matter in this step.)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D50276E-4663-5F03-A17F-AD5F583709F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Example 3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E56A6632-E50A-2BEE-CD2B-413B151D1BE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output of the following call?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var2).method1();</a:t>
            </a:r>
            <a:endParaRPr lang="en-US" altLang="en-US">
              <a:latin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Answer: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Rain 1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AC453612-330F-6328-1D35-AA1003190E64}"/>
              </a:ext>
            </a:extLst>
          </p:cNvPr>
          <p:cNvGrpSpPr/>
          <p:nvPr/>
        </p:nvGrpSpPr>
        <p:grpSpPr>
          <a:xfrm>
            <a:off x="6096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96A169C-7BC9-E861-4F42-2B8ECEA99966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FB4A90E-E63A-4A3C-6921-85501CA26CD3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CC366E-9F55-12F2-022A-6211F49562C2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1C5C7B34-A2F2-61EA-42D1-27BA94F4200D}"/>
              </a:ext>
            </a:extLst>
          </p:cNvPr>
          <p:cNvGrpSpPr/>
          <p:nvPr/>
        </p:nvGrpSpPr>
        <p:grpSpPr>
          <a:xfrm>
            <a:off x="4648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0987D1C-0D6D-BBB7-8454-CA7C4EEBF1E9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5C75043-81F5-B83B-DEC6-DADB388083C3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CDF9EB8-216B-A81B-D5AE-A6EA949BB637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4F0E1B01-0F8D-6306-6477-18A960A64137}"/>
              </a:ext>
            </a:extLst>
          </p:cNvPr>
          <p:cNvGrpSpPr/>
          <p:nvPr/>
        </p:nvGrpSpPr>
        <p:grpSpPr>
          <a:xfrm>
            <a:off x="7467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2366143-2284-82CD-7948-6A3EF4DBEEAE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91AE0F6-86C5-FD77-784E-5D18DDA76F49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AAC112F-C660-F4E6-14F4-460B06128B8D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952C9A39-9FDF-2593-9C42-BE9576BAAB37}"/>
              </a:ext>
            </a:extLst>
          </p:cNvPr>
          <p:cNvGrpSpPr/>
          <p:nvPr/>
        </p:nvGrpSpPr>
        <p:grpSpPr>
          <a:xfrm>
            <a:off x="7467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2709998-A14A-44D7-FBE4-5BCB04AEE65C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756515-0CBD-2066-7665-A8147FA40C41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32998EA-8118-AD62-7A4B-31F685CB2564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23560" name="Elbow Connector 28">
            <a:extLst>
              <a:ext uri="{FF2B5EF4-FFF2-40B4-BE49-F238E27FC236}">
                <a16:creationId xmlns:a16="http://schemas.microsoft.com/office/drawing/2014/main" id="{5BC2CE31-E0B0-6AEC-E4BD-833468E76050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7086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1" name="Elbow Connector 32">
            <a:extLst>
              <a:ext uri="{FF2B5EF4-FFF2-40B4-BE49-F238E27FC236}">
                <a16:creationId xmlns:a16="http://schemas.microsoft.com/office/drawing/2014/main" id="{A49A2EBB-24AC-9442-B35B-F40D55B0C0C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676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2" name="Straight Arrow Connector 42">
            <a:extLst>
              <a:ext uri="{FF2B5EF4-FFF2-40B4-BE49-F238E27FC236}">
                <a16:creationId xmlns:a16="http://schemas.microsoft.com/office/drawing/2014/main" id="{94B2D7C0-6938-4347-DF77-F0AD485E00E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7772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3" name="TextBox 23">
            <a:extLst>
              <a:ext uri="{FF2B5EF4-FFF2-40B4-BE49-F238E27FC236}">
                <a16:creationId xmlns:a16="http://schemas.microsoft.com/office/drawing/2014/main" id="{71E5B756-A89E-881A-9276-D8FC58B46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764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variable</a:t>
            </a:r>
          </a:p>
        </p:txBody>
      </p:sp>
      <p:sp>
        <p:nvSpPr>
          <p:cNvPr id="23564" name="TextBox 24">
            <a:extLst>
              <a:ext uri="{FF2B5EF4-FFF2-40B4-BE49-F238E27FC236}">
                <a16:creationId xmlns:a16="http://schemas.microsoft.com/office/drawing/2014/main" id="{0AAEE64D-084E-0DC0-693C-EEC350E55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2004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object</a:t>
            </a:r>
          </a:p>
        </p:txBody>
      </p:sp>
      <p:sp>
        <p:nvSpPr>
          <p:cNvPr id="23565" name="TextBox 26">
            <a:extLst>
              <a:ext uri="{FF2B5EF4-FFF2-40B4-BE49-F238E27FC236}">
                <a16:creationId xmlns:a16="http://schemas.microsoft.com/office/drawing/2014/main" id="{BD804263-C4F5-38F8-8101-763535E18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8956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8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cast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1851A59-DCCE-4D9B-5B0C-83582C3A7D6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Example 4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2781F900-B973-38B4-FF9A-C200CDF6D60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output of the following call?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var2).method2();</a:t>
            </a:r>
            <a:endParaRPr lang="en-US" altLang="en-US">
              <a:latin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Answer: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ERROR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(because the object's</a:t>
            </a:r>
            <a:b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</a:b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type,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, cannot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be cast into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3E14A381-52CD-EB56-BC57-3208587DB110}"/>
              </a:ext>
            </a:extLst>
          </p:cNvPr>
          <p:cNvGrpSpPr/>
          <p:nvPr/>
        </p:nvGrpSpPr>
        <p:grpSpPr>
          <a:xfrm>
            <a:off x="6096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A45E5AB-A5B4-87E1-0C20-5AFFBA1A5A05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FF912E-2C86-5777-0EB8-D59889952C02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43518EA-F8D5-9ABA-C01F-0A2FF0A61741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AB032C3C-7FE1-2722-9424-575D139CAB98}"/>
              </a:ext>
            </a:extLst>
          </p:cNvPr>
          <p:cNvGrpSpPr/>
          <p:nvPr/>
        </p:nvGrpSpPr>
        <p:grpSpPr>
          <a:xfrm>
            <a:off x="4648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38FAD1F-4BD1-49C6-96C4-303B1371BBEA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ED89D7F-1D9F-B0E4-DD62-1E8B96B65CD0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4296522-2E37-0F35-2D67-2F19204CE0F3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2887FA19-B339-46C0-C122-4B36697D1A42}"/>
              </a:ext>
            </a:extLst>
          </p:cNvPr>
          <p:cNvGrpSpPr/>
          <p:nvPr/>
        </p:nvGrpSpPr>
        <p:grpSpPr>
          <a:xfrm>
            <a:off x="7467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FC9816C-B0BC-1E5F-D909-38DCD25607F3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6E9DB7B-E88F-422E-D0A4-D5A6A123ABC4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149308-C7F6-5439-6CCB-A8724D2FFFAD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BC19B4AA-0C2C-C2D3-F2E8-C340C95BFB2E}"/>
              </a:ext>
            </a:extLst>
          </p:cNvPr>
          <p:cNvGrpSpPr/>
          <p:nvPr/>
        </p:nvGrpSpPr>
        <p:grpSpPr>
          <a:xfrm>
            <a:off x="7467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80F64D0-5E6B-512B-603C-7F5A84BF0284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FEA053B-68B5-8D5C-1A85-A7FAC7D7A420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FE76C9-A70F-FB2B-BA53-390CC1113080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24584" name="Elbow Connector 28">
            <a:extLst>
              <a:ext uri="{FF2B5EF4-FFF2-40B4-BE49-F238E27FC236}">
                <a16:creationId xmlns:a16="http://schemas.microsoft.com/office/drawing/2014/main" id="{99A9FA45-261B-4C06-53C9-6BFB24F56F5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7086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5" name="Elbow Connector 32">
            <a:extLst>
              <a:ext uri="{FF2B5EF4-FFF2-40B4-BE49-F238E27FC236}">
                <a16:creationId xmlns:a16="http://schemas.microsoft.com/office/drawing/2014/main" id="{44A4D419-017E-4184-B1F1-2B7D5E7B4CA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676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6" name="Straight Arrow Connector 42">
            <a:extLst>
              <a:ext uri="{FF2B5EF4-FFF2-40B4-BE49-F238E27FC236}">
                <a16:creationId xmlns:a16="http://schemas.microsoft.com/office/drawing/2014/main" id="{8B79976D-F07A-15CA-FC8D-053DEA1ED5A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7772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7" name="TextBox 25">
            <a:extLst>
              <a:ext uri="{FF2B5EF4-FFF2-40B4-BE49-F238E27FC236}">
                <a16:creationId xmlns:a16="http://schemas.microsoft.com/office/drawing/2014/main" id="{E2F9864F-602B-A394-43DD-78F7DDF41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2004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object</a:t>
            </a:r>
          </a:p>
        </p:txBody>
      </p:sp>
      <p:sp>
        <p:nvSpPr>
          <p:cNvPr id="24588" name="TextBox 26">
            <a:extLst>
              <a:ext uri="{FF2B5EF4-FFF2-40B4-BE49-F238E27FC236}">
                <a16:creationId xmlns:a16="http://schemas.microsoft.com/office/drawing/2014/main" id="{5D01E7C6-AAD7-587F-FE39-214B452D5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2004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8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cast</a:t>
            </a:r>
          </a:p>
        </p:txBody>
      </p:sp>
      <p:sp>
        <p:nvSpPr>
          <p:cNvPr id="24589" name="TextBox 26">
            <a:extLst>
              <a:ext uri="{FF2B5EF4-FFF2-40B4-BE49-F238E27FC236}">
                <a16:creationId xmlns:a16="http://schemas.microsoft.com/office/drawing/2014/main" id="{0F937D16-FD8D-C049-7378-28D2266C4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764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variable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0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11ED2F6C-EB6D-5AE4-377A-9F9C03087ED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Casting references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52BBAF9-2E45-C2EC-5235-1AAA238D9C9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100"/>
              <a:t>A variable can only call that type's methods, not a subtype's.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9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latin typeface="Courier New" panose="02070309020205020404" pitchFamily="49" charset="0"/>
              </a:rPr>
              <a:t>Employee ed</a:t>
            </a:r>
            <a:r>
              <a:rPr lang="en-US" altLang="en-US" sz="1800">
                <a:latin typeface="Courier New" panose="02070309020205020404" pitchFamily="49" charset="0"/>
              </a:rPr>
              <a:t> = new Lawyer();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int hours = ed.getHours();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ok; this is in Employee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ed.sue();</a:t>
            </a:r>
            <a:r>
              <a:rPr lang="en-US" altLang="en-US" sz="1800">
                <a:latin typeface="Courier New" panose="02070309020205020404" pitchFamily="49" charset="0"/>
              </a:rPr>
              <a:t>          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compiler error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The compiler's reasoning is, variable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 could store any kind of employee, and not all kinds know how to </a:t>
            </a:r>
            <a:r>
              <a:rPr lang="en-US" altLang="en-US">
                <a:latin typeface="Courier New" panose="02070309020205020404" pitchFamily="49" charset="0"/>
              </a:rPr>
              <a:t>sue</a:t>
            </a:r>
            <a:r>
              <a:rPr lang="en-US" altLang="en-US"/>
              <a:t> .</a:t>
            </a:r>
          </a:p>
          <a:p>
            <a:pPr lvl="1" eaLnBrk="1" hangingPunct="1">
              <a:lnSpc>
                <a:spcPct val="130000"/>
              </a:lnSpc>
            </a:pPr>
            <a:endParaRPr lang="en-US" altLang="en-US"/>
          </a:p>
          <a:p>
            <a:pPr eaLnBrk="1" hangingPunct="1"/>
            <a:r>
              <a:rPr lang="en-US" altLang="en-US"/>
              <a:t>To use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 methods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, we can type-cast it.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Lawyer theRealEd = (Lawyer) ed;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theRealEd.sue();         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ok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((Lawyer) ed)</a:t>
            </a:r>
            <a:r>
              <a:rPr lang="en-US" altLang="en-US" sz="1800">
                <a:latin typeface="Courier New" panose="02070309020205020404" pitchFamily="49" charset="0"/>
              </a:rPr>
              <a:t>.sue();     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shorter version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8CEC367-4911-17AB-8DBC-2110C0646E0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Modified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10374FF-02AB-0F48-BAC5-D492289B40F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private int years;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Employee(int initialYears)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years = initialYears;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getHours()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40;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50000.0;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return 10 + 2 * years;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String getVacationForm()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"yellow";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D20A430-0175-138E-F0A6-F57AA0346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about casting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9AF56FA-39C7-1373-F7A5-DE0D8DFD4C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100"/>
              <a:t>The code crashes if you cast an object too far down the tree.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9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Employee eric = </a:t>
            </a:r>
            <a:r>
              <a:rPr lang="en-US" altLang="en-US" sz="1800" b="1">
                <a:latin typeface="Courier New" panose="02070309020205020404" pitchFamily="49" charset="0"/>
              </a:rPr>
              <a:t>new Secretary()</a:t>
            </a:r>
            <a:r>
              <a:rPr lang="en-US" altLang="en-US" sz="1800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((Secretary) eric).takeDictation("hi");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ok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((LegalSecretary) eric).fileLegalBriefs();</a:t>
            </a:r>
            <a:r>
              <a:rPr lang="en-US" altLang="en-US" sz="1800">
                <a:latin typeface="Courier New" panose="02070309020205020404" pitchFamily="49" charset="0"/>
              </a:rPr>
              <a:t>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exception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800" b="1">
                <a:solidFill>
                  <a:srgbClr val="008080"/>
                </a:solidFill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	//	 (Secretary object doesn't know how to file briefs)</a:t>
            </a:r>
            <a:endParaRPr lang="en-US" altLang="en-US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You can cast only up and down the tree, not sideways.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Lawyer linda = new Lawyer();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((Secretary) linda).takeDictation("hi");</a:t>
            </a:r>
            <a:r>
              <a:rPr lang="en-US" altLang="en-US" sz="1800">
                <a:latin typeface="Courier New" panose="02070309020205020404" pitchFamily="49" charset="0"/>
              </a:rPr>
              <a:t>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error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eaLnBrk="1" hangingPunct="1">
              <a:lnSpc>
                <a:spcPct val="130000"/>
              </a:lnSpc>
            </a:pPr>
            <a:r>
              <a:rPr lang="en-US" altLang="en-US"/>
              <a:t>Casting doesn't actually change the object's behavior.</a:t>
            </a:r>
            <a:br>
              <a:rPr lang="en-US" altLang="en-US"/>
            </a:br>
            <a:r>
              <a:rPr lang="en-US" altLang="en-US"/>
              <a:t>It just gets the code to compile/run.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latin typeface="Courier New" panose="02070309020205020404" pitchFamily="49" charset="0"/>
              </a:rPr>
              <a:t>((Employee) linda)</a:t>
            </a:r>
            <a:r>
              <a:rPr lang="en-US" altLang="en-US" sz="1800">
                <a:latin typeface="Courier New" panose="02070309020205020404" pitchFamily="49" charset="0"/>
              </a:rPr>
              <a:t>.getVacationForm()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pink (Lawyer's)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95F2FD0-104A-3C86-F91F-D1C0EDBC83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 with constructors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948C41A-ADE8-5804-278E-B91FD24C544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Now that we've added the constructor to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class, our subclasses do not compile.  The error: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Lawyer.java:2: cannot find symbol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symbol  : constructor Employee()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location: class Employee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public class Lawyer extends Employee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       ^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>
              <a:solidFill>
                <a:srgbClr val="800000"/>
              </a:solidFill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The short explanation: Once we write a constructor (that requires parameters) in the superclass, we must now write constructors for our employee subclasses as well.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The long explanation: (next slide)</a:t>
            </a:r>
            <a:endParaRPr lang="en-US" altLang="en-US" sz="80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B7AE819-34A5-7002-76E3-8E95FA527CC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detailed explanation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F1FC7B3-E030-DD59-9B8C-E5D63CB2F48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Constructors are not inherited.</a:t>
            </a:r>
          </a:p>
          <a:p>
            <a:pPr lvl="1" eaLnBrk="1" hangingPunct="1"/>
            <a:r>
              <a:rPr lang="en-US" altLang="en-US"/>
              <a:t>Subclasses don't inherit the </a:t>
            </a:r>
            <a:r>
              <a:rPr lang="en-US" altLang="en-US">
                <a:latin typeface="Courier New" panose="02070309020205020404" pitchFamily="49" charset="0"/>
              </a:rPr>
              <a:t>Employee(int)</a:t>
            </a:r>
            <a:r>
              <a:rPr lang="en-US" altLang="en-US"/>
              <a:t> constructor.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Subclasses receive a default constructor that contains: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public Lawyer() {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</a:t>
            </a:r>
            <a:r>
              <a:rPr lang="en-US" altLang="en-US" b="1">
                <a:latin typeface="Courier New" panose="02070309020205020404" pitchFamily="49" charset="0"/>
              </a:rPr>
              <a:t>super();</a:t>
            </a:r>
            <a:r>
              <a:rPr lang="en-US" altLang="en-US">
                <a:latin typeface="Courier New" panose="02070309020205020404" pitchFamily="49" charset="0"/>
              </a:rPr>
              <a:t>       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calls Employee() constructor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But our </a:t>
            </a:r>
            <a:r>
              <a:rPr lang="en-US" altLang="en-US">
                <a:latin typeface="Courier New" panose="02070309020205020404" pitchFamily="49" charset="0"/>
              </a:rPr>
              <a:t>Employee(int)</a:t>
            </a:r>
            <a:r>
              <a:rPr lang="en-US" altLang="en-US"/>
              <a:t> replaces the default </a:t>
            </a:r>
            <a:r>
              <a:rPr lang="en-US" altLang="en-US">
                <a:latin typeface="Courier New" panose="02070309020205020404" pitchFamily="49" charset="0"/>
              </a:rPr>
              <a:t>Employee()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/>
              <a:t>The subclasses' default constructors are now trying to call a non-existent default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constructor.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17FE96B-6CEE-8324-A2E1-E78B2BBF275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Calling superclass constructor</a:t>
            </a:r>
          </a:p>
        </p:txBody>
      </p:sp>
      <p:sp>
        <p:nvSpPr>
          <p:cNvPr id="1165315" name="Rectangle 3">
            <a:extLst>
              <a:ext uri="{FF2B5EF4-FFF2-40B4-BE49-F238E27FC236}">
                <a16:creationId xmlns:a16="http://schemas.microsoft.com/office/drawing/2014/main" id="{D903006E-B7E2-0423-F5E3-DE88378E97A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200">
                <a:latin typeface="Courier New" panose="02070309020205020404" pitchFamily="49" charset="0"/>
              </a:rPr>
              <a:t>	super(</a:t>
            </a:r>
            <a:r>
              <a:rPr lang="en-US" altLang="en-US" sz="2200" b="1"/>
              <a:t>parameters</a:t>
            </a:r>
            <a:r>
              <a:rPr lang="en-US" altLang="en-US" sz="22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2200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Example:</a:t>
            </a: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Lawyer extends Employee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public Lawyer(int years)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        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super(years);</a:t>
            </a:r>
            <a:r>
              <a:rPr lang="en-US" altLang="en-US" b="1">
                <a:latin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calls Employee constructor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...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super</a:t>
            </a:r>
            <a:r>
              <a:rPr lang="en-US" altLang="en-US"/>
              <a:t> call must be the first statement in the constructor.</a:t>
            </a:r>
            <a:endParaRPr lang="en-US" altLang="en-US" sz="800"/>
          </a:p>
          <a:p>
            <a:pPr lvl="1" eaLnBrk="1" hangingPunct="1">
              <a:lnSpc>
                <a:spcPct val="80000"/>
              </a:lnSpc>
            </a:pPr>
            <a:endParaRPr lang="en-US" altLang="en-US"/>
          </a:p>
          <a:p>
            <a:pPr lvl="1" eaLnBrk="1" hangingPunct="1">
              <a:lnSpc>
                <a:spcPct val="80000"/>
              </a:lnSpc>
            </a:pPr>
            <a:endParaRPr lang="en-US" altLang="en-US"/>
          </a:p>
          <a:p>
            <a:pPr lvl="1" eaLnBrk="1" hangingPunct="1"/>
            <a:r>
              <a:rPr lang="en-US" altLang="en-US"/>
              <a:t>Exercise: Make a similar modification to the </a:t>
            </a:r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34D9054-81DE-4875-87E0-1113CAAD81E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Modified </a:t>
            </a:r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</a:t>
            </a:r>
          </a:p>
        </p:txBody>
      </p:sp>
      <p:sp>
        <p:nvSpPr>
          <p:cNvPr id="1166339" name="Rectangle 3">
            <a:extLst>
              <a:ext uri="{FF2B5EF4-FFF2-40B4-BE49-F238E27FC236}">
                <a16:creationId xmlns:a16="http://schemas.microsoft.com/office/drawing/2014/main" id="{527DD8DD-F5B5-9C58-36D3-2EFFFC49736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marketers.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Marketer extends Employee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public Marketer(int years)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    super(years);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b="1">
              <a:solidFill>
                <a:srgbClr val="003399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advertise()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System.out.println("Act now while supplies last!");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super.getSalary() + 10000.0;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Exercise: Modify the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subclass.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Secretaries' years of employment are not tracked.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They do not earn extra vacation for years worked.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A60449A-2AF0-3963-7EC3-540B18DC12D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Modified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class</a:t>
            </a:r>
          </a:p>
        </p:txBody>
      </p:sp>
      <p:sp>
        <p:nvSpPr>
          <p:cNvPr id="1167363" name="Rectangle 3">
            <a:extLst>
              <a:ext uri="{FF2B5EF4-FFF2-40B4-BE49-F238E27FC236}">
                <a16:creationId xmlns:a16="http://schemas.microsoft.com/office/drawing/2014/main" id="{31FEFCFB-E0F1-D068-05D8-E61BE0F61C0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secretaries.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extends Employee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public Secretary()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    super(0);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Since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doesn't require any parameters to its constructor, </a:t>
            </a:r>
            <a:r>
              <a:rPr lang="en-US" altLang="en-US">
                <a:latin typeface="Courier New" panose="02070309020205020404" pitchFamily="49" charset="0"/>
              </a:rPr>
              <a:t>LegalSecretary</a:t>
            </a:r>
            <a:r>
              <a:rPr lang="en-US" altLang="en-US"/>
              <a:t> compiles without a constructor.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altLang="en-US"/>
              <a:t>Its default constructor calls the </a:t>
            </a:r>
            <a:r>
              <a:rPr lang="en-US" altLang="en-US">
                <a:latin typeface="Courier New" panose="02070309020205020404" pitchFamily="49" charset="0"/>
              </a:rPr>
              <a:t>Secretary()</a:t>
            </a:r>
            <a:r>
              <a:rPr lang="en-US" altLang="en-US"/>
              <a:t> constructor.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5CE2F14-E66B-8A0A-650B-B8CF86812A6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 and fields</a:t>
            </a:r>
          </a:p>
        </p:txBody>
      </p:sp>
      <p:sp>
        <p:nvSpPr>
          <p:cNvPr id="1444867" name="Rectangle 3">
            <a:extLst>
              <a:ext uri="{FF2B5EF4-FFF2-40B4-BE49-F238E27FC236}">
                <a16:creationId xmlns:a16="http://schemas.microsoft.com/office/drawing/2014/main" id="{4FF35375-85D0-5736-5514-F5960C6AD21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Try to give lawyers $5000 for each year at the company:</a:t>
            </a:r>
            <a:endParaRPr lang="en-US" altLang="en-US" sz="900"/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public class Lawyer extends Employee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public double getSalary()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        return super.getSalary() + 5000 * years;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Does not work; the error is the following: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</a:rPr>
              <a:t>Lawyer.java:7: years has private access in Employee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</a:rPr>
              <a:t>        return super.getSalary() + 5000 * years;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</a:rPr>
              <a:t>                                          ^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solidFill>
                <a:srgbClr val="800000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Private fields cannot be directly accessed from subclasses.</a:t>
            </a:r>
          </a:p>
          <a:p>
            <a:pPr lvl="1" eaLnBrk="1" hangingPunct="1"/>
            <a:r>
              <a:rPr lang="en-US" altLang="en-US"/>
              <a:t>One reason: So that subclassing can't break encapsulation.</a:t>
            </a:r>
          </a:p>
          <a:p>
            <a:pPr lvl="1" eaLnBrk="1" hangingPunct="1"/>
            <a:r>
              <a:rPr lang="en-US" altLang="en-US"/>
              <a:t>How can we get around this limitation?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4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4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4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4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4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4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4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4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44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44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44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44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44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4867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1944</TotalTime>
  <Words>2555</Words>
  <Application>Microsoft Office PowerPoint</Application>
  <PresentationFormat>On-screen Show (4:3)</PresentationFormat>
  <Paragraphs>550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Inheritance and constructors</vt:lpstr>
      <vt:lpstr>Modified Employee class</vt:lpstr>
      <vt:lpstr>Problem with constructors</vt:lpstr>
      <vt:lpstr>The detailed explanation</vt:lpstr>
      <vt:lpstr>Calling superclass constructor</vt:lpstr>
      <vt:lpstr>Modified Marketer class</vt:lpstr>
      <vt:lpstr>Modified Secretary class</vt:lpstr>
      <vt:lpstr>Inheritance and fields</vt:lpstr>
      <vt:lpstr>Improved Employee code</vt:lpstr>
      <vt:lpstr>Revisiting Secretary</vt:lpstr>
      <vt:lpstr>Improved Employee code</vt:lpstr>
      <vt:lpstr>Improved Secretary code</vt:lpstr>
      <vt:lpstr>Polymorphism</vt:lpstr>
      <vt:lpstr>Coding with polymorphism</vt:lpstr>
      <vt:lpstr>Polymorphism examples</vt:lpstr>
      <vt:lpstr>Polymorphism and parameters</vt:lpstr>
      <vt:lpstr>Polymorphism and arrays</vt:lpstr>
      <vt:lpstr>"Polymorphism mystery"</vt:lpstr>
      <vt:lpstr>"Polymorphism mystery"</vt:lpstr>
      <vt:lpstr>Technique 1: diagram</vt:lpstr>
      <vt:lpstr>Technique 2: table</vt:lpstr>
      <vt:lpstr>Mystery problem, no cast</vt:lpstr>
      <vt:lpstr>Example 1</vt:lpstr>
      <vt:lpstr>Example 2</vt:lpstr>
      <vt:lpstr>Mystery problem with cast</vt:lpstr>
      <vt:lpstr>Example 3</vt:lpstr>
      <vt:lpstr>Example 4</vt:lpstr>
      <vt:lpstr>Casting references</vt:lpstr>
      <vt:lpstr>More about casting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Helene Martin</dc:creator>
  <cp:lastModifiedBy>Allison Obourn</cp:lastModifiedBy>
  <cp:revision>30</cp:revision>
  <dcterms:created xsi:type="dcterms:W3CDTF">2013-01-14T19:00:58Z</dcterms:created>
  <dcterms:modified xsi:type="dcterms:W3CDTF">2024-04-16T00:15:17Z</dcterms:modified>
</cp:coreProperties>
</file>