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92" r:id="rId2"/>
    <p:sldId id="296" r:id="rId3"/>
    <p:sldId id="297" r:id="rId4"/>
    <p:sldId id="298" r:id="rId5"/>
    <p:sldId id="299" r:id="rId6"/>
    <p:sldId id="287" r:id="rId7"/>
    <p:sldId id="288" r:id="rId8"/>
    <p:sldId id="289" r:id="rId9"/>
    <p:sldId id="290" r:id="rId10"/>
    <p:sldId id="291" r:id="rId11"/>
    <p:sldId id="300" r:id="rId12"/>
    <p:sldId id="301" r:id="rId13"/>
    <p:sldId id="302" r:id="rId14"/>
    <p:sldId id="303" r:id="rId15"/>
    <p:sldId id="304" r:id="rId16"/>
    <p:sldId id="274" r:id="rId17"/>
    <p:sldId id="275" r:id="rId18"/>
    <p:sldId id="295" r:id="rId19"/>
    <p:sldId id="279" r:id="rId20"/>
    <p:sldId id="280" r:id="rId21"/>
    <p:sldId id="281" r:id="rId22"/>
    <p:sldId id="282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4C8DF-6C3B-41CF-B1A6-25C6E09042F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EA051-CC1F-47E2-BCDA-64BC84D89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28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A422C6BE-5F4A-42DA-C6CA-6112C6388EB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89E3C0AA-B4BD-3D16-666D-731074121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92809C9A-3194-EEF3-7792-EF5EADB21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7EA8A3B2-FE86-A477-A19C-DA337674A0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6889C375-B0D4-9AD6-F9D2-BDC01B603D6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2E03D618-C94B-9514-D329-D384A64A3CC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24D5B7FC-2C2D-3356-73E5-49AD526ED2CB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590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048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6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7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216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5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CF52409-6053-52B7-69D5-EEEC11325D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23110C79-9AE6-83BA-7BDC-600A3E4AD5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250B6-3B02-5E7D-2B77-BD2C0BB3EF88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2C2FD513-3D70-4DEB-98F8-69AF9886CC70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87E2DFD4-E831-8B48-718E-C9A7B88D950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1647D5F-9B27-1D10-8E29-E002CE11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4D4406C-75BD-DCDA-B881-6F02B90AC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B41F5F9E-6F85-C650-8585-28CC310CA7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0F478A19-9D3F-A26E-F857-FEF774985F1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BA8C5DEA-05FF-0F04-9E8A-A9037ED0AD8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9D730CBD-0A8B-8FC4-ABCC-A6E68DB0AE4F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33E5C2-F91A-8CEC-E22A-8EEDCC3EF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696686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98F82EB9-ECC5-A0F6-86D1-9C5ECBC30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74863"/>
            <a:ext cx="7772400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11:</a:t>
            </a:r>
            <a:r>
              <a:rPr lang="en-US" altLang="en-US" dirty="0"/>
              <a:t> Polymorphism</a:t>
            </a:r>
          </a:p>
        </p:txBody>
      </p:sp>
      <p:pic>
        <p:nvPicPr>
          <p:cNvPr id="3076" name="Picture 5" descr="RefactoringCartoon.jpeg">
            <a:extLst>
              <a:ext uri="{FF2B5EF4-FFF2-40B4-BE49-F238E27FC236}">
                <a16:creationId xmlns:a16="http://schemas.microsoft.com/office/drawing/2014/main" id="{13969138-028D-D363-992D-7B87D6E51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" y="2559276"/>
            <a:ext cx="8010525" cy="285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5D0D5F52-4CD2-2E04-5340-99744009E3AC}"/>
              </a:ext>
            </a:extLst>
          </p:cNvPr>
          <p:cNvSpPr txBox="1">
            <a:spLocks/>
          </p:cNvSpPr>
          <p:nvPr/>
        </p:nvSpPr>
        <p:spPr bwMode="auto">
          <a:xfrm>
            <a:off x="685799" y="5625417"/>
            <a:ext cx="7772400" cy="54519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Thanks to Marty Stepp and Stuart Reges for parts of these slides.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09E5D2B-173E-3AFF-4166-29022576F1A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Mystery problem, no cast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6559510-613B-2A9C-D707-4ABD6D34608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var3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var3.method2();    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What's the output?</a:t>
            </a:r>
            <a:endParaRPr lang="en-US" altLang="en-US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marL="803275" lvl="1" indent="-457200" eaLnBrk="1" hangingPunct="1">
              <a:buFontTx/>
              <a:buNone/>
            </a:pPr>
            <a:endParaRPr lang="en-US" altLang="en-US">
              <a:solidFill>
                <a:srgbClr val="008000"/>
              </a:solidFill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If the problem does </a:t>
            </a:r>
            <a:r>
              <a:rPr lang="en-US" altLang="en-US" i="1">
                <a:latin typeface="Tahoma" panose="020B0604030504040204" pitchFamily="34" charset="0"/>
              </a:rPr>
              <a:t>not</a:t>
            </a:r>
            <a:r>
              <a:rPr lang="en-US" altLang="en-US">
                <a:latin typeface="Tahoma" panose="020B0604030504040204" pitchFamily="34" charset="0"/>
              </a:rPr>
              <a:t>  have any casting, then: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Look at the </a:t>
            </a:r>
            <a:r>
              <a:rPr lang="en-US" altLang="en-US" u="sng">
                <a:solidFill>
                  <a:srgbClr val="0000FF"/>
                </a:solidFill>
                <a:latin typeface="Tahoma" panose="020B0604030504040204" pitchFamily="34" charset="0"/>
              </a:rPr>
              <a:t>variable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If that type does not have the method: ERROR.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Execute the method, behaving like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(The variable type no longer matters in this step.)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5ED3A4C-CBF2-BD48-010C-CE5DBE8BBB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1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BCA63EA9-EB56-131C-146A-DBFE091B93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var1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var1.method2();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Sleet 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Snow 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Sleet 3</a:t>
            </a:r>
            <a:endParaRPr lang="en-US" altLang="en-US">
              <a:latin typeface="Tahoma" panose="020B0604030504040204" pitchFamily="34" charset="0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E187035-BC16-E44B-BA6B-3C56FA50BE05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D0C2E66-D89C-AAFD-8D9D-3E506AE9E702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92EF32A-4391-B8FA-1442-BA80D498934C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2710C3E-C659-4CBD-F5A0-5E0F6CF5737F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8C579336-F9A1-982F-2A2C-BE1D549F7D00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C8B0EBC-7B7E-4F2E-4BC4-3B7063527CC8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FA7A7DF-5269-10C5-2013-DCBD0DC096E6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168E2F-5C37-ABEF-B8D7-699235E6C092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A756D77A-47EA-71FE-6316-2399013BA9D8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CBDE69C-2FF1-8FCA-98F0-36A3163731F0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1AD936F-8691-0826-807D-574E9371F238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F0A65EF-98F0-572F-E305-B73AF69C4339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E1D1FD33-638B-9E8B-7B9D-7C3DFFB60CB0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63BEC0F-1FAF-A237-73B6-19CA62AEA762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654B9E0-BC61-27DF-D9C0-20B66ED05D6A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6C9E3C-0B64-8316-028E-1F03C266DD61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0488" name="Elbow Connector 28">
            <a:extLst>
              <a:ext uri="{FF2B5EF4-FFF2-40B4-BE49-F238E27FC236}">
                <a16:creationId xmlns:a16="http://schemas.microsoft.com/office/drawing/2014/main" id="{3FF9185F-BA14-C3BA-7704-C17DAFA3D4A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9" name="Elbow Connector 32">
            <a:extLst>
              <a:ext uri="{FF2B5EF4-FFF2-40B4-BE49-F238E27FC236}">
                <a16:creationId xmlns:a16="http://schemas.microsoft.com/office/drawing/2014/main" id="{BA99BEE2-035C-A7B1-6F47-475C9C75627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0" name="Straight Arrow Connector 42">
            <a:extLst>
              <a:ext uri="{FF2B5EF4-FFF2-40B4-BE49-F238E27FC236}">
                <a16:creationId xmlns:a16="http://schemas.microsoft.com/office/drawing/2014/main" id="{71FB63D4-AD4D-D035-F21B-49F14D8C088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1" name="TextBox 25">
            <a:extLst>
              <a:ext uri="{FF2B5EF4-FFF2-40B4-BE49-F238E27FC236}">
                <a16:creationId xmlns:a16="http://schemas.microsoft.com/office/drawing/2014/main" id="{C3206827-0410-F855-7C8B-0C7A1F806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0492" name="TextBox 26">
            <a:extLst>
              <a:ext uri="{FF2B5EF4-FFF2-40B4-BE49-F238E27FC236}">
                <a16:creationId xmlns:a16="http://schemas.microsoft.com/office/drawing/2014/main" id="{DEDA7D7C-900D-CCFC-D299-4741011A5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752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6B3045F-DB4B-8B47-638F-8A68E566596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2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5897E35-C7FA-F2B3-9631-4AA94861E1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var2.method1();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(because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 does not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have a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method1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F52B97D2-833F-24D3-2D82-50D453FEBBA5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27A07B-B161-E981-711A-F02C3B68FADD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BA8CCD0-DE45-2AC5-DE0A-CA83FCDDEEFD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2E88D9-EB66-F8BE-BD94-7C8FF9835821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9FEBACD8-C7D1-0E51-12FE-C1054206412B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F733F8-9D8F-F6C7-B15F-45D8B0CA009A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5B3740F-F28B-6C42-CADA-060CF778A870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3FEDB3-19E2-54FA-AEE9-2A6B4F02F8FC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7845D664-9CB4-3A91-BEF3-358F68E4F799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5C318FE-3992-B26E-2EAF-DC79270D9270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0655C7-CD4C-0EAB-E0AA-F750A4E6774D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88FABF5-4A0F-EFEA-2560-85C5AFABD5E5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040F48B7-8630-1D8E-CB6E-DDB0676479A0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3F359F-76D5-4EE9-DD89-30EB36F5EF1A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0DB292B-7CE5-1778-6F79-2DA920FC8803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BE4C61B-568E-B141-2B34-DE249620D5C7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1512" name="Elbow Connector 28">
            <a:extLst>
              <a:ext uri="{FF2B5EF4-FFF2-40B4-BE49-F238E27FC236}">
                <a16:creationId xmlns:a16="http://schemas.microsoft.com/office/drawing/2014/main" id="{18BEACA9-546F-A12C-5618-3A6AD1C4AA8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3" name="Elbow Connector 32">
            <a:extLst>
              <a:ext uri="{FF2B5EF4-FFF2-40B4-BE49-F238E27FC236}">
                <a16:creationId xmlns:a16="http://schemas.microsoft.com/office/drawing/2014/main" id="{B097D210-17D5-D055-5E14-D4DA03B2EE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4" name="Straight Arrow Connector 42">
            <a:extLst>
              <a:ext uri="{FF2B5EF4-FFF2-40B4-BE49-F238E27FC236}">
                <a16:creationId xmlns:a16="http://schemas.microsoft.com/office/drawing/2014/main" id="{A9637F0E-BC78-8F03-6450-87363C772D7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5" name="TextBox 23">
            <a:extLst>
              <a:ext uri="{FF2B5EF4-FFF2-40B4-BE49-F238E27FC236}">
                <a16:creationId xmlns:a16="http://schemas.microsoft.com/office/drawing/2014/main" id="{F8FE310C-CFC2-9E91-DAA5-4CA7AD3F9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  <p:sp>
        <p:nvSpPr>
          <p:cNvPr id="21516" name="TextBox 24">
            <a:extLst>
              <a:ext uri="{FF2B5EF4-FFF2-40B4-BE49-F238E27FC236}">
                <a16:creationId xmlns:a16="http://schemas.microsoft.com/office/drawing/2014/main" id="{F05222E0-5414-DC21-65CB-663E3620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1CE45DF-5E25-77EB-641A-7FA3141E43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Mystery problem with cast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703214E3-CABD-6C89-2543-1F470C5E33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803275" lvl="1" indent="-45720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var2).method2();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What's the output?</a:t>
            </a:r>
            <a:endParaRPr lang="en-US" altLang="en-US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marL="803275" lvl="1" indent="-457200" eaLnBrk="1" hangingPunct="1">
              <a:buFontTx/>
              <a:buNone/>
            </a:pPr>
            <a:endParaRPr lang="en-US" altLang="en-US">
              <a:solidFill>
                <a:srgbClr val="008000"/>
              </a:solidFill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If the problem </a:t>
            </a:r>
            <a:r>
              <a:rPr lang="en-US" altLang="en-US" i="1">
                <a:latin typeface="Tahoma" panose="020B0604030504040204" pitchFamily="34" charset="0"/>
              </a:rPr>
              <a:t>does</a:t>
            </a:r>
            <a:r>
              <a:rPr lang="en-US" altLang="en-US">
                <a:latin typeface="Tahoma" panose="020B0604030504040204" pitchFamily="34" charset="0"/>
              </a:rPr>
              <a:t>  have a type cast, then: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Look at the </a:t>
            </a:r>
            <a:r>
              <a:rPr lang="en-US" altLang="en-US" u="sng">
                <a:solidFill>
                  <a:srgbClr val="008000"/>
                </a:solidFill>
                <a:latin typeface="Tahoma" panose="020B0604030504040204" pitchFamily="34" charset="0"/>
              </a:rPr>
              <a:t>cast</a:t>
            </a:r>
            <a:r>
              <a:rPr lang="en-US" altLang="en-US">
                <a:latin typeface="Tahoma" panose="020B0604030504040204" pitchFamily="34" charset="0"/>
              </a:rPr>
              <a:t>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If that type does not have the method: ERROR.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Make sure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 is the </a:t>
            </a:r>
            <a:r>
              <a:rPr lang="en-US" altLang="en-US" u="sng">
                <a:solidFill>
                  <a:srgbClr val="008000"/>
                </a:solidFill>
                <a:latin typeface="Tahoma" panose="020B0604030504040204" pitchFamily="34" charset="0"/>
              </a:rPr>
              <a:t>cast</a:t>
            </a:r>
            <a:r>
              <a:rPr lang="en-US" altLang="en-US">
                <a:latin typeface="Tahoma" panose="020B0604030504040204" pitchFamily="34" charset="0"/>
              </a:rPr>
              <a:t> type or is a subclass of the cast type.  If not: ERROR.  (No sideways casts!)</a:t>
            </a: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endParaRPr lang="en-US" altLang="en-US" sz="1200">
              <a:latin typeface="Tahoma" panose="020B0604030504040204" pitchFamily="34" charset="0"/>
            </a:endParaRPr>
          </a:p>
          <a:p>
            <a:pPr marL="803275" lvl="1" indent="-457200" eaLnBrk="1" hangingPunct="1">
              <a:buFont typeface="Tahoma" panose="020B0604030504040204" pitchFamily="34" charset="0"/>
              <a:buAutoNum type="arabicPeriod"/>
            </a:pPr>
            <a:r>
              <a:rPr lang="en-US" altLang="en-US">
                <a:latin typeface="Tahoma" panose="020B0604030504040204" pitchFamily="34" charset="0"/>
              </a:rPr>
              <a:t>Execute the method, behaving like the </a:t>
            </a:r>
            <a:r>
              <a:rPr lang="en-US" altLang="en-US" u="sng">
                <a:solidFill>
                  <a:srgbClr val="800000"/>
                </a:solidFill>
                <a:latin typeface="Tahoma" panose="020B0604030504040204" pitchFamily="34" charset="0"/>
              </a:rPr>
              <a:t>object</a:t>
            </a:r>
            <a:r>
              <a:rPr lang="en-US" altLang="en-US">
                <a:latin typeface="Tahoma" panose="020B0604030504040204" pitchFamily="34" charset="0"/>
              </a:rPr>
              <a:t>'s type.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(The variable / cast types no longer matter in this step.)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D50276E-4663-5F03-A17F-AD5F583709F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3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E56A6632-E50A-2BEE-CD2B-413B151D1B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var2).method1();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Rain 1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AC453612-330F-6328-1D35-AA1003190E64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96A169C-7BC9-E861-4F42-2B8ECEA99966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FB4A90E-E63A-4A3C-6921-85501CA26CD3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CC366E-9F55-12F2-022A-6211F49562C2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1C5C7B34-A2F2-61EA-42D1-27BA94F4200D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0987D1C-0D6D-BBB7-8454-CA7C4EEBF1E9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5C75043-81F5-B83B-DEC6-DADB388083C3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CDF9EB8-216B-A81B-D5AE-A6EA949BB637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4F0E1B01-0F8D-6306-6477-18A960A64137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2366143-2284-82CD-7948-6A3EF4DBEEAE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91AE0F6-86C5-FD77-784E-5D18DDA76F49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AC112F-C660-F4E6-14F4-460B06128B8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952C9A39-9FDF-2593-9C42-BE9576BAAB37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2709998-A14A-44D7-FBE4-5BCB04AEE65C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756515-0CBD-2066-7665-A8147FA40C41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32998EA-8118-AD62-7A4B-31F685CB2564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3560" name="Elbow Connector 28">
            <a:extLst>
              <a:ext uri="{FF2B5EF4-FFF2-40B4-BE49-F238E27FC236}">
                <a16:creationId xmlns:a16="http://schemas.microsoft.com/office/drawing/2014/main" id="{5BC2CE31-E0B0-6AEC-E4BD-833468E76050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1" name="Elbow Connector 32">
            <a:extLst>
              <a:ext uri="{FF2B5EF4-FFF2-40B4-BE49-F238E27FC236}">
                <a16:creationId xmlns:a16="http://schemas.microsoft.com/office/drawing/2014/main" id="{A49A2EBB-24AC-9442-B35B-F40D55B0C0C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Straight Arrow Connector 42">
            <a:extLst>
              <a:ext uri="{FF2B5EF4-FFF2-40B4-BE49-F238E27FC236}">
                <a16:creationId xmlns:a16="http://schemas.microsoft.com/office/drawing/2014/main" id="{94B2D7C0-6938-4347-DF77-F0AD485E00E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3" name="TextBox 23">
            <a:extLst>
              <a:ext uri="{FF2B5EF4-FFF2-40B4-BE49-F238E27FC236}">
                <a16:creationId xmlns:a16="http://schemas.microsoft.com/office/drawing/2014/main" id="{71E5B756-A89E-881A-9276-D8FC58B46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  <p:sp>
        <p:nvSpPr>
          <p:cNvPr id="23564" name="TextBox 24">
            <a:extLst>
              <a:ext uri="{FF2B5EF4-FFF2-40B4-BE49-F238E27FC236}">
                <a16:creationId xmlns:a16="http://schemas.microsoft.com/office/drawing/2014/main" id="{0AAEE64D-084E-0DC0-693C-EEC350E55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3565" name="TextBox 26">
            <a:extLst>
              <a:ext uri="{FF2B5EF4-FFF2-40B4-BE49-F238E27FC236}">
                <a16:creationId xmlns:a16="http://schemas.microsoft.com/office/drawing/2014/main" id="{BD804263-C4F5-38F8-8101-763535E18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895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8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cast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1851A59-DCCE-4D9B-5B0C-83582C3A7D6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Example 4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781F900-B973-38B4-FF9A-C200CDF6D6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output of the following call?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 = new </a:t>
            </a: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var2).method2();</a:t>
            </a:r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Answer: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ERROR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(because the object's</a:t>
            </a:r>
            <a:b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</a:b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type,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, cannot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	be cast into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3E14A381-52CD-EB56-BC57-3208587DB110}"/>
              </a:ext>
            </a:extLst>
          </p:cNvPr>
          <p:cNvGrpSpPr/>
          <p:nvPr/>
        </p:nvGrpSpPr>
        <p:grpSpPr>
          <a:xfrm>
            <a:off x="6096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A45E5AB-A5B4-87E1-0C20-5AFFBA1A5A05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FF912E-2C86-5777-0EB8-D59889952C02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3518EA-F8D5-9ABA-C01F-0A2FF0A61741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AB032C3C-7FE1-2722-9424-575D139CAB98}"/>
              </a:ext>
            </a:extLst>
          </p:cNvPr>
          <p:cNvGrpSpPr/>
          <p:nvPr/>
        </p:nvGrpSpPr>
        <p:grpSpPr>
          <a:xfrm>
            <a:off x="4648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38FAD1F-4BD1-49C6-96C4-303B1371BBEA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ED89D7F-1D9F-B0E4-DD62-1E8B96B65CD0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4296522-2E37-0F35-2D67-2F19204CE0F3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2887FA19-B339-46C0-C122-4B36697D1A42}"/>
              </a:ext>
            </a:extLst>
          </p:cNvPr>
          <p:cNvGrpSpPr/>
          <p:nvPr/>
        </p:nvGrpSpPr>
        <p:grpSpPr>
          <a:xfrm>
            <a:off x="7467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FC9816C-B0BC-1E5F-D909-38DCD25607F3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6E9DB7B-E88F-422E-D0A4-D5A6A123ABC4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149308-C7F6-5439-6CCB-A8724D2FFFA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BC19B4AA-0C2C-C2D3-F2E8-C340C95BFB2E}"/>
              </a:ext>
            </a:extLst>
          </p:cNvPr>
          <p:cNvGrpSpPr/>
          <p:nvPr/>
        </p:nvGrpSpPr>
        <p:grpSpPr>
          <a:xfrm>
            <a:off x="7467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80F64D0-5E6B-512B-603C-7F5A84BF0284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FEA053B-68B5-8D5C-1A85-A7FAC7D7A420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FE76C9-A70F-FB2B-BA53-390CC1113080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24584" name="Elbow Connector 28">
            <a:extLst>
              <a:ext uri="{FF2B5EF4-FFF2-40B4-BE49-F238E27FC236}">
                <a16:creationId xmlns:a16="http://schemas.microsoft.com/office/drawing/2014/main" id="{99A9FA45-261B-4C06-53C9-6BFB24F56F5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086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5" name="Elbow Connector 32">
            <a:extLst>
              <a:ext uri="{FF2B5EF4-FFF2-40B4-BE49-F238E27FC236}">
                <a16:creationId xmlns:a16="http://schemas.microsoft.com/office/drawing/2014/main" id="{44A4D419-017E-4184-B1F1-2B7D5E7B4CA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676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6" name="Straight Arrow Connector 42">
            <a:extLst>
              <a:ext uri="{FF2B5EF4-FFF2-40B4-BE49-F238E27FC236}">
                <a16:creationId xmlns:a16="http://schemas.microsoft.com/office/drawing/2014/main" id="{8B79976D-F07A-15CA-FC8D-053DEA1ED5A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772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7" name="TextBox 25">
            <a:extLst>
              <a:ext uri="{FF2B5EF4-FFF2-40B4-BE49-F238E27FC236}">
                <a16:creationId xmlns:a16="http://schemas.microsoft.com/office/drawing/2014/main" id="{E2F9864F-602B-A394-43DD-78F7DDF41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object</a:t>
            </a:r>
          </a:p>
        </p:txBody>
      </p:sp>
      <p:sp>
        <p:nvSpPr>
          <p:cNvPr id="24588" name="TextBox 26">
            <a:extLst>
              <a:ext uri="{FF2B5EF4-FFF2-40B4-BE49-F238E27FC236}">
                <a16:creationId xmlns:a16="http://schemas.microsoft.com/office/drawing/2014/main" id="{5D01E7C6-AAD7-587F-FE39-214B452D5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200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8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cast</a:t>
            </a:r>
          </a:p>
        </p:txBody>
      </p:sp>
      <p:sp>
        <p:nvSpPr>
          <p:cNvPr id="24589" name="TextBox 26">
            <a:extLst>
              <a:ext uri="{FF2B5EF4-FFF2-40B4-BE49-F238E27FC236}">
                <a16:creationId xmlns:a16="http://schemas.microsoft.com/office/drawing/2014/main" id="{0F937D16-FD8D-C049-7378-28D2266C4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variable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1ED2F6C-EB6D-5AE4-377A-9F9C03087E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Casting references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52BBAF9-2E45-C2EC-5235-1AAA238D9C9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can only call that type's methods, not a subtype's.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int hours = ed.getHours();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ok; this is in Employee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ed.sue();</a:t>
            </a:r>
            <a:r>
              <a:rPr lang="en-US" altLang="en-US" sz="1800">
                <a:latin typeface="Courier New" panose="02070309020205020404" pitchFamily="49" charset="0"/>
              </a:rPr>
              <a:t>     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compiler error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The compiler's reasoning is, variable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 could store any kind of employee, and not all kinds know how to </a:t>
            </a:r>
            <a:r>
              <a:rPr lang="en-US" altLang="en-US">
                <a:latin typeface="Courier New" panose="02070309020205020404" pitchFamily="49" charset="0"/>
              </a:rPr>
              <a:t>sue</a:t>
            </a:r>
            <a:r>
              <a:rPr lang="en-US" altLang="en-US"/>
              <a:t> .</a:t>
            </a:r>
          </a:p>
          <a:p>
            <a:pPr lvl="1" eaLnBrk="1" hangingPunct="1">
              <a:lnSpc>
                <a:spcPct val="130000"/>
              </a:lnSpc>
            </a:pPr>
            <a:endParaRPr lang="en-US" altLang="en-US"/>
          </a:p>
          <a:p>
            <a:pPr eaLnBrk="1" hangingPunct="1"/>
            <a:r>
              <a:rPr lang="en-US" altLang="en-US"/>
              <a:t>To use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methods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we can type-cast it.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Lawyer theRealEd = (Lawyer) ed;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theRealEd.sue();    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((Lawyer) ed)</a:t>
            </a:r>
            <a:r>
              <a:rPr lang="en-US" altLang="en-US" sz="1800">
                <a:latin typeface="Courier New" panose="02070309020205020404" pitchFamily="49" charset="0"/>
              </a:rPr>
              <a:t>.sue();     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shorter version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D20A430-0175-138E-F0A6-F57AA0346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about casting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9AF56FA-39C7-1373-F7A5-DE0D8DFD4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The code crashes if you cast an object too far down the tree.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Employee eric = </a:t>
            </a:r>
            <a:r>
              <a:rPr lang="en-US" altLang="en-US" sz="1800" b="1">
                <a:latin typeface="Courier New" panose="02070309020205020404" pitchFamily="49" charset="0"/>
              </a:rPr>
              <a:t>new Secretary()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((Secretary) eric).takeDictation("hi");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ok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((LegalSecretary) eric).fileLegalBriefs();</a:t>
            </a:r>
            <a:r>
              <a:rPr lang="en-US" altLang="en-US" sz="1800">
                <a:latin typeface="Courier New" panose="02070309020205020404" pitchFamily="49" charset="0"/>
              </a:rPr>
              <a:t>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exception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800" b="1">
                <a:solidFill>
                  <a:srgbClr val="008080"/>
                </a:solidFill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	//	 (Secretary object doesn't know how to file briefs)</a:t>
            </a: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You can cast only up and down the tree, not sideways.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Lawyer linda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((Secretary) linda).takeDictation("hi");</a:t>
            </a:r>
            <a:r>
              <a:rPr lang="en-US" altLang="en-US" sz="1800">
                <a:latin typeface="Courier New" panose="02070309020205020404" pitchFamily="49" charset="0"/>
              </a:rPr>
              <a:t>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altLang="en-US"/>
              <a:t>Casting doesn't actually change the object's behavior.</a:t>
            </a:r>
            <a:br>
              <a:rPr lang="en-US" altLang="en-US"/>
            </a:br>
            <a:r>
              <a:rPr lang="en-US" altLang="en-US"/>
              <a:t>It just gets the code to compile/run.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((Employee) linda)</a:t>
            </a:r>
            <a:r>
              <a:rPr lang="en-US" altLang="en-US" sz="1800">
                <a:latin typeface="Courier New" panose="02070309020205020404" pitchFamily="49" charset="0"/>
              </a:rPr>
              <a:t>.getVacationForm()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 (Lawyer's)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33E95-F98C-18EB-AA2E-5953233B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447A2-7BDC-D515-B93C-A15CF08D2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928" y="1589314"/>
            <a:ext cx="7892143" cy="84908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/>
              <a:t>How can we make sure that every bank account gets a unique id?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6C4C98-9AFE-5587-69C6-D028CC5AAC4D}"/>
              </a:ext>
            </a:extLst>
          </p:cNvPr>
          <p:cNvSpPr txBox="1">
            <a:spLocks/>
          </p:cNvSpPr>
          <p:nvPr/>
        </p:nvSpPr>
        <p:spPr bwMode="auto">
          <a:xfrm>
            <a:off x="114299" y="2917370"/>
            <a:ext cx="8915400" cy="3799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public class </a:t>
            </a:r>
            <a:r>
              <a:rPr lang="en-US" altLang="en-US" sz="1800" dirty="0" err="1">
                <a:latin typeface="Courier New" panose="02070309020205020404" pitchFamily="49" charset="0"/>
              </a:rPr>
              <a:t>BankAccount</a:t>
            </a:r>
            <a:r>
              <a:rPr lang="en-US" altLang="en-US" sz="1800" dirty="0">
                <a:latin typeface="Courier New" panose="02070309020205020404" pitchFamily="49" charset="0"/>
              </a:rPr>
              <a:t> {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private String name;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private int id;</a:t>
            </a:r>
            <a:endParaRPr lang="en-US" altLang="en-US" sz="1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1800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public </a:t>
            </a:r>
            <a:r>
              <a:rPr lang="en-US" altLang="en-US" sz="1800" dirty="0" err="1">
                <a:latin typeface="Courier New" panose="02070309020205020404" pitchFamily="49" charset="0"/>
              </a:rPr>
              <a:t>BankAccount</a:t>
            </a:r>
            <a:r>
              <a:rPr lang="en-US" altLang="en-US" sz="1800" dirty="0">
                <a:latin typeface="Courier New" panose="02070309020205020404" pitchFamily="49" charset="0"/>
              </a:rPr>
              <a:t>(int </a:t>
            </a:r>
            <a:r>
              <a:rPr lang="en-US" altLang="en-US" sz="1800" dirty="0" err="1">
                <a:latin typeface="Courier New" panose="02070309020205020404" pitchFamily="49" charset="0"/>
              </a:rPr>
              <a:t>accountNumber</a:t>
            </a:r>
            <a:r>
              <a:rPr lang="en-US" altLang="en-US" sz="1800" dirty="0">
                <a:latin typeface="Courier New" panose="02070309020205020404" pitchFamily="49" charset="0"/>
              </a:rPr>
              <a:t>) {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			id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accountNumber</a:t>
            </a:r>
            <a:r>
              <a:rPr lang="en-US" altLang="en-US" sz="1800" b="1" dirty="0">
                <a:latin typeface="Courier New" panose="02070309020205020404" pitchFamily="49" charset="0"/>
              </a:rPr>
              <a:t>;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give number to account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700" dirty="0">
              <a:latin typeface="Courier New" panose="02070309020205020404" pitchFamily="49" charset="0"/>
            </a:endParaRP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...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700" dirty="0">
              <a:latin typeface="Courier New" panose="02070309020205020404" pitchFamily="49" charset="0"/>
            </a:endParaRP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800" dirty="0" err="1">
                <a:latin typeface="Courier New" panose="02070309020205020404" pitchFamily="49" charset="0"/>
              </a:rPr>
              <a:t>getID</a:t>
            </a:r>
            <a:r>
              <a:rPr lang="en-US" altLang="en-US" sz="1800" dirty="0">
                <a:latin typeface="Courier New" panose="02070309020205020404" pitchFamily="49" charset="0"/>
              </a:rPr>
              <a:t>() { 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return this account's id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    return id;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lvl="1" defTabSz="914400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43554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E799F2E-96AD-0566-E00C-47EAD5A21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members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224AA78-28A4-F140-3772-5AE9DCDD1B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static</a:t>
            </a:r>
            <a:r>
              <a:rPr lang="en-US" altLang="en-US"/>
              <a:t>: Part of a class, rather than part of an object.</a:t>
            </a:r>
          </a:p>
          <a:p>
            <a:pPr lvl="1" eaLnBrk="1" hangingPunct="1"/>
            <a:r>
              <a:rPr lang="en-US" altLang="en-US"/>
              <a:t>Object classes can have static methods </a:t>
            </a:r>
            <a:r>
              <a:rPr lang="en-US" altLang="en-US" i="1"/>
              <a:t>and fields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Not copied into each object; shared by all objects of that class.</a:t>
            </a:r>
          </a:p>
        </p:txBody>
      </p:sp>
      <p:grpSp>
        <p:nvGrpSpPr>
          <p:cNvPr id="28676" name="Group 13">
            <a:extLst>
              <a:ext uri="{FF2B5EF4-FFF2-40B4-BE49-F238E27FC236}">
                <a16:creationId xmlns:a16="http://schemas.microsoft.com/office/drawing/2014/main" id="{EA168313-C572-7665-C5FC-207C73D342E2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667000"/>
            <a:ext cx="7924800" cy="3830638"/>
            <a:chOff x="384" y="1680"/>
            <a:chExt cx="4992" cy="2413"/>
          </a:xfrm>
        </p:grpSpPr>
        <p:sp>
          <p:nvSpPr>
            <p:cNvPr id="28677" name="Text Box 4">
              <a:extLst>
                <a:ext uri="{FF2B5EF4-FFF2-40B4-BE49-F238E27FC236}">
                  <a16:creationId xmlns:a16="http://schemas.microsoft.com/office/drawing/2014/main" id="{5DC0C4F8-771F-E6AA-8A30-839BC3FFCD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2" y="1680"/>
              <a:ext cx="2668" cy="10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1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u="sng"/>
                <a:t>class</a:t>
              </a:r>
            </a:p>
            <a:p>
              <a:pPr eaLnBrk="1" hangingPunct="1">
                <a:lnSpc>
                  <a:spcPct val="90000"/>
                </a:lnSpc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None/>
              </a:pPr>
              <a:r>
                <a:rPr lang="en-US" altLang="en-US" sz="1400"/>
                <a:t>state:</a:t>
              </a:r>
              <a:br>
                <a:rPr lang="en-US" altLang="en-US" sz="1400"/>
              </a:br>
              <a:r>
                <a:rPr lang="en-US" altLang="en-US" sz="1400">
                  <a:latin typeface="Courier New" panose="02070309020205020404" pitchFamily="49" charset="0"/>
                </a:rPr>
                <a:t>private </a:t>
              </a:r>
              <a:r>
                <a:rPr lang="en-US" altLang="en-US" sz="1400" b="1">
                  <a:latin typeface="Courier New" panose="02070309020205020404" pitchFamily="49" charset="0"/>
                </a:rPr>
                <a:t>static</a:t>
              </a:r>
              <a:r>
                <a:rPr lang="en-US" altLang="en-US" sz="1400">
                  <a:latin typeface="Courier New" panose="02070309020205020404" pitchFamily="49" charset="0"/>
                </a:rPr>
                <a:t> int staticFieldA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private </a:t>
              </a:r>
              <a:r>
                <a:rPr lang="en-US" altLang="en-US" sz="1400" b="1">
                  <a:latin typeface="Courier New" panose="02070309020205020404" pitchFamily="49" charset="0"/>
                </a:rPr>
                <a:t>static</a:t>
              </a:r>
              <a:r>
                <a:rPr lang="en-US" altLang="en-US" sz="1400">
                  <a:latin typeface="Courier New" panose="02070309020205020404" pitchFamily="49" charset="0"/>
                </a:rPr>
                <a:t> String staticFieldB</a:t>
              </a:r>
            </a:p>
            <a:p>
              <a:pPr eaLnBrk="1" hangingPunct="1">
                <a:lnSpc>
                  <a:spcPct val="90000"/>
                </a:lnSpc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None/>
              </a:pPr>
              <a:r>
                <a:rPr lang="en-US" altLang="en-US" sz="1400"/>
                <a:t>behavior:</a:t>
              </a:r>
              <a:br>
                <a:rPr lang="en-US" altLang="en-US" sz="1400"/>
              </a:br>
              <a:r>
                <a:rPr lang="en-US" altLang="en-US" sz="1400">
                  <a:latin typeface="Courier New" panose="02070309020205020404" pitchFamily="49" charset="0"/>
                </a:rPr>
                <a:t>public </a:t>
              </a:r>
              <a:r>
                <a:rPr lang="en-US" altLang="en-US" sz="1400" b="1">
                  <a:latin typeface="Courier New" panose="02070309020205020404" pitchFamily="49" charset="0"/>
                </a:rPr>
                <a:t>static</a:t>
              </a:r>
              <a:r>
                <a:rPr lang="en-US" altLang="en-US" sz="1400">
                  <a:latin typeface="Courier New" panose="02070309020205020404" pitchFamily="49" charset="0"/>
                </a:rPr>
                <a:t> void someStaticMethodC()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</a:t>
              </a:r>
              <a:r>
                <a:rPr lang="en-US" altLang="en-US" sz="1400" b="1">
                  <a:latin typeface="Courier New" panose="02070309020205020404" pitchFamily="49" charset="0"/>
                </a:rPr>
                <a:t>static</a:t>
              </a:r>
              <a:r>
                <a:rPr lang="en-US" altLang="en-US" sz="1400">
                  <a:latin typeface="Courier New" panose="02070309020205020404" pitchFamily="49" charset="0"/>
                </a:rPr>
                <a:t> void someStaticMethodD()</a:t>
              </a:r>
            </a:p>
          </p:txBody>
        </p:sp>
        <p:grpSp>
          <p:nvGrpSpPr>
            <p:cNvPr id="28678" name="Group 5">
              <a:extLst>
                <a:ext uri="{FF2B5EF4-FFF2-40B4-BE49-F238E27FC236}">
                  <a16:creationId xmlns:a16="http://schemas.microsoft.com/office/drawing/2014/main" id="{4EC841EB-208F-873D-C0D7-7BBC009C6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2703"/>
              <a:ext cx="2640" cy="327"/>
              <a:chOff x="1440" y="2448"/>
              <a:chExt cx="2640" cy="327"/>
            </a:xfrm>
          </p:grpSpPr>
          <p:sp>
            <p:nvSpPr>
              <p:cNvPr id="28682" name="Line 6">
                <a:extLst>
                  <a:ext uri="{FF2B5EF4-FFF2-40B4-BE49-F238E27FC236}">
                    <a16:creationId xmlns:a16="http://schemas.microsoft.com/office/drawing/2014/main" id="{914DDA7A-3E22-2036-C62B-0559661AF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40" y="2448"/>
                <a:ext cx="1296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8683" name="Line 7">
                <a:extLst>
                  <a:ext uri="{FF2B5EF4-FFF2-40B4-BE49-F238E27FC236}">
                    <a16:creationId xmlns:a16="http://schemas.microsoft.com/office/drawing/2014/main" id="{E1C45E58-89F0-959A-7D92-C4E581C319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2448"/>
                <a:ext cx="0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8684" name="Line 8">
                <a:extLst>
                  <a:ext uri="{FF2B5EF4-FFF2-40B4-BE49-F238E27FC236}">
                    <a16:creationId xmlns:a16="http://schemas.microsoft.com/office/drawing/2014/main" id="{655070FC-9B69-C37B-E018-27145311C6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448"/>
                <a:ext cx="1248" cy="3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8679" name="Text Box 9">
              <a:extLst>
                <a:ext uri="{FF2B5EF4-FFF2-40B4-BE49-F238E27FC236}">
                  <a16:creationId xmlns:a16="http://schemas.microsoft.com/office/drawing/2014/main" id="{FBB41B45-F901-7AB2-D9CA-5AB083FF2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039"/>
              <a:ext cx="1536" cy="10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 u="sng">
                  <a:latin typeface="Tahoma" panose="020B0604030504040204" pitchFamily="34" charset="0"/>
                </a:rPr>
                <a:t>object #1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state: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int field2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double field2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behavior: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method3()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int method4()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method5()</a:t>
              </a:r>
            </a:p>
          </p:txBody>
        </p:sp>
        <p:sp>
          <p:nvSpPr>
            <p:cNvPr id="28680" name="Text Box 10">
              <a:extLst>
                <a:ext uri="{FF2B5EF4-FFF2-40B4-BE49-F238E27FC236}">
                  <a16:creationId xmlns:a16="http://schemas.microsoft.com/office/drawing/2014/main" id="{53818F73-206F-A567-A1CD-DA65D09D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39"/>
              <a:ext cx="1536" cy="10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 u="sng">
                  <a:latin typeface="Tahoma" panose="020B0604030504040204" pitchFamily="34" charset="0"/>
                </a:rPr>
                <a:t>object #2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state: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int field1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double field2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behavior: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method3()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int method4()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method5()</a:t>
              </a:r>
            </a:p>
          </p:txBody>
        </p:sp>
        <p:sp>
          <p:nvSpPr>
            <p:cNvPr id="28681" name="Text Box 11">
              <a:extLst>
                <a:ext uri="{FF2B5EF4-FFF2-40B4-BE49-F238E27FC236}">
                  <a16:creationId xmlns:a16="http://schemas.microsoft.com/office/drawing/2014/main" id="{714B8044-044E-9966-EC7F-E7EC8BF4CF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039"/>
              <a:ext cx="1536" cy="10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b="1" u="sng">
                  <a:latin typeface="Tahoma" panose="020B0604030504040204" pitchFamily="34" charset="0"/>
                </a:rPr>
                <a:t>object #3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state: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int field1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double field2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behavior:</a:t>
              </a:r>
              <a:br>
                <a:rPr lang="en-US" altLang="en-US" sz="1400">
                  <a:latin typeface="Tahoma" panose="020B0604030504040204" pitchFamily="34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method3()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int method4()</a:t>
              </a:r>
              <a:br>
                <a:rPr lang="en-US" altLang="en-US" sz="1400">
                  <a:latin typeface="Courier New" panose="02070309020205020404" pitchFamily="49" charset="0"/>
                </a:rPr>
              </a:br>
              <a:r>
                <a:rPr lang="en-US" altLang="en-US" sz="1400">
                  <a:latin typeface="Courier New" panose="02070309020205020404" pitchFamily="49" charset="0"/>
                </a:rPr>
                <a:t>public void method5()</a:t>
              </a: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74CFCE-DA66-1326-CF8E-94E0DA1775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8E5F4BA-5A5A-E358-E407-A63FF06D7F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polymorphism</a:t>
            </a:r>
            <a:r>
              <a:rPr lang="en-US" altLang="en-US"/>
              <a:t>: Ability for the same code to be used with different types of objects and behave differently with each.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System.out.println</a:t>
            </a:r>
            <a:r>
              <a:rPr lang="en-US" altLang="en-US"/>
              <a:t> can print any type of object.</a:t>
            </a:r>
          </a:p>
          <a:p>
            <a:pPr marL="1143000" lvl="2" indent="-228600" eaLnBrk="1" hangingPunct="1"/>
            <a:r>
              <a:rPr lang="en-US" altLang="en-US"/>
              <a:t>Each one displays in its own way on the console.</a:t>
            </a:r>
          </a:p>
          <a:p>
            <a:pPr marL="1143000" lvl="2" indent="-228600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CritterMain</a:t>
            </a:r>
            <a:r>
              <a:rPr lang="en-US" altLang="en-US"/>
              <a:t> can interact with any type of critter.</a:t>
            </a:r>
          </a:p>
          <a:p>
            <a:pPr marL="1143000" lvl="2" indent="-228600" eaLnBrk="1" hangingPunct="1"/>
            <a:r>
              <a:rPr lang="en-US" altLang="en-US"/>
              <a:t>Each one moves, fights, etc. in its own way.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593079D-5EF9-F1A5-F6E1-015D3A7C1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fields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B58DED8-EC88-6FA3-D67E-3BA49C8914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private static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  <a:endParaRPr lang="en-US" altLang="en-US" b="1" i="1"/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/>
              <a:t>	or,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private static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private static int theAnswer = 42;</a:t>
            </a:r>
            <a:endParaRPr lang="en-US" altLang="en-US" sz="800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static field</a:t>
            </a:r>
            <a:r>
              <a:rPr lang="en-US" altLang="en-US"/>
              <a:t>: Stored in the class instead of each object.</a:t>
            </a:r>
          </a:p>
          <a:p>
            <a:pPr lvl="1" eaLnBrk="1" hangingPunct="1"/>
            <a:r>
              <a:rPr lang="en-US" altLang="en-US"/>
              <a:t>A "shared" global field that all objects can access and modify.</a:t>
            </a:r>
          </a:p>
          <a:p>
            <a:pPr lvl="1" eaLnBrk="1" hangingPunct="1"/>
            <a:r>
              <a:rPr lang="en-US" altLang="en-US"/>
              <a:t>Like a class constant, except that its value can be changed.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057CAB8-A4CF-23E6-F7E9-BB61747CE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Accessing static fields</a:t>
            </a:r>
          </a:p>
        </p:txBody>
      </p:sp>
      <p:sp>
        <p:nvSpPr>
          <p:cNvPr id="1256451" name="Rectangle 3">
            <a:extLst>
              <a:ext uri="{FF2B5EF4-FFF2-40B4-BE49-F238E27FC236}">
                <a16:creationId xmlns:a16="http://schemas.microsoft.com/office/drawing/2014/main" id="{9F95117A-CA56-EE38-C9FC-845855A0DF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From inside the class where the field was declared: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fieldName</a:t>
            </a:r>
            <a:r>
              <a:rPr lang="en-US" altLang="en-US" b="1" dirty="0">
                <a:latin typeface="Courier New" panose="02070309020205020404" pitchFamily="49" charset="0"/>
              </a:rPr>
              <a:t>                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get the value</a:t>
            </a:r>
            <a:endParaRPr lang="en-US" altLang="en-US" b="1" dirty="0">
              <a:solidFill>
                <a:srgbClr val="008080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fieldName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;       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set the value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From another class (if the field is </a:t>
            </a:r>
            <a:r>
              <a:rPr lang="en-US" altLang="en-US" dirty="0">
                <a:latin typeface="Courier New" panose="02070309020205020404" pitchFamily="49" charset="0"/>
              </a:rPr>
              <a:t>public</a:t>
            </a:r>
            <a:r>
              <a:rPr lang="en-US" altLang="en-US" dirty="0"/>
              <a:t>):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ClassName</a:t>
            </a:r>
            <a:r>
              <a:rPr lang="en-US" altLang="en-US" dirty="0" err="1">
                <a:latin typeface="Courier New" panose="02070309020205020404" pitchFamily="49" charset="0"/>
              </a:rPr>
              <a:t>.</a:t>
            </a:r>
            <a:r>
              <a:rPr lang="en-US" altLang="en-US" b="1" dirty="0" err="1"/>
              <a:t>fieldName</a:t>
            </a:r>
            <a:r>
              <a:rPr lang="en-US" altLang="en-US" b="1" dirty="0">
                <a:latin typeface="Courier New" panose="02070309020205020404" pitchFamily="49" charset="0"/>
              </a:rPr>
              <a:t>     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get the value</a:t>
            </a:r>
            <a:endParaRPr lang="en-US" altLang="en-US" b="1" dirty="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 err="1"/>
              <a:t>ClassName</a:t>
            </a:r>
            <a:r>
              <a:rPr lang="en-US" altLang="en-US" dirty="0" err="1">
                <a:latin typeface="Courier New" panose="02070309020205020404" pitchFamily="49" charset="0"/>
              </a:rPr>
              <a:t>.</a:t>
            </a:r>
            <a:r>
              <a:rPr lang="en-US" altLang="en-US" b="1" dirty="0" err="1"/>
              <a:t>fieldName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;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set the value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generally static fields are not </a:t>
            </a:r>
            <a:r>
              <a:rPr lang="en-US" altLang="en-US" dirty="0">
                <a:latin typeface="Courier New" panose="02070309020205020404" pitchFamily="49" charset="0"/>
              </a:rPr>
              <a:t>public</a:t>
            </a:r>
            <a:r>
              <a:rPr lang="en-US" altLang="en-US" dirty="0"/>
              <a:t> unless they are </a:t>
            </a:r>
            <a:r>
              <a:rPr lang="en-US" altLang="en-US" dirty="0">
                <a:latin typeface="Courier New" panose="02070309020205020404" pitchFamily="49" charset="0"/>
              </a:rPr>
              <a:t>final</a:t>
            </a:r>
            <a:r>
              <a:rPr lang="en-US" altLang="en-US" dirty="0"/>
              <a:t> </a:t>
            </a:r>
            <a:br>
              <a:rPr lang="en-US" altLang="en-US" dirty="0"/>
            </a:b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Exercise: Write the working version of </a:t>
            </a:r>
            <a:r>
              <a:rPr lang="en-US" altLang="en-US" dirty="0">
                <a:latin typeface="Courier New" panose="02070309020205020404" pitchFamily="49" charset="0"/>
              </a:rPr>
              <a:t>Giraffe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6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7B3A2E0-A1F8-5C0C-0CB4-4FC67B67D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BankAccount</a:t>
            </a:r>
            <a:r>
              <a:rPr lang="en-US" altLang="en-US"/>
              <a:t> solution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4B9B43F-DD87-BDAC-6618-ED4C9AC7E2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public class </a:t>
            </a:r>
            <a:r>
              <a:rPr lang="en-US" altLang="en-US" sz="1800" dirty="0" err="1">
                <a:latin typeface="Courier New" panose="02070309020205020404" pitchFamily="49" charset="0"/>
              </a:rPr>
              <a:t>BankAccount</a:t>
            </a:r>
            <a:r>
              <a:rPr lang="en-US" altLang="en-US" sz="1800" dirty="0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7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    // static count of how many accounts are created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    // (only one count shared for the whole class)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private static int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objectCount</a:t>
            </a:r>
            <a:r>
              <a:rPr lang="en-US" altLang="en-US" sz="1800" b="1" dirty="0">
                <a:latin typeface="Courier New" panose="02070309020205020404" pitchFamily="49" charset="0"/>
              </a:rPr>
              <a:t> = 0;</a:t>
            </a:r>
            <a:endParaRPr lang="en-US" altLang="en-US" sz="7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    // fields (replicated for each object)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private String name;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private int id;</a:t>
            </a:r>
            <a:endParaRPr lang="en-US" altLang="en-US" sz="1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1800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public </a:t>
            </a:r>
            <a:r>
              <a:rPr lang="en-US" altLang="en-US" sz="1800" dirty="0" err="1">
                <a:latin typeface="Courier New" panose="02070309020205020404" pitchFamily="49" charset="0"/>
              </a:rPr>
              <a:t>BankAccount</a:t>
            </a:r>
            <a:r>
              <a:rPr lang="en-US" altLang="en-US" sz="1800" dirty="0">
                <a:latin typeface="Courier New" panose="02070309020205020404" pitchFamily="49" charset="0"/>
              </a:rPr>
              <a:t>() {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  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objectCount</a:t>
            </a:r>
            <a:r>
              <a:rPr lang="en-US" altLang="en-US" sz="1800" b="1" dirty="0">
                <a:latin typeface="Courier New" panose="02070309020205020404" pitchFamily="49" charset="0"/>
              </a:rPr>
              <a:t>++;   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advance the id, and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    id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objectCount</a:t>
            </a:r>
            <a:r>
              <a:rPr lang="en-US" altLang="en-US" sz="1800" b="1" dirty="0">
                <a:latin typeface="Courier New" panose="02070309020205020404" pitchFamily="49" charset="0"/>
              </a:rPr>
              <a:t>;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give number to account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7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7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800" dirty="0" err="1">
                <a:latin typeface="Courier New" panose="02070309020205020404" pitchFamily="49" charset="0"/>
              </a:rPr>
              <a:t>getID</a:t>
            </a:r>
            <a:r>
              <a:rPr lang="en-US" altLang="en-US" sz="1800" dirty="0">
                <a:latin typeface="Courier New" panose="02070309020205020404" pitchFamily="49" charset="0"/>
              </a:rPr>
              <a:t>() { 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return this account's id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    return id;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82C2BB1-3AD8-A4AD-3ABB-00027D07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methods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233923" name="Rectangle 3">
            <a:extLst>
              <a:ext uri="{FF2B5EF4-FFF2-40B4-BE49-F238E27FC236}">
                <a16:creationId xmlns:a16="http://schemas.microsoft.com/office/drawing/2014/main" id="{1E66410B-BF84-3B12-3C9D-94790F03D5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	// the same syntax you've already used for methods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 b="1"/>
              <a:t>statements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static method</a:t>
            </a:r>
            <a:r>
              <a:rPr lang="en-US" altLang="en-US"/>
              <a:t>: Stored in a class, not in an object.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Shared by all objects of the class, not replicated.</a:t>
            </a:r>
            <a:endParaRPr lang="en-US" altLang="en-US" sz="800"/>
          </a:p>
          <a:p>
            <a:pPr lvl="1" eaLnBrk="1" hangingPunct="1"/>
            <a:r>
              <a:rPr lang="en-US" altLang="en-US"/>
              <a:t>Does not have any </a:t>
            </a:r>
            <a:r>
              <a:rPr lang="en-US" altLang="en-US" i="1"/>
              <a:t>implicit parameter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this</a:t>
            </a:r>
            <a:r>
              <a:rPr lang="en-US" altLang="en-US"/>
              <a:t>;  </a:t>
            </a:r>
            <a:br>
              <a:rPr lang="en-US" altLang="en-US"/>
            </a:br>
            <a:r>
              <a:rPr lang="en-US" altLang="en-US"/>
              <a:t>therefore, cannot access any particular object's fields.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Exercise: Make it so that clients can find out how many total </a:t>
            </a:r>
            <a:r>
              <a:rPr lang="en-US" altLang="en-US">
                <a:latin typeface="Courier New" panose="02070309020205020404" pitchFamily="49" charset="0"/>
              </a:rPr>
              <a:t>BankAccount</a:t>
            </a:r>
            <a:r>
              <a:rPr lang="en-US" altLang="en-US"/>
              <a:t> objects have ever been created.</a:t>
            </a:r>
            <a:endParaRPr lang="en-US" altLang="en-US" sz="9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3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BF29400-B32F-4B58-6A87-2BBB80C8F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BankAccount</a:t>
            </a:r>
            <a:r>
              <a:rPr lang="en-US" altLang="en-US"/>
              <a:t> solution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1ED68B-8F2A-3B9F-A25E-5D3C8F5843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BankAccount {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700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    // static count of how many accounts are created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    // (only one count shared for the whole class)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private static int objectCount = 0;</a:t>
            </a: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    // clients can call this to find out # accounts created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public static int getNumAccounts() {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   return objectCount;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1800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    // fields (replicated for each object)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private String name;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private int id;</a:t>
            </a:r>
            <a:endParaRPr lang="en-US" altLang="en-US" sz="1800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public BankAccount() {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   </a:t>
            </a:r>
            <a:r>
              <a:rPr lang="en-US" altLang="en-US" sz="1800">
                <a:latin typeface="Courier New" panose="02070309020205020404" pitchFamily="49" charset="0"/>
              </a:rPr>
              <a:t>objectCount++;</a:t>
            </a:r>
            <a:r>
              <a:rPr lang="en-US" altLang="en-US" sz="1800" b="1">
                <a:latin typeface="Courier New" panose="02070309020205020404" pitchFamily="49" charset="0"/>
              </a:rPr>
              <a:t>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advance the id, and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    </a:t>
            </a:r>
            <a:r>
              <a:rPr lang="en-US" altLang="en-US" sz="1800">
                <a:latin typeface="Courier New" panose="02070309020205020404" pitchFamily="49" charset="0"/>
              </a:rPr>
              <a:t>id = objectCount;</a:t>
            </a:r>
            <a:r>
              <a:rPr lang="en-US" altLang="en-US" sz="1800" b="1">
                <a:latin typeface="Courier New" panose="02070309020205020404" pitchFamily="49" charset="0"/>
              </a:rPr>
              <a:t>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give number to account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public int getID() {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return this account's id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    return id;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C5EB9F-28BF-030F-B9E1-8EA211DAD7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Coding with polymorphism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F65284-60E7-306E-2E1E-A4CA5B7404C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of type </a:t>
            </a:r>
            <a:r>
              <a:rPr lang="en-US" altLang="en-US" sz="2100" i="1"/>
              <a:t>T</a:t>
            </a:r>
            <a:r>
              <a:rPr lang="en-US" altLang="en-US" sz="2100"/>
              <a:t> can hold an object of any subclass of </a:t>
            </a:r>
            <a:r>
              <a:rPr lang="en-US" altLang="en-US" sz="2100" i="1"/>
              <a:t>T</a:t>
            </a:r>
            <a:r>
              <a:rPr lang="en-US" altLang="en-US" sz="2100"/>
              <a:t>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You can call any methods from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130000"/>
              </a:lnSpc>
            </a:pPr>
            <a:endParaRPr lang="en-US" altLang="en-US">
              <a:solidFill>
                <a:srgbClr val="808080"/>
              </a:solidFill>
            </a:endParaRPr>
          </a:p>
          <a:p>
            <a:pPr eaLnBrk="1" hangingPunct="1"/>
            <a:r>
              <a:rPr lang="en-US" altLang="en-US"/>
              <a:t>When a method is called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it behaves as a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ed.getSalary()</a:t>
            </a:r>
            <a:r>
              <a:rPr lang="en-US" altLang="en-US" sz="1800">
                <a:latin typeface="Courier New" panose="02070309020205020404" pitchFamily="49" charset="0"/>
              </a:rPr>
              <a:t>);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50000.0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ed.getVacationForm()</a:t>
            </a:r>
            <a:r>
              <a:rPr lang="en-US" altLang="en-US" sz="1800">
                <a:latin typeface="Courier New" panose="02070309020205020404" pitchFamily="49" charset="0"/>
              </a:rPr>
              <a:t>);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5672073-0548-5E55-7BF6-D4817557E6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200"/>
              <a:t>Polymorphism and parameters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B5AB5AE-5998-CFCD-5631-D79860BABC5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tabLst>
                <a:tab pos="3657600" algn="l"/>
              </a:tabLst>
            </a:pPr>
            <a:r>
              <a:rPr lang="en-US" altLang="en-US"/>
              <a:t>You can pass any subtype of a parameter's type.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public class EmployeeMain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Lawyer lisa = new Lawyer();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Secretary steve = new Secretary();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 b="1">
                <a:latin typeface="Courier New" panose="02070309020205020404" pitchFamily="49" charset="0"/>
              </a:rPr>
              <a:t>        printInfo(lisa);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 b="1">
                <a:latin typeface="Courier New" panose="02070309020205020404" pitchFamily="49" charset="0"/>
              </a:rPr>
              <a:t>        printInfo(steve);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public static void printInfo(</a:t>
            </a:r>
            <a:r>
              <a:rPr lang="en-US" altLang="en-US" sz="1600" b="1">
                <a:latin typeface="Courier New" panose="02070309020205020404" pitchFamily="49" charset="0"/>
              </a:rPr>
              <a:t>Employee empl</a:t>
            </a:r>
            <a:r>
              <a:rPr lang="en-US" altLang="en-US" sz="160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System.out.println("salary: " + empl.getSalary());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System.out.println("v.days: " + empl.getVacationDays());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System.out.println("v.form: " + empl.getVacationForm());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System.out.println();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/>
              <a:t>OUTPUT: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salary: 50000.0	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v.days: 15	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1600">
                <a:latin typeface="Courier New" panose="02070309020205020404" pitchFamily="49" charset="0"/>
              </a:rPr>
              <a:t>v.form: pink	v.form: yellow</a:t>
            </a:r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665BDA1E-F6EB-4C2C-788D-DC69602CE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0338" y="2974975"/>
            <a:ext cx="2066925" cy="563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821A23EB-CA29-60BB-BE8E-67A53D237B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4950" y="3194050"/>
            <a:ext cx="1846263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934F71-B1A1-4EBC-159A-E88AF715D1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 and arrays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1244418-35FC-833F-3D18-3BA61B7E5EF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Arrays of superclass types can store any subtype as elements.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EmployeeMain2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Employee[] e = { new Lawyer(),   new Secretary(), 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                 new Marketer(), new LegalSecretary() };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for (int i = 0; i &lt; e.length; i++)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System.out.println("salary: " + </a:t>
            </a:r>
            <a:r>
              <a:rPr lang="en-US" altLang="en-US" sz="1600" b="1">
                <a:latin typeface="Courier New" panose="02070309020205020404" pitchFamily="49" charset="0"/>
              </a:rPr>
              <a:t>e[i].getSalary()</a:t>
            </a:r>
            <a:r>
              <a:rPr lang="en-US" altLang="en-US" sz="16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System.out.println("v.days: " + </a:t>
            </a:r>
            <a:r>
              <a:rPr lang="en-US" altLang="en-US" sz="1600" b="1">
                <a:latin typeface="Courier New" panose="02070309020205020404" pitchFamily="49" charset="0"/>
              </a:rPr>
              <a:t>e[i].getVacationDays()</a:t>
            </a:r>
            <a:r>
              <a:rPr lang="en-US" altLang="en-US" sz="16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System.out.println();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Output:</a:t>
            </a:r>
          </a:p>
          <a:p>
            <a:pPr lvl="1" eaLnBrk="1" hangingPunct="1">
              <a:lnSpc>
                <a:spcPct val="5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15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50000.0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60000.0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salary: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55000.0</a:t>
            </a:r>
          </a:p>
          <a:p>
            <a:pPr lvl="1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v.days: 10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15CA51B-540C-D109-6599-0F0FAE4CCD5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"Polymorphism mystery"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67A9565-8B90-2519-791A-18960B381CB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  <a:cs typeface="Tahoma" panose="020B0604030504040204" pitchFamily="34" charset="0"/>
              </a:rPr>
              <a:t>Figure out the output from all methods of these classes: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Snow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System.out.println("Snow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System.out.println("Snow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Rain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Snow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method1()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System.out.println("Rain 1");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System.out.println("Rain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9BFCB8-D6A8-0FD8-0528-281CFF3814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"Polymorphism mystery"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B59DCB0-A2FD-03D9-7EB3-7AE7C17E08E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Sleet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Snow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method2()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System.out.println("Sleet 2");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super.method2();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method3();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System.out.println("Sleet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public class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Fog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extends Sleet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method1()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System.out.println("Fog 1");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public void method3()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System.out.println("Fog 3");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altLang="en-US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00DCA11-A340-176E-6748-006F2672A3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Technique 1: diagram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E8791C9-C631-9A7A-CFE0-6C3B435A050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Diagram the classes from top (superclass) to bottom.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B04BAE76-3F00-42EF-63C5-DF83A2029C5E}"/>
              </a:ext>
            </a:extLst>
          </p:cNvPr>
          <p:cNvGrpSpPr/>
          <p:nvPr/>
        </p:nvGrpSpPr>
        <p:grpSpPr>
          <a:xfrm>
            <a:off x="3810000" y="2133600"/>
            <a:ext cx="1066800" cy="990600"/>
            <a:chOff x="3810000" y="2438400"/>
            <a:chExt cx="1066800" cy="990600"/>
          </a:xfrm>
          <a:solidFill>
            <a:srgbClr val="E1F2F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49F9FC7-842B-D226-C925-A3EDC4547E23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7AAA17-79AA-BB16-D63A-467D86620125}"/>
                </a:ext>
              </a:extLst>
            </p:cNvPr>
            <p:cNvSpPr/>
            <p:nvPr/>
          </p:nvSpPr>
          <p:spPr bwMode="auto">
            <a:xfrm>
              <a:off x="38100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20D18DF-9ECF-6BEE-F98E-A0476CF8849C}"/>
                </a:ext>
              </a:extLst>
            </p:cNvPr>
            <p:cNvSpPr/>
            <p:nvPr/>
          </p:nvSpPr>
          <p:spPr bwMode="auto">
            <a:xfrm>
              <a:off x="38100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F52EFD55-53D2-0513-BFF1-D6993CDF582C}"/>
              </a:ext>
            </a:extLst>
          </p:cNvPr>
          <p:cNvGrpSpPr/>
          <p:nvPr/>
        </p:nvGrpSpPr>
        <p:grpSpPr>
          <a:xfrm>
            <a:off x="2362200" y="3581400"/>
            <a:ext cx="1066800" cy="1219200"/>
            <a:chOff x="6477000" y="2743200"/>
            <a:chExt cx="1066800" cy="1219200"/>
          </a:xfrm>
          <a:solidFill>
            <a:srgbClr val="E1F2F3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99B695D-2145-70DB-36F6-F595AE58D6CF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6F236EA-B002-D5B9-C061-2960D0FFF465}"/>
                </a:ext>
              </a:extLst>
            </p:cNvPr>
            <p:cNvSpPr/>
            <p:nvPr/>
          </p:nvSpPr>
          <p:spPr bwMode="auto">
            <a:xfrm>
              <a:off x="6477000" y="32004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(method3)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90996A3-28DA-CE7A-B22E-DF7BDBFDE1B7}"/>
                </a:ext>
              </a:extLst>
            </p:cNvPr>
            <p:cNvSpPr/>
            <p:nvPr/>
          </p:nvSpPr>
          <p:spPr bwMode="auto">
            <a:xfrm>
              <a:off x="6477000" y="27432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Rain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CC00A543-DC4D-74F4-EB67-89E4CEA4D2C2}"/>
              </a:ext>
            </a:extLst>
          </p:cNvPr>
          <p:cNvGrpSpPr/>
          <p:nvPr/>
        </p:nvGrpSpPr>
        <p:grpSpPr>
          <a:xfrm>
            <a:off x="5181600" y="5029200"/>
            <a:ext cx="1066800" cy="1219200"/>
            <a:chOff x="7162800" y="4191000"/>
            <a:chExt cx="1066800" cy="1219200"/>
          </a:xfrm>
          <a:solidFill>
            <a:srgbClr val="E1F2F3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F13BF45-C489-CF25-9656-26187626B5BD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556586-610C-AD16-072F-B3AE6823500E}"/>
                </a:ext>
              </a:extLst>
            </p:cNvPr>
            <p:cNvSpPr/>
            <p:nvPr/>
          </p:nvSpPr>
          <p:spPr bwMode="auto">
            <a:xfrm>
              <a:off x="7162800" y="4648200"/>
              <a:ext cx="1066800" cy="7620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method1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latin typeface="Arial" pitchFamily="-65" charset="0"/>
                  <a:ea typeface="+mn-ea"/>
                </a:rPr>
                <a:t>(method2)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8109E57-3ED3-6338-7C65-B7903C44CDDB}"/>
                </a:ext>
              </a:extLst>
            </p:cNvPr>
            <p:cNvSpPr/>
            <p:nvPr/>
          </p:nvSpPr>
          <p:spPr bwMode="auto">
            <a:xfrm>
              <a:off x="7162800" y="41910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Fog</a:t>
              </a: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F28965D2-8EE3-ADA9-CBDB-86E72C508E66}"/>
              </a:ext>
            </a:extLst>
          </p:cNvPr>
          <p:cNvGrpSpPr/>
          <p:nvPr/>
        </p:nvGrpSpPr>
        <p:grpSpPr>
          <a:xfrm>
            <a:off x="5181600" y="3581400"/>
            <a:ext cx="1066800" cy="990600"/>
            <a:chOff x="2133600" y="2438400"/>
            <a:chExt cx="1066800" cy="990600"/>
          </a:xfrm>
          <a:solidFill>
            <a:srgbClr val="E1F2F3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DA5605A-23CB-C843-B2A9-98ABC7092735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9906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65" charset="0"/>
                <a:ea typeface="+mn-e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B179F78-CDBF-9D61-4604-81CB55D353C6}"/>
                </a:ext>
              </a:extLst>
            </p:cNvPr>
            <p:cNvSpPr/>
            <p:nvPr/>
          </p:nvSpPr>
          <p:spPr bwMode="auto">
            <a:xfrm>
              <a:off x="2133600" y="2895600"/>
              <a:ext cx="1066800" cy="5334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method2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-65" charset="0"/>
                  <a:ea typeface="+mn-ea"/>
                </a:rPr>
                <a:t>method3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6F201EF-D3CB-EBB5-BD6F-E5FE93926B3F}"/>
                </a:ext>
              </a:extLst>
            </p:cNvPr>
            <p:cNvSpPr/>
            <p:nvPr/>
          </p:nvSpPr>
          <p:spPr bwMode="auto">
            <a:xfrm>
              <a:off x="2133600" y="2438400"/>
              <a:ext cx="1066800" cy="3048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normAutofit fontScale="92500" lnSpcReduction="20000"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rial" pitchFamily="-65" charset="0"/>
                  <a:ea typeface="+mn-ea"/>
                </a:rPr>
                <a:t>Sleet</a:t>
              </a:r>
            </a:p>
          </p:txBody>
        </p:sp>
      </p:grpSp>
      <p:cxnSp>
        <p:nvCxnSpPr>
          <p:cNvPr id="17416" name="Elbow Connector 28">
            <a:extLst>
              <a:ext uri="{FF2B5EF4-FFF2-40B4-BE49-F238E27FC236}">
                <a16:creationId xmlns:a16="http://schemas.microsoft.com/office/drawing/2014/main" id="{F34AEC2A-A13F-FD62-D1A6-77835E2393B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4800600" y="2667000"/>
            <a:ext cx="4572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7" name="Elbow Connector 32">
            <a:extLst>
              <a:ext uri="{FF2B5EF4-FFF2-40B4-BE49-F238E27FC236}">
                <a16:creationId xmlns:a16="http://schemas.microsoft.com/office/drawing/2014/main" id="{9A70A667-1190-CEF4-A897-2C5AE67A018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390900" y="2628900"/>
            <a:ext cx="457200" cy="1447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8" name="Straight Arrow Connector 42">
            <a:extLst>
              <a:ext uri="{FF2B5EF4-FFF2-40B4-BE49-F238E27FC236}">
                <a16:creationId xmlns:a16="http://schemas.microsoft.com/office/drawing/2014/main" id="{8580A37A-2092-055D-E91E-8BFC3F3FC56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486401" y="4800600"/>
            <a:ext cx="4572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3EAA8C9-889A-DBED-2D29-D1EE6830D0C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Technique 2: table</a:t>
            </a:r>
          </a:p>
        </p:txBody>
      </p:sp>
      <p:graphicFrame>
        <p:nvGraphicFramePr>
          <p:cNvPr id="77827" name="Group 3">
            <a:extLst>
              <a:ext uri="{FF2B5EF4-FFF2-40B4-BE49-F238E27FC236}">
                <a16:creationId xmlns:a16="http://schemas.microsoft.com/office/drawing/2014/main" id="{7ACFFBB3-96CF-A5E4-7E03-70D1E4D3AA9D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524000"/>
          <a:ext cx="8915400" cy="377983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method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Snow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Rain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Sleet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Fog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method1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method2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7859" name="TextBox 9">
            <a:extLst>
              <a:ext uri="{FF2B5EF4-FFF2-40B4-BE49-F238E27FC236}">
                <a16:creationId xmlns:a16="http://schemas.microsoft.com/office/drawing/2014/main" id="{91EAF3E8-A787-B9BA-7ED4-10287A8E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5530850"/>
            <a:ext cx="31035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tabLst>
                <a:tab pos="687388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6873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6873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tabLst>
                <a:tab pos="687388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ahoma" panose="020B0604030504040204" pitchFamily="34" charset="0"/>
              </a:rPr>
              <a:t>Italic</a:t>
            </a:r>
            <a:r>
              <a:rPr lang="en-US" altLang="en-US" sz="1800">
                <a:latin typeface="Tahoma" panose="020B0604030504040204" pitchFamily="34" charset="0"/>
              </a:rPr>
              <a:t>	- inherited behavior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anose="020B0604030504040204" pitchFamily="34" charset="0"/>
              </a:rPr>
              <a:t>Bold</a:t>
            </a:r>
            <a:r>
              <a:rPr lang="en-US" altLang="en-US" sz="1800">
                <a:latin typeface="Tahoma" panose="020B0604030504040204" pitchFamily="34" charset="0"/>
              </a:rPr>
              <a:t>	- dynamic method call</a:t>
            </a:r>
          </a:p>
        </p:txBody>
      </p:sp>
      <p:graphicFrame>
        <p:nvGraphicFramePr>
          <p:cNvPr id="77860" name="Group 36">
            <a:extLst>
              <a:ext uri="{FF2B5EF4-FFF2-40B4-BE49-F238E27FC236}">
                <a16:creationId xmlns:a16="http://schemas.microsoft.com/office/drawing/2014/main" id="{00179266-8F3F-ADAE-E309-3CF197B8C379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524000"/>
          <a:ext cx="8915400" cy="3779955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method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Snow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Rain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Sleet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Fog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Rain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Fog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Rain 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method3()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method3()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method3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Snow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Sleet 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Fog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4851" name="Straight Connector 4">
            <a:extLst>
              <a:ext uri="{FF2B5EF4-FFF2-40B4-BE49-F238E27FC236}">
                <a16:creationId xmlns:a16="http://schemas.microsoft.com/office/drawing/2014/main" id="{53CBCCD6-90F6-AF64-DC45-AB958836D9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4000" y="1981200"/>
            <a:ext cx="1905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2" name="Straight Connector 6">
            <a:extLst>
              <a:ext uri="{FF2B5EF4-FFF2-40B4-BE49-F238E27FC236}">
                <a16:creationId xmlns:a16="http://schemas.microsoft.com/office/drawing/2014/main" id="{777EC78D-BC83-FADA-12AB-28536144E23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334000" y="1981200"/>
            <a:ext cx="1828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5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2826</TotalTime>
  <Words>2090</Words>
  <Application>Microsoft Office PowerPoint</Application>
  <PresentationFormat>On-screen Show (4:3)</PresentationFormat>
  <Paragraphs>453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Polymorphism</vt:lpstr>
      <vt:lpstr>Coding with polymorphism</vt:lpstr>
      <vt:lpstr>Polymorphism and parameters</vt:lpstr>
      <vt:lpstr>Polymorphism and arrays</vt:lpstr>
      <vt:lpstr>"Polymorphism mystery"</vt:lpstr>
      <vt:lpstr>"Polymorphism mystery"</vt:lpstr>
      <vt:lpstr>Technique 1: diagram</vt:lpstr>
      <vt:lpstr>Technique 2: table</vt:lpstr>
      <vt:lpstr>Mystery problem, no cast</vt:lpstr>
      <vt:lpstr>Example 1</vt:lpstr>
      <vt:lpstr>Example 2</vt:lpstr>
      <vt:lpstr>Mystery problem with cast</vt:lpstr>
      <vt:lpstr>Example 3</vt:lpstr>
      <vt:lpstr>Example 4</vt:lpstr>
      <vt:lpstr>Casting references</vt:lpstr>
      <vt:lpstr>More about casting</vt:lpstr>
      <vt:lpstr>Exercise: BankAccount</vt:lpstr>
      <vt:lpstr>Static members</vt:lpstr>
      <vt:lpstr>Static fields</vt:lpstr>
      <vt:lpstr>Accessing static fields</vt:lpstr>
      <vt:lpstr>BankAccount solution</vt:lpstr>
      <vt:lpstr>Static methods</vt:lpstr>
      <vt:lpstr>BankAccount solution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Helene Martin</dc:creator>
  <cp:lastModifiedBy>Allison Obourn</cp:lastModifiedBy>
  <cp:revision>26</cp:revision>
  <dcterms:created xsi:type="dcterms:W3CDTF">2013-03-11T16:39:41Z</dcterms:created>
  <dcterms:modified xsi:type="dcterms:W3CDTF">2024-04-17T04:25:16Z</dcterms:modified>
</cp:coreProperties>
</file>