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9" r:id="rId3"/>
    <p:sldId id="279" r:id="rId4"/>
    <p:sldId id="280" r:id="rId5"/>
    <p:sldId id="300" r:id="rId6"/>
    <p:sldId id="301" r:id="rId7"/>
    <p:sldId id="302" r:id="rId8"/>
    <p:sldId id="303" r:id="rId9"/>
    <p:sldId id="296" r:id="rId10"/>
    <p:sldId id="297" r:id="rId11"/>
    <p:sldId id="298" r:id="rId12"/>
    <p:sldId id="288" r:id="rId13"/>
    <p:sldId id="289" r:id="rId14"/>
    <p:sldId id="290" r:id="rId15"/>
    <p:sldId id="257" r:id="rId16"/>
    <p:sldId id="281" r:id="rId17"/>
    <p:sldId id="276" r:id="rId18"/>
    <p:sldId id="282" r:id="rId19"/>
    <p:sldId id="278" r:id="rId20"/>
    <p:sldId id="277" r:id="rId21"/>
    <p:sldId id="287" r:id="rId22"/>
    <p:sldId id="291" r:id="rId23"/>
    <p:sldId id="263" r:id="rId24"/>
    <p:sldId id="264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>
            <a:extLst>
              <a:ext uri="{FF2B5EF4-FFF2-40B4-BE49-F238E27FC236}">
                <a16:creationId xmlns:a16="http://schemas.microsoft.com/office/drawing/2014/main" id="{03A47351-DA46-EB7D-82FB-C9AED1C28C1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3" name="Freeform 12">
              <a:extLst>
                <a:ext uri="{FF2B5EF4-FFF2-40B4-BE49-F238E27FC236}">
                  <a16:creationId xmlns:a16="http://schemas.microsoft.com/office/drawing/2014/main" id="{ADAA93DB-7AF7-BB55-84DB-FF8DCDDCD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4" name="Freeform 19">
              <a:extLst>
                <a:ext uri="{FF2B5EF4-FFF2-40B4-BE49-F238E27FC236}">
                  <a16:creationId xmlns:a16="http://schemas.microsoft.com/office/drawing/2014/main" id="{24FF9B23-1607-1C6E-5064-3077268AD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5" name="Group 1">
              <a:extLst>
                <a:ext uri="{FF2B5EF4-FFF2-40B4-BE49-F238E27FC236}">
                  <a16:creationId xmlns:a16="http://schemas.microsoft.com/office/drawing/2014/main" id="{FE23ED18-5293-0CE2-6BE7-87DA8D605F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6" name="Freeform 21">
                <a:extLst>
                  <a:ext uri="{FF2B5EF4-FFF2-40B4-BE49-F238E27FC236}">
                    <a16:creationId xmlns:a16="http://schemas.microsoft.com/office/drawing/2014/main" id="{F0F415EF-C479-773E-497B-4E0043EE189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" name="Freeform 22">
                <a:extLst>
                  <a:ext uri="{FF2B5EF4-FFF2-40B4-BE49-F238E27FC236}">
                    <a16:creationId xmlns:a16="http://schemas.microsoft.com/office/drawing/2014/main" id="{6877E0C7-4B55-2059-A4AC-87CEF58176C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8" name="Freeform 23">
            <a:extLst>
              <a:ext uri="{FF2B5EF4-FFF2-40B4-BE49-F238E27FC236}">
                <a16:creationId xmlns:a16="http://schemas.microsoft.com/office/drawing/2014/main" id="{99559C03-B297-FAA1-5D7C-341F4C0C8C16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9525" y="6586131"/>
            <a:ext cx="4876800" cy="2718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Times New Roman" charset="0"/>
            </a:endParaRPr>
          </a:p>
        </p:txBody>
      </p: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71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542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5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98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42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01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D9344970-2905-1371-819A-537B2D0B1E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F521A7BC-B7BA-6205-CA98-3E98C5921D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EB1BB-78E1-8B40-AF13-602359000F5E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429E1063-DBFD-490D-B2BC-C6C804C27528}" type="slidenum">
              <a:rPr lang="en-US" altLang="en-US" sz="1200">
                <a:solidFill>
                  <a:srgbClr val="424242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8DE50E5B-8B58-5A34-6BDD-80D68CF3F3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5EFA1CB-A4B8-A973-EC1B-F912E64D8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8A5B7E9-8384-A6B2-9FE4-6CA152CAD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1B48B724-1A99-801E-2A35-393515D732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249AF9D2-DD90-33AF-6AAC-24D3F535BAF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CDF55B54-D3E2-2BA0-99EC-0D934D4F1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E371BD11-5D59-D4CD-2AF2-D06C23545094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9525" y="6586131"/>
            <a:ext cx="4876800" cy="2718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26B63185-26C0-D0D0-5E3F-90984CE02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969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 dirty="0"/>
              <a:t>CS 142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A09C6FAC-DF8E-6E1A-0C45-E3C8A6BDC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444750"/>
            <a:ext cx="7772400" cy="123825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Lecture 13: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altLang="en-US" sz="2400" dirty="0"/>
              <a:t>; file I/O; 2D arrays</a:t>
            </a:r>
          </a:p>
        </p:txBody>
      </p:sp>
      <p:pic>
        <p:nvPicPr>
          <p:cNvPr id="3076" name="Picture 4" descr="How did he get it so neatly lined up? Every time I try it, there's always a small error...">
            <a:extLst>
              <a:ext uri="{FF2B5EF4-FFF2-40B4-BE49-F238E27FC236}">
                <a16:creationId xmlns:a16="http://schemas.microsoft.com/office/drawing/2014/main" id="{A508CD33-5DF0-FF33-267C-9E37171F9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337832"/>
            <a:ext cx="7048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47CA0FEF-FD04-C2DA-207D-539896D0EFCD}"/>
              </a:ext>
            </a:extLst>
          </p:cNvPr>
          <p:cNvSpPr txBox="1">
            <a:spLocks/>
          </p:cNvSpPr>
          <p:nvPr/>
        </p:nvSpPr>
        <p:spPr bwMode="auto">
          <a:xfrm>
            <a:off x="685800" y="5593896"/>
            <a:ext cx="7772400" cy="54519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41B"/>
              </a:buClr>
              <a:buSzPct val="95000"/>
              <a:buFont typeface="Wingdings 2" charset="2"/>
              <a:buNone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41B"/>
              </a:buClr>
              <a:buSzPct val="65000"/>
              <a:buFont typeface="Wingdings 2" panose="05020102010507070707" pitchFamily="18" charset="2"/>
              <a:buChar char=""/>
              <a:defRPr sz="1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Thanks to Marty Stepp and Stuart Reges for parts of these slides.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EA0CAA4-1A99-CF65-0AC1-DD352FC8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 of arrays mystery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CD812-5DC2-38DF-6485-AE34934A0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1750"/>
            <a:ext cx="7886700" cy="151765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void mystery(int[][] data, int[] result, int pos, int n) {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 for(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for(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n; j++) { 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result[j] = data[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][j + 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6E31C-2872-AB50-6200-BA178437CD98}"/>
              </a:ext>
            </a:extLst>
          </p:cNvPr>
          <p:cNvSpPr/>
          <p:nvPr/>
        </p:nvSpPr>
        <p:spPr>
          <a:xfrm>
            <a:off x="304800" y="2819400"/>
            <a:ext cx="8151813" cy="3346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dirty="0"/>
              <a:t> Suppose that a variable called grid has been declared as follows:</a:t>
            </a:r>
          </a:p>
          <a:p>
            <a:pPr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int[6][6] grid = {{8, 2, 7, 8, 2, 1}, {1, 5, 1, 7, 4, 7},</a:t>
            </a:r>
          </a:p>
          <a:p>
            <a:pPr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{5, 9, 6, 7, 3, 2}, {7, 8, 7, 7, 7, 9},</a:t>
            </a:r>
          </a:p>
          <a:p>
            <a:pPr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{4, 2, 6, 9, 2, 3}, {2, 2, 8, 1, 1, 3}}</a:t>
            </a:r>
          </a:p>
          <a:p>
            <a:pPr>
              <a:defRPr/>
            </a:pPr>
            <a:r>
              <a:rPr lang="en-US" sz="1500" dirty="0"/>
              <a:t>   which means it will store the following 6-by-6 grid of values:</a:t>
            </a:r>
          </a:p>
          <a:p>
            <a:pPr>
              <a:defRPr/>
            </a:pPr>
            <a:r>
              <a:rPr lang="en-US" sz="1500" dirty="0"/>
              <a:t>        8       2       7       8       2       1       </a:t>
            </a:r>
          </a:p>
          <a:p>
            <a:pPr>
              <a:defRPr/>
            </a:pPr>
            <a:r>
              <a:rPr lang="en-US" sz="1500" dirty="0"/>
              <a:t>        1       5       1       7       4       7       </a:t>
            </a:r>
          </a:p>
          <a:p>
            <a:pPr>
              <a:defRPr/>
            </a:pPr>
            <a:r>
              <a:rPr lang="en-US" sz="1500" dirty="0"/>
              <a:t>        5       9       6       7       3       2       </a:t>
            </a:r>
          </a:p>
          <a:p>
            <a:pPr>
              <a:defRPr/>
            </a:pPr>
            <a:r>
              <a:rPr lang="en-US" sz="1500" dirty="0"/>
              <a:t>        7       8       7       7       7       9       </a:t>
            </a:r>
          </a:p>
          <a:p>
            <a:pPr>
              <a:defRPr/>
            </a:pPr>
            <a:r>
              <a:rPr lang="en-US" sz="1500" dirty="0"/>
              <a:t>        4       2       6       9       2       3       </a:t>
            </a:r>
          </a:p>
          <a:p>
            <a:pPr>
              <a:defRPr/>
            </a:pPr>
            <a:r>
              <a:rPr lang="en-US" sz="1500" dirty="0"/>
              <a:t>        2       2       8       1       1       3       </a:t>
            </a:r>
          </a:p>
          <a:p>
            <a:pPr>
              <a:defRPr/>
            </a:pPr>
            <a:r>
              <a:rPr lang="en-US" sz="1500" dirty="0"/>
              <a:t>  For each call at right, indicate what value</a:t>
            </a:r>
          </a:p>
          <a:p>
            <a:pPr>
              <a:defRPr/>
            </a:pPr>
            <a:r>
              <a:rPr lang="en-US" sz="1500" dirty="0"/>
              <a:t>  is returned.  If the function call results in an </a:t>
            </a:r>
          </a:p>
          <a:p>
            <a:pPr>
              <a:defRPr/>
            </a:pPr>
            <a:r>
              <a:rPr lang="en-US" sz="1500" dirty="0"/>
              <a:t>  error, write error instead.</a:t>
            </a:r>
          </a:p>
          <a:p>
            <a:pPr>
              <a:defRPr/>
            </a:pPr>
            <a:r>
              <a:rPr lang="en-US" sz="15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357630-2E78-22D9-BC95-013AA457B673}"/>
              </a:ext>
            </a:extLst>
          </p:cNvPr>
          <p:cNvSpPr/>
          <p:nvPr/>
        </p:nvSpPr>
        <p:spPr>
          <a:xfrm>
            <a:off x="4878388" y="3860800"/>
            <a:ext cx="4572000" cy="2262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dirty="0"/>
              <a:t>Function Call                 Contents of Array Returned</a:t>
            </a:r>
          </a:p>
          <a:p>
            <a:pPr>
              <a:defRPr/>
            </a:pPr>
            <a:endParaRPr lang="en-US" sz="1500" dirty="0"/>
          </a:p>
          <a:p>
            <a:pPr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mystery(grid, 2, 2) </a:t>
            </a:r>
            <a:r>
              <a:rPr lang="en-US" sz="1500" dirty="0"/>
              <a:t>_____________________</a:t>
            </a:r>
          </a:p>
          <a:p>
            <a:pPr>
              <a:defRPr/>
            </a:pPr>
            <a:endParaRPr lang="en-US" sz="1500" dirty="0"/>
          </a:p>
          <a:p>
            <a:pPr>
              <a:defRPr/>
            </a:pPr>
            <a:endParaRPr lang="en-US" sz="1500" dirty="0"/>
          </a:p>
          <a:p>
            <a:pPr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mystery(grid, 0, 2) </a:t>
            </a:r>
            <a:r>
              <a:rPr lang="en-US" sz="1500" dirty="0"/>
              <a:t>_____________________</a:t>
            </a:r>
          </a:p>
          <a:p>
            <a:pPr>
              <a:defRPr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mystery(grid, 3, 3) </a:t>
            </a:r>
            <a:r>
              <a:rPr lang="en-US" sz="1500" dirty="0"/>
              <a:t>_____________________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A1FCFE8-EA17-1DE6-9279-C2E6F4B3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A0EFF-91A4-108F-3218-4541FCF8E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75" y="1524000"/>
            <a:ext cx="7886700" cy="3865563"/>
          </a:xfrm>
        </p:spPr>
        <p:txBody>
          <a:bodyPr>
            <a:normAutofit fontScale="92500"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/>
              <a:t>Write a function called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max_row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that takes a list of lists as a parameter and returns the index of the row that contains the maximum value.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+mj-lt"/>
                <a:cs typeface="Courier New" panose="02070309020205020404" pitchFamily="49" charset="0"/>
              </a:rPr>
              <a:t>To test this create an array as follows: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int[][]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 {0, 1, 2, 3},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{6, 4, 5, 7},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{1, 7, 6, 8},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{5, 2, 6, 7}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};</a:t>
            </a:r>
          </a:p>
          <a:p>
            <a:pPr marL="342900" lvl="1" indent="0">
              <a:buFont typeface="Wingdings 2" panose="05020102010507070707" pitchFamily="18" charset="2"/>
              <a:buNone/>
              <a:defRPr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252A453-A9E2-0AA3-55A0-EDBD55F9D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Exercise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69144DA-3573-DB22-E29A-E0DC4B8756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(To a student in the front row)</a:t>
            </a:r>
            <a:br>
              <a:rPr lang="en-US" altLang="en-US" dirty="0"/>
            </a:br>
            <a:r>
              <a:rPr lang="en-US" altLang="en-US" dirty="0"/>
              <a:t>How many students total are directly behind you in your "column" of the classroom?</a:t>
            </a:r>
          </a:p>
          <a:p>
            <a:pPr lvl="1" eaLnBrk="1" hangingPunct="1"/>
            <a:endParaRPr lang="en-US" altLang="en-US" sz="1200" dirty="0"/>
          </a:p>
          <a:p>
            <a:pPr lvl="1" eaLnBrk="1" hangingPunct="1"/>
            <a:r>
              <a:rPr lang="en-US" altLang="en-US" dirty="0"/>
              <a:t>You have poor vision, so you can</a:t>
            </a:r>
            <a:br>
              <a:rPr lang="en-US" altLang="en-US" dirty="0"/>
            </a:br>
            <a:r>
              <a:rPr lang="en-US" altLang="en-US" dirty="0"/>
              <a:t>see only the people right next to you.</a:t>
            </a:r>
            <a:br>
              <a:rPr lang="en-US" altLang="en-US" dirty="0"/>
            </a:br>
            <a:r>
              <a:rPr lang="en-US" altLang="en-US" dirty="0"/>
              <a:t>So you can't just look back and count.</a:t>
            </a:r>
          </a:p>
          <a:p>
            <a:pPr lvl="1" eaLnBrk="1" hangingPunct="1"/>
            <a:endParaRPr lang="en-US" altLang="en-US" sz="800" dirty="0"/>
          </a:p>
          <a:p>
            <a:pPr lvl="1" eaLnBrk="1" hangingPunct="1"/>
            <a:r>
              <a:rPr lang="en-US" altLang="en-US" dirty="0"/>
              <a:t>But you are allowed to ask</a:t>
            </a:r>
            <a:br>
              <a:rPr lang="en-US" altLang="en-US" dirty="0"/>
            </a:br>
            <a:r>
              <a:rPr lang="en-US" altLang="en-US" dirty="0"/>
              <a:t>questions of the person next to you.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How can we solve this problem?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i="1" dirty="0"/>
              <a:t>recursively </a:t>
            </a:r>
            <a:r>
              <a:rPr lang="en-US" altLang="en-US" dirty="0"/>
              <a:t>)</a:t>
            </a:r>
          </a:p>
        </p:txBody>
      </p:sp>
      <p:pic>
        <p:nvPicPr>
          <p:cNvPr id="4100" name="Picture 5" descr="behindme1">
            <a:extLst>
              <a:ext uri="{FF2B5EF4-FFF2-40B4-BE49-F238E27FC236}">
                <a16:creationId xmlns:a16="http://schemas.microsoft.com/office/drawing/2014/main" id="{EEFECED8-4FBF-6955-ACF1-C1532C189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019" y="173094"/>
            <a:ext cx="2029467" cy="19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First-time Teaching of a Large Lecture Course – CAMWSgrads">
            <a:extLst>
              <a:ext uri="{FF2B5EF4-FFF2-40B4-BE49-F238E27FC236}">
                <a16:creationId xmlns:a16="http://schemas.microsoft.com/office/drawing/2014/main" id="{C34C9AC8-F504-7CFD-0F1B-B32CDC483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84" y="2590119"/>
            <a:ext cx="4973951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8E35BA9-76CE-D38B-78D0-054C62734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idea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330CE57-F027-9AB2-74DC-E57F5BD3CD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 is all about breaking a big problem into smaller occurrences of that same problem.</a:t>
            </a:r>
          </a:p>
          <a:p>
            <a:pPr lvl="1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/>
              <a:t>Each person can solve a small part of the problem.</a:t>
            </a:r>
          </a:p>
          <a:p>
            <a:pPr lvl="2" eaLnBrk="1" hangingPunct="1"/>
            <a:r>
              <a:rPr lang="en-US" altLang="en-US"/>
              <a:t>What is a small version of the problem that would be easy to answer?</a:t>
            </a:r>
          </a:p>
          <a:p>
            <a:pPr lvl="2" eaLnBrk="1" hangingPunct="1"/>
            <a:r>
              <a:rPr lang="en-US" altLang="en-US"/>
              <a:t>What information from a neighbor might help me?</a:t>
            </a:r>
          </a:p>
        </p:txBody>
      </p:sp>
      <p:pic>
        <p:nvPicPr>
          <p:cNvPr id="5124" name="Picture 5" descr="behindme2">
            <a:extLst>
              <a:ext uri="{FF2B5EF4-FFF2-40B4-BE49-F238E27FC236}">
                <a16:creationId xmlns:a16="http://schemas.microsoft.com/office/drawing/2014/main" id="{140928BC-4F93-E73E-F02E-0AB0B6287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7"/>
          <a:stretch>
            <a:fillRect/>
          </a:stretch>
        </p:blipFill>
        <p:spPr bwMode="auto">
          <a:xfrm>
            <a:off x="4030663" y="3514725"/>
            <a:ext cx="4808537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F88866F-C71C-D7AE-5519-DF663C3F0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Recursive algorithm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6D57A9C-D8B3-3A9A-589F-7B1ED1D18B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Number of people behind me:</a:t>
            </a:r>
          </a:p>
          <a:p>
            <a:pPr lvl="1" eaLnBrk="1" hangingPunct="1"/>
            <a:r>
              <a:rPr lang="en-US" altLang="en-US"/>
              <a:t>If there is someone behind me,</a:t>
            </a:r>
            <a:br>
              <a:rPr lang="en-US" altLang="en-US"/>
            </a:br>
            <a:r>
              <a:rPr lang="en-US" altLang="en-US"/>
              <a:t>ask him/her how many people are behind him/her.</a:t>
            </a:r>
          </a:p>
          <a:p>
            <a:pPr lvl="2" eaLnBrk="1" hangingPunct="1"/>
            <a:r>
              <a:rPr lang="en-US" altLang="en-US"/>
              <a:t>When they respond with a value </a:t>
            </a:r>
            <a:r>
              <a:rPr lang="en-US" altLang="en-US" b="1"/>
              <a:t>N</a:t>
            </a:r>
            <a:r>
              <a:rPr lang="en-US" altLang="en-US"/>
              <a:t>, then I will answer </a:t>
            </a:r>
            <a:r>
              <a:rPr lang="en-US" altLang="en-US" b="1"/>
              <a:t>N + 1</a:t>
            </a:r>
            <a:r>
              <a:rPr lang="en-US" altLang="en-US"/>
              <a:t>.</a:t>
            </a:r>
          </a:p>
          <a:p>
            <a:pPr lvl="2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/>
              <a:t>If there is nobody behind me, I will answer </a:t>
            </a:r>
            <a:r>
              <a:rPr lang="en-US" altLang="en-US" b="1"/>
              <a:t>0</a:t>
            </a:r>
            <a:r>
              <a:rPr lang="en-US" altLang="en-US"/>
              <a:t>.</a:t>
            </a:r>
          </a:p>
        </p:txBody>
      </p:sp>
      <p:pic>
        <p:nvPicPr>
          <p:cNvPr id="6148" name="Picture 6" descr="behindme2">
            <a:extLst>
              <a:ext uri="{FF2B5EF4-FFF2-40B4-BE49-F238E27FC236}">
                <a16:creationId xmlns:a16="http://schemas.microsoft.com/office/drawing/2014/main" id="{288BDF0F-FED3-F988-A38C-DB3873755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58"/>
          <a:stretch>
            <a:fillRect/>
          </a:stretch>
        </p:blipFill>
        <p:spPr bwMode="auto">
          <a:xfrm>
            <a:off x="4038600" y="3590925"/>
            <a:ext cx="47259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9B03B2A-AD8E-7F4C-97D9-303C0CC89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0744399-DC0D-601A-3FF3-94C138BFCA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recursion</a:t>
            </a:r>
            <a:r>
              <a:rPr lang="en-US" altLang="en-US"/>
              <a:t>: The definition of an operation in terms of itself.</a:t>
            </a:r>
          </a:p>
          <a:p>
            <a:pPr lvl="1" eaLnBrk="1" hangingPunct="1"/>
            <a:r>
              <a:rPr lang="en-US" altLang="en-US"/>
              <a:t>Solving a problem using recursion depends on solving</a:t>
            </a:r>
            <a:br>
              <a:rPr lang="en-US" altLang="en-US"/>
            </a:br>
            <a:r>
              <a:rPr lang="en-US" altLang="en-US"/>
              <a:t>smaller occurrences of the same problem.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 b="1"/>
              <a:t>recursive programming</a:t>
            </a:r>
            <a:r>
              <a:rPr lang="en-US" altLang="en-US"/>
              <a:t>: Writing methods that call themselves to solve problems recursively.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An equally powerful substitute for </a:t>
            </a:r>
            <a:r>
              <a:rPr lang="en-US" altLang="en-US" i="1"/>
              <a:t>iteration</a:t>
            </a:r>
            <a:r>
              <a:rPr lang="en-US" altLang="en-US"/>
              <a:t> (loops)</a:t>
            </a:r>
          </a:p>
          <a:p>
            <a:pPr lvl="1" eaLnBrk="1" hangingPunct="1"/>
            <a:r>
              <a:rPr lang="en-US" altLang="en-US"/>
              <a:t>Particularly well-suited to solving certain types of problems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974141B-C022-1700-984C-62FB063B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9F2F030E-D9E2-7C86-576B-AD58E0AED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6" name="Picture 5" descr="Fractal_Broccoli.jpeg">
            <a:extLst>
              <a:ext uri="{FF2B5EF4-FFF2-40B4-BE49-F238E27FC236}">
                <a16:creationId xmlns:a16="http://schemas.microsoft.com/office/drawing/2014/main" id="{0937D581-A869-F508-8292-4548D8CA8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e1b5a4.png">
            <a:extLst>
              <a:ext uri="{FF2B5EF4-FFF2-40B4-BE49-F238E27FC236}">
                <a16:creationId xmlns:a16="http://schemas.microsoft.com/office/drawing/2014/main" id="{D8BCF356-1FFC-4ED1-64D6-79B4B399A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2225"/>
            <a:ext cx="91630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reality_coastline.jpeg">
            <a:extLst>
              <a:ext uri="{FF2B5EF4-FFF2-40B4-BE49-F238E27FC236}">
                <a16:creationId xmlns:a16="http://schemas.microsoft.com/office/drawing/2014/main" id="{D16CF7F7-6058-7778-4C05-2F6873F2C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943100"/>
            <a:ext cx="5346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fractal17.jpeg">
            <a:extLst>
              <a:ext uri="{FF2B5EF4-FFF2-40B4-BE49-F238E27FC236}">
                <a16:creationId xmlns:a16="http://schemas.microsoft.com/office/drawing/2014/main" id="{0CD6CBF9-5B63-BBA5-133E-B934BF910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5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3E95-F98C-18EB-AA2E-5953233B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447A2-7BDC-D515-B93C-A15CF08D2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28" y="1589314"/>
            <a:ext cx="7892143" cy="849086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/>
              <a:t>How can we make sure that every bank account gets a unique id?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C4C98-9AFE-5587-69C6-D028CC5AAC4D}"/>
              </a:ext>
            </a:extLst>
          </p:cNvPr>
          <p:cNvSpPr txBox="1">
            <a:spLocks/>
          </p:cNvSpPr>
          <p:nvPr/>
        </p:nvSpPr>
        <p:spPr bwMode="auto">
          <a:xfrm>
            <a:off x="114299" y="2917370"/>
            <a:ext cx="8915400" cy="379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41B"/>
              </a:buClr>
              <a:buSzPct val="95000"/>
              <a:buFont typeface="Wingdings 2" panose="05020102010507070707" pitchFamily="18" charset="2"/>
              <a:buChar char=""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41B"/>
              </a:buClr>
              <a:buSzPct val="65000"/>
              <a:buFont typeface="Wingdings 2" panose="05020102010507070707" pitchFamily="18" charset="2"/>
              <a:buChar char=""/>
              <a:defRPr sz="1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public class </a:t>
            </a:r>
            <a:r>
              <a:rPr lang="en-US" altLang="en-US" sz="1800" dirty="0" err="1">
                <a:latin typeface="Courier New" panose="02070309020205020404" pitchFamily="49" charset="0"/>
              </a:rPr>
              <a:t>BankAccount</a:t>
            </a:r>
            <a:r>
              <a:rPr lang="en-US" altLang="en-US" sz="1800" dirty="0">
                <a:latin typeface="Courier New" panose="02070309020205020404" pitchFamily="49" charset="0"/>
              </a:rPr>
              <a:t> {</a:t>
            </a:r>
          </a:p>
          <a:p>
            <a:pPr lvl="1" defTabSz="914400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endParaRPr lang="en-US" altLang="en-US" sz="800" b="1" dirty="0">
              <a:solidFill>
                <a:srgbClr val="008080"/>
              </a:solidFill>
              <a:latin typeface="Courier New" panose="02070309020205020404" pitchFamily="49" charset="0"/>
            </a:endParaRPr>
          </a:p>
          <a:p>
            <a:pPr lvl="1" defTabSz="914400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private String name;</a:t>
            </a:r>
          </a:p>
          <a:p>
            <a:pPr lvl="1" defTabSz="914400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private int id;</a:t>
            </a:r>
            <a:endParaRPr lang="en-US" altLang="en-US" sz="1800" b="1" dirty="0">
              <a:solidFill>
                <a:srgbClr val="008080"/>
              </a:solidFill>
              <a:latin typeface="Courier New" panose="02070309020205020404" pitchFamily="49" charset="0"/>
            </a:endParaRPr>
          </a:p>
          <a:p>
            <a:pPr lvl="1" defTabSz="914400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endParaRPr lang="en-US" altLang="en-US" sz="1800" dirty="0">
              <a:solidFill>
                <a:srgbClr val="008080"/>
              </a:solidFill>
              <a:latin typeface="Courier New" panose="02070309020205020404" pitchFamily="49" charset="0"/>
            </a:endParaRPr>
          </a:p>
          <a:p>
            <a:pPr lvl="1" defTabSz="914400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public </a:t>
            </a:r>
            <a:r>
              <a:rPr lang="en-US" altLang="en-US" sz="1800" dirty="0" err="1">
                <a:latin typeface="Courier New" panose="02070309020205020404" pitchFamily="49" charset="0"/>
              </a:rPr>
              <a:t>BankAccount</a:t>
            </a:r>
            <a:r>
              <a:rPr lang="en-US" altLang="en-US" sz="1800" dirty="0">
                <a:latin typeface="Courier New" panose="02070309020205020404" pitchFamily="49" charset="0"/>
              </a:rPr>
              <a:t>(int </a:t>
            </a:r>
            <a:r>
              <a:rPr lang="en-US" altLang="en-US" sz="1800" dirty="0" err="1">
                <a:latin typeface="Courier New" panose="02070309020205020404" pitchFamily="49" charset="0"/>
              </a:rPr>
              <a:t>accountNumber</a:t>
            </a:r>
            <a:r>
              <a:rPr lang="en-US" altLang="en-US" sz="1800" dirty="0">
                <a:latin typeface="Courier New" panose="02070309020205020404" pitchFamily="49" charset="0"/>
              </a:rPr>
              <a:t>) {</a:t>
            </a:r>
          </a:p>
          <a:p>
            <a:pPr lvl="1" defTabSz="914400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			id = 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accountNumber</a:t>
            </a:r>
            <a:r>
              <a:rPr lang="en-US" altLang="en-US" sz="1800" b="1" dirty="0">
                <a:latin typeface="Courier New" panose="02070309020205020404" pitchFamily="49" charset="0"/>
              </a:rPr>
              <a:t>;  </a:t>
            </a:r>
            <a:r>
              <a:rPr lang="en-US" altLang="en-US" sz="1800" b="1" dirty="0">
                <a:solidFill>
                  <a:srgbClr val="008080"/>
                </a:solidFill>
                <a:latin typeface="Courier New" panose="02070309020205020404" pitchFamily="49" charset="0"/>
              </a:rPr>
              <a:t>// give number to account</a:t>
            </a:r>
          </a:p>
          <a:p>
            <a:pPr lvl="1" defTabSz="914400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}</a:t>
            </a:r>
          </a:p>
          <a:p>
            <a:pPr lvl="1" defTabSz="914400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endParaRPr lang="en-US" altLang="en-US" sz="700" dirty="0">
              <a:latin typeface="Courier New" panose="02070309020205020404" pitchFamily="49" charset="0"/>
            </a:endParaRPr>
          </a:p>
          <a:p>
            <a:pPr lvl="1" defTabSz="914400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...</a:t>
            </a:r>
          </a:p>
          <a:p>
            <a:pPr lvl="1" defTabSz="914400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endParaRPr lang="en-US" altLang="en-US" sz="700" dirty="0">
              <a:latin typeface="Courier New" panose="02070309020205020404" pitchFamily="49" charset="0"/>
            </a:endParaRPr>
          </a:p>
          <a:p>
            <a:pPr lvl="1" defTabSz="914400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public int </a:t>
            </a:r>
            <a:r>
              <a:rPr lang="en-US" altLang="en-US" sz="1800" dirty="0" err="1">
                <a:latin typeface="Courier New" panose="02070309020205020404" pitchFamily="49" charset="0"/>
              </a:rPr>
              <a:t>getID</a:t>
            </a:r>
            <a:r>
              <a:rPr lang="en-US" altLang="en-US" sz="1800" dirty="0">
                <a:latin typeface="Courier New" panose="02070309020205020404" pitchFamily="49" charset="0"/>
              </a:rPr>
              <a:t>() {   </a:t>
            </a:r>
            <a:r>
              <a:rPr lang="en-US" altLang="en-US" sz="1800" b="1" dirty="0">
                <a:solidFill>
                  <a:srgbClr val="008080"/>
                </a:solidFill>
                <a:latin typeface="Courier New" panose="02070309020205020404" pitchFamily="49" charset="0"/>
              </a:rPr>
              <a:t>// return this account's id</a:t>
            </a:r>
          </a:p>
          <a:p>
            <a:pPr lvl="1" defTabSz="914400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    return id;</a:t>
            </a:r>
          </a:p>
          <a:p>
            <a:pPr lvl="1" defTabSz="914400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}</a:t>
            </a:r>
          </a:p>
          <a:p>
            <a:pPr lvl="1" defTabSz="914400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43554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12BCB9AE-29BF-322A-6149-10D272EDF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  <a:cs typeface="+mj-cs"/>
              </a:rPr>
              <a:t>Why learn recursion?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15FB8A6-98D7-547F-2A6B-FC5D62A7FB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"Cultural experience" – think differently about problems</a:t>
            </a:r>
          </a:p>
          <a:p>
            <a:pPr lvl="1" eaLnBrk="1" hangingPunct="1"/>
            <a:endParaRPr lang="en-US" altLang="en-US" sz="1200"/>
          </a:p>
          <a:p>
            <a:pPr eaLnBrk="1" hangingPunct="1"/>
            <a:r>
              <a:rPr lang="en-US" altLang="en-US"/>
              <a:t>Solves some problems more naturally than iteration</a:t>
            </a:r>
          </a:p>
          <a:p>
            <a:pPr lvl="1" eaLnBrk="1" hangingPunct="1"/>
            <a:endParaRPr lang="en-US" altLang="en-US" sz="1200"/>
          </a:p>
          <a:p>
            <a:pPr eaLnBrk="1" hangingPunct="1"/>
            <a:r>
              <a:rPr lang="en-US" altLang="en-US"/>
              <a:t>Can lead to elegant, simplistic, short code (when used well)</a:t>
            </a:r>
          </a:p>
          <a:p>
            <a:pPr lvl="1" eaLnBrk="1" hangingPunct="1"/>
            <a:endParaRPr lang="en-US" altLang="en-US" sz="1200"/>
          </a:p>
          <a:p>
            <a:pPr eaLnBrk="1" hangingPunct="1"/>
            <a:r>
              <a:rPr lang="en-US" altLang="en-US"/>
              <a:t>Many programming languages ("functional" languages such as Scheme, ML, and Haskell) use recursion exclusively (no loops)</a:t>
            </a:r>
          </a:p>
          <a:p>
            <a:pPr lvl="1" eaLnBrk="1" hangingPunct="1"/>
            <a:endParaRPr lang="en-US" altLang="en-US" sz="1200"/>
          </a:p>
          <a:p>
            <a:pPr lvl="1" eaLnBrk="1" hangingPunct="1"/>
            <a:endParaRPr lang="en-US" altLang="en-US" sz="1200"/>
          </a:p>
          <a:p>
            <a:pPr eaLnBrk="1" hangingPunct="1"/>
            <a:r>
              <a:rPr lang="en-US" altLang="en-US"/>
              <a:t>A key component of many of our assignments in CSE 143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2009_09030093Stairnose_at_top_of_stairs_BIG.jpeg">
            <a:extLst>
              <a:ext uri="{FF2B5EF4-FFF2-40B4-BE49-F238E27FC236}">
                <a16:creationId xmlns:a16="http://schemas.microsoft.com/office/drawing/2014/main" id="{C4B0AC1E-0037-C909-3CFF-8BBD16578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r="20982"/>
          <a:stretch>
            <a:fillRect/>
          </a:stretch>
        </p:blipFill>
        <p:spPr bwMode="auto">
          <a:xfrm>
            <a:off x="0" y="1354138"/>
            <a:ext cx="4094163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E8B4B4E6-8F15-9773-E849-91789105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Getting down stairs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6753D-4336-7A67-E875-6213F7657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688" y="1371600"/>
            <a:ext cx="4786312" cy="5181600"/>
          </a:xfrm>
        </p:spPr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0"/>
              </a:rPr>
              <a:t>Need to know two things: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-128"/>
              </a:rPr>
              <a:t>Getting down one stair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-128"/>
              </a:rPr>
              <a:t>Recognizing the bottom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>
              <a:ea typeface="ＭＳ Ｐゴシック" charset="-128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0"/>
              </a:rPr>
              <a:t>Most code will look like:</a:t>
            </a:r>
          </a:p>
          <a:p>
            <a:pPr eaLnBrk="1" hangingPunct="1">
              <a:buFont typeface="Wingdings 2" charset="0"/>
              <a:buChar char=""/>
              <a:defRPr/>
            </a:pPr>
            <a:endParaRPr lang="en-US" sz="600" dirty="0">
              <a:ea typeface="ＭＳ Ｐゴシック" charset="0"/>
            </a:endParaRP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if (simplest case) {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    compute and return solution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} else {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    divide into similar </a:t>
            </a:r>
            <a:r>
              <a:rPr lang="en-US" sz="1600" dirty="0" err="1">
                <a:latin typeface="Courier New"/>
                <a:ea typeface="ＭＳ Ｐゴシック" charset="0"/>
                <a:cs typeface="Courier New"/>
              </a:rPr>
              <a:t>subproblem</a:t>
            </a: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(s)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    solve each </a:t>
            </a:r>
            <a:r>
              <a:rPr lang="en-US" sz="1600" dirty="0" err="1">
                <a:latin typeface="Courier New"/>
                <a:ea typeface="ＭＳ Ｐゴシック" charset="0"/>
                <a:cs typeface="Courier New"/>
              </a:rPr>
              <a:t>subproblem</a:t>
            </a: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 recursively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    assemble the overall solution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D9AF4FA-2D79-62B9-E97E-C1F152737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 and cases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A93582A-1EC4-D1DD-541D-5F08115DB3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Every recursive algorithm involves at least 2 cases:</a:t>
            </a:r>
          </a:p>
          <a:p>
            <a:pPr lvl="1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 b="1"/>
              <a:t>base case</a:t>
            </a:r>
            <a:r>
              <a:rPr lang="en-US" altLang="en-US"/>
              <a:t>: A simple occurrence that can be answered directly.</a:t>
            </a:r>
            <a:endParaRPr lang="en-US" altLang="en-US" i="1"/>
          </a:p>
          <a:p>
            <a:pPr lvl="1" eaLnBrk="1" hangingPunct="1"/>
            <a:endParaRPr lang="en-US" altLang="en-US" sz="1200" i="1"/>
          </a:p>
          <a:p>
            <a:pPr lvl="1" eaLnBrk="1" hangingPunct="1"/>
            <a:r>
              <a:rPr lang="en-US" altLang="en-US" b="1"/>
              <a:t>recursive case</a:t>
            </a:r>
            <a:r>
              <a:rPr lang="en-US" altLang="en-US"/>
              <a:t>: A more complex occurrence of the problem that cannot be directly answered, but can instead be described in terms of smaller occurrences of the same problem.</a:t>
            </a:r>
            <a:endParaRPr lang="en-US" altLang="en-US" i="1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Some recursive algorithms have more than one base or recursive case, but all have at least one of each.</a:t>
            </a:r>
          </a:p>
          <a:p>
            <a:pPr lvl="1" eaLnBrk="1" hangingPunct="1"/>
            <a:r>
              <a:rPr lang="en-US" altLang="en-US"/>
              <a:t>A crucial part of recursive programming is identifying these cases.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B0EAEFC-7173-5165-B329-B9FBBC54C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recursive task</a:t>
            </a:r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BD375444-9384-D90C-EB07-55D8DEEE5D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can we remove exactly half of the M&amp;M's in a large bowl, without dumping them all out or being able to count them?</a:t>
            </a:r>
          </a:p>
          <a:p>
            <a:pPr lvl="1" eaLnBrk="1" hangingPunct="1"/>
            <a:endParaRPr lang="en-US" altLang="en-US" sz="800"/>
          </a:p>
          <a:p>
            <a:pPr lvl="1" eaLnBrk="1" hangingPunct="1"/>
            <a:r>
              <a:rPr lang="en-US" altLang="en-US"/>
              <a:t>What if multiple people help out with solving the problem?</a:t>
            </a:r>
            <a:br>
              <a:rPr lang="en-US" altLang="en-US"/>
            </a:br>
            <a:r>
              <a:rPr lang="en-US" altLang="en-US"/>
              <a:t>Can each person do a small part of the work?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What is a number of M&amp;M's</a:t>
            </a:r>
            <a:br>
              <a:rPr lang="en-US" altLang="en-US"/>
            </a:br>
            <a:r>
              <a:rPr lang="en-US" altLang="en-US"/>
              <a:t>that it is easy to double,</a:t>
            </a:r>
            <a:br>
              <a:rPr lang="en-US" altLang="en-US"/>
            </a:br>
            <a:r>
              <a:rPr lang="en-US" altLang="en-US"/>
              <a:t>even if you can't count?</a:t>
            </a:r>
            <a:br>
              <a:rPr lang="en-US" altLang="en-US"/>
            </a:br>
            <a:endParaRPr lang="en-US" altLang="en-US" sz="800"/>
          </a:p>
          <a:p>
            <a:pPr lvl="2" eaLnBrk="1" hangingPunct="1"/>
            <a:r>
              <a:rPr lang="en-US" altLang="en-US"/>
              <a:t>(What is a "base case"?)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F9C866CE-BE1D-C0CA-80D8-9F68BDCB4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9725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5EBC272-A7A3-4F91-0488-21CCCB9CF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 in Java</a:t>
            </a:r>
          </a:p>
        </p:txBody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C94F39F3-353B-D9B0-E144-CFA549B478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Consider the following method to print a line of </a:t>
            </a:r>
            <a:r>
              <a:rPr lang="en-US" altLang="en-US">
                <a:latin typeface="Courier New" panose="02070309020205020404" pitchFamily="49" charset="0"/>
              </a:rPr>
              <a:t>*</a:t>
            </a:r>
            <a:r>
              <a:rPr lang="en-US" altLang="en-US"/>
              <a:t> characters: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Prints a line containing the given number of stars.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Precondition: n &gt;=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for (int i = 0; i &lt; n; i++)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System.out.println();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end the line of output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Write a recursive version of this method (that calls itself).</a:t>
            </a:r>
          </a:p>
          <a:p>
            <a:pPr lvl="1" eaLnBrk="1" hangingPunct="1"/>
            <a:r>
              <a:rPr lang="en-US" altLang="en-US"/>
              <a:t>Solve the problem </a:t>
            </a:r>
            <a:r>
              <a:rPr lang="en-US" altLang="en-US" u="sng"/>
              <a:t>without using any loops</a:t>
            </a:r>
            <a:r>
              <a:rPr lang="en-US" altLang="en-US"/>
              <a:t>.</a:t>
            </a:r>
          </a:p>
          <a:p>
            <a:pPr lvl="1" eaLnBrk="1" hangingPunct="1"/>
            <a:r>
              <a:rPr lang="en-US" altLang="en-US"/>
              <a:t>Hint: Your solution should print just one star at a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0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799F2E-96AD-0566-E00C-47EAD5A2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Static members</a:t>
            </a:r>
            <a:endParaRPr lang="en-US" altLang="en-US">
              <a:latin typeface="Courier New" panose="02070309020205020404" pitchFamily="49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224AA78-28A4-F140-3772-5AE9DCDD1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static</a:t>
            </a:r>
            <a:r>
              <a:rPr lang="en-US" altLang="en-US"/>
              <a:t>: Part of a class, rather than part of an object.</a:t>
            </a:r>
          </a:p>
          <a:p>
            <a:pPr lvl="1" eaLnBrk="1" hangingPunct="1"/>
            <a:r>
              <a:rPr lang="en-US" altLang="en-US"/>
              <a:t>Object classes can have static methods </a:t>
            </a:r>
            <a:r>
              <a:rPr lang="en-US" altLang="en-US" i="1"/>
              <a:t>and fields</a:t>
            </a:r>
            <a:r>
              <a:rPr lang="en-US" altLang="en-US"/>
              <a:t>.</a:t>
            </a:r>
          </a:p>
          <a:p>
            <a:pPr lvl="1" eaLnBrk="1" hangingPunct="1"/>
            <a:r>
              <a:rPr lang="en-US" altLang="en-US"/>
              <a:t>Not copied into each object; shared by all objects of that class.</a:t>
            </a:r>
          </a:p>
        </p:txBody>
      </p:sp>
      <p:grpSp>
        <p:nvGrpSpPr>
          <p:cNvPr id="28676" name="Group 13">
            <a:extLst>
              <a:ext uri="{FF2B5EF4-FFF2-40B4-BE49-F238E27FC236}">
                <a16:creationId xmlns:a16="http://schemas.microsoft.com/office/drawing/2014/main" id="{EA168313-C572-7665-C5FC-207C73D342E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667000"/>
            <a:ext cx="7924800" cy="3830638"/>
            <a:chOff x="384" y="1680"/>
            <a:chExt cx="4992" cy="2413"/>
          </a:xfrm>
        </p:grpSpPr>
        <p:sp>
          <p:nvSpPr>
            <p:cNvPr id="28677" name="Text Box 4">
              <a:extLst>
                <a:ext uri="{FF2B5EF4-FFF2-40B4-BE49-F238E27FC236}">
                  <a16:creationId xmlns:a16="http://schemas.microsoft.com/office/drawing/2014/main" id="{5DC0C4F8-771F-E6AA-8A30-839BC3FFC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2" y="1680"/>
              <a:ext cx="2668" cy="10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anose="05020102010507070707" pitchFamily="18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u="sng"/>
                <a:t>class</a:t>
              </a:r>
            </a:p>
            <a:p>
              <a:pPr eaLnBrk="1" hangingPunct="1">
                <a:lnSpc>
                  <a:spcPct val="90000"/>
                </a:lnSpc>
                <a:spcBef>
                  <a:spcPts val="500"/>
                </a:spcBef>
                <a:buClr>
                  <a:srgbClr val="800080"/>
                </a:buClr>
                <a:buSzPct val="55000"/>
                <a:buFont typeface="Wingdings" panose="05000000000000000000" pitchFamily="2" charset="2"/>
                <a:buNone/>
              </a:pPr>
              <a:r>
                <a:rPr lang="en-US" altLang="en-US" sz="1400"/>
                <a:t>state:</a:t>
              </a:r>
              <a:br>
                <a:rPr lang="en-US" altLang="en-US" sz="1400"/>
              </a:br>
              <a:r>
                <a:rPr lang="en-US" altLang="en-US" sz="1400">
                  <a:latin typeface="Courier New" panose="02070309020205020404" pitchFamily="49" charset="0"/>
                </a:rPr>
                <a:t>private </a:t>
              </a:r>
              <a:r>
                <a:rPr lang="en-US" altLang="en-US" sz="1400" b="1">
                  <a:latin typeface="Courier New" panose="02070309020205020404" pitchFamily="49" charset="0"/>
                </a:rPr>
                <a:t>static</a:t>
              </a:r>
              <a:r>
                <a:rPr lang="en-US" altLang="en-US" sz="1400">
                  <a:latin typeface="Courier New" panose="02070309020205020404" pitchFamily="49" charset="0"/>
                </a:rPr>
                <a:t> int staticFieldA</a:t>
              </a:r>
              <a:br>
                <a:rPr lang="en-US" altLang="en-US" sz="1400">
                  <a:latin typeface="Courier New" panose="02070309020205020404" pitchFamily="49" charset="0"/>
                </a:rPr>
              </a:br>
              <a:r>
                <a:rPr lang="en-US" altLang="en-US" sz="1400">
                  <a:latin typeface="Courier New" panose="02070309020205020404" pitchFamily="49" charset="0"/>
                </a:rPr>
                <a:t>private </a:t>
              </a:r>
              <a:r>
                <a:rPr lang="en-US" altLang="en-US" sz="1400" b="1">
                  <a:latin typeface="Courier New" panose="02070309020205020404" pitchFamily="49" charset="0"/>
                </a:rPr>
                <a:t>static</a:t>
              </a:r>
              <a:r>
                <a:rPr lang="en-US" altLang="en-US" sz="1400">
                  <a:latin typeface="Courier New" panose="02070309020205020404" pitchFamily="49" charset="0"/>
                </a:rPr>
                <a:t> String staticFieldB</a:t>
              </a:r>
            </a:p>
            <a:p>
              <a:pPr eaLnBrk="1" hangingPunct="1">
                <a:lnSpc>
                  <a:spcPct val="90000"/>
                </a:lnSpc>
                <a:spcBef>
                  <a:spcPts val="500"/>
                </a:spcBef>
                <a:buClr>
                  <a:srgbClr val="800080"/>
                </a:buClr>
                <a:buSzPct val="55000"/>
                <a:buFont typeface="Wingdings" panose="05000000000000000000" pitchFamily="2" charset="2"/>
                <a:buNone/>
              </a:pPr>
              <a:r>
                <a:rPr lang="en-US" altLang="en-US" sz="1400"/>
                <a:t>behavior:</a:t>
              </a:r>
              <a:br>
                <a:rPr lang="en-US" altLang="en-US" sz="1400"/>
              </a:br>
              <a:r>
                <a:rPr lang="en-US" altLang="en-US" sz="1400">
                  <a:latin typeface="Courier New" panose="02070309020205020404" pitchFamily="49" charset="0"/>
                </a:rPr>
                <a:t>public </a:t>
              </a:r>
              <a:r>
                <a:rPr lang="en-US" altLang="en-US" sz="1400" b="1">
                  <a:latin typeface="Courier New" panose="02070309020205020404" pitchFamily="49" charset="0"/>
                </a:rPr>
                <a:t>static</a:t>
              </a:r>
              <a:r>
                <a:rPr lang="en-US" altLang="en-US" sz="1400">
                  <a:latin typeface="Courier New" panose="02070309020205020404" pitchFamily="49" charset="0"/>
                </a:rPr>
                <a:t> void someStaticMethodC()</a:t>
              </a:r>
              <a:br>
                <a:rPr lang="en-US" altLang="en-US" sz="1400">
                  <a:latin typeface="Courier New" panose="02070309020205020404" pitchFamily="49" charset="0"/>
                </a:rPr>
              </a:br>
              <a:r>
                <a:rPr lang="en-US" altLang="en-US" sz="1400">
                  <a:latin typeface="Courier New" panose="02070309020205020404" pitchFamily="49" charset="0"/>
                </a:rPr>
                <a:t>public </a:t>
              </a:r>
              <a:r>
                <a:rPr lang="en-US" altLang="en-US" sz="1400" b="1">
                  <a:latin typeface="Courier New" panose="02070309020205020404" pitchFamily="49" charset="0"/>
                </a:rPr>
                <a:t>static</a:t>
              </a:r>
              <a:r>
                <a:rPr lang="en-US" altLang="en-US" sz="1400">
                  <a:latin typeface="Courier New" panose="02070309020205020404" pitchFamily="49" charset="0"/>
                </a:rPr>
                <a:t> void someStaticMethodD()</a:t>
              </a:r>
            </a:p>
          </p:txBody>
        </p:sp>
        <p:grpSp>
          <p:nvGrpSpPr>
            <p:cNvPr id="28678" name="Group 5">
              <a:extLst>
                <a:ext uri="{FF2B5EF4-FFF2-40B4-BE49-F238E27FC236}">
                  <a16:creationId xmlns:a16="http://schemas.microsoft.com/office/drawing/2014/main" id="{4EC841EB-208F-873D-C0D7-7BBC009C69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703"/>
              <a:ext cx="2640" cy="327"/>
              <a:chOff x="1440" y="2448"/>
              <a:chExt cx="2640" cy="327"/>
            </a:xfrm>
          </p:grpSpPr>
          <p:sp>
            <p:nvSpPr>
              <p:cNvPr id="28682" name="Line 6">
                <a:extLst>
                  <a:ext uri="{FF2B5EF4-FFF2-40B4-BE49-F238E27FC236}">
                    <a16:creationId xmlns:a16="http://schemas.microsoft.com/office/drawing/2014/main" id="{914DDA7A-3E22-2036-C62B-0559661AF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0" y="2448"/>
                <a:ext cx="1296" cy="3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683" name="Line 7">
                <a:extLst>
                  <a:ext uri="{FF2B5EF4-FFF2-40B4-BE49-F238E27FC236}">
                    <a16:creationId xmlns:a16="http://schemas.microsoft.com/office/drawing/2014/main" id="{E1C45E58-89F0-959A-7D92-C4E581C31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2448"/>
                <a:ext cx="0" cy="3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684" name="Line 8">
                <a:extLst>
                  <a:ext uri="{FF2B5EF4-FFF2-40B4-BE49-F238E27FC236}">
                    <a16:creationId xmlns:a16="http://schemas.microsoft.com/office/drawing/2014/main" id="{655070FC-9B69-C37B-E018-27145311C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448"/>
                <a:ext cx="1248" cy="3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8679" name="Text Box 9">
              <a:extLst>
                <a:ext uri="{FF2B5EF4-FFF2-40B4-BE49-F238E27FC236}">
                  <a16:creationId xmlns:a16="http://schemas.microsoft.com/office/drawing/2014/main" id="{FBB41B45-F901-7AB2-D9CA-5AB083FF2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039"/>
              <a:ext cx="1536" cy="10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anose="05020102010507070707" pitchFamily="18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 u="sng">
                  <a:latin typeface="Tahoma" panose="020B0604030504040204" pitchFamily="34" charset="0"/>
                </a:rPr>
                <a:t>object #1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state:</a:t>
              </a:r>
              <a:br>
                <a:rPr lang="en-US" altLang="en-US" sz="1400">
                  <a:latin typeface="Tahoma" panose="020B0604030504040204" pitchFamily="34" charset="0"/>
                </a:rPr>
              </a:br>
              <a:r>
                <a:rPr lang="en-US" altLang="en-US" sz="1400">
                  <a:latin typeface="Courier New" panose="02070309020205020404" pitchFamily="49" charset="0"/>
                </a:rPr>
                <a:t>int field2</a:t>
              </a:r>
              <a:br>
                <a:rPr lang="en-US" altLang="en-US" sz="1400">
                  <a:latin typeface="Courier New" panose="02070309020205020404" pitchFamily="49" charset="0"/>
                </a:rPr>
              </a:br>
              <a:r>
                <a:rPr lang="en-US" altLang="en-US" sz="1400">
                  <a:latin typeface="Courier New" panose="02070309020205020404" pitchFamily="49" charset="0"/>
                </a:rPr>
                <a:t>double field2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behavior:</a:t>
              </a:r>
              <a:br>
                <a:rPr lang="en-US" altLang="en-US" sz="1400">
                  <a:latin typeface="Tahoma" panose="020B0604030504040204" pitchFamily="34" charset="0"/>
                </a:rPr>
              </a:br>
              <a:r>
                <a:rPr lang="en-US" altLang="en-US" sz="1400">
                  <a:latin typeface="Courier New" panose="02070309020205020404" pitchFamily="49" charset="0"/>
                </a:rPr>
                <a:t>public void method3()</a:t>
              </a:r>
              <a:br>
                <a:rPr lang="en-US" altLang="en-US" sz="1400">
                  <a:latin typeface="Courier New" panose="02070309020205020404" pitchFamily="49" charset="0"/>
                </a:rPr>
              </a:br>
              <a:r>
                <a:rPr lang="en-US" altLang="en-US" sz="1400">
                  <a:latin typeface="Courier New" panose="02070309020205020404" pitchFamily="49" charset="0"/>
                </a:rPr>
                <a:t>public int method4()</a:t>
              </a:r>
              <a:br>
                <a:rPr lang="en-US" altLang="en-US" sz="1400">
                  <a:latin typeface="Courier New" panose="02070309020205020404" pitchFamily="49" charset="0"/>
                </a:rPr>
              </a:br>
              <a:r>
                <a:rPr lang="en-US" altLang="en-US" sz="1400">
                  <a:latin typeface="Courier New" panose="02070309020205020404" pitchFamily="49" charset="0"/>
                </a:rPr>
                <a:t>public void method5()</a:t>
              </a:r>
            </a:p>
          </p:txBody>
        </p:sp>
        <p:sp>
          <p:nvSpPr>
            <p:cNvPr id="28680" name="Text Box 10">
              <a:extLst>
                <a:ext uri="{FF2B5EF4-FFF2-40B4-BE49-F238E27FC236}">
                  <a16:creationId xmlns:a16="http://schemas.microsoft.com/office/drawing/2014/main" id="{53818F73-206F-A567-A1CD-DA65D09D2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039"/>
              <a:ext cx="1536" cy="10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anose="05020102010507070707" pitchFamily="18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 u="sng">
                  <a:latin typeface="Tahoma" panose="020B0604030504040204" pitchFamily="34" charset="0"/>
                </a:rPr>
                <a:t>object #2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state:</a:t>
              </a:r>
              <a:br>
                <a:rPr lang="en-US" altLang="en-US" sz="1400">
                  <a:latin typeface="Tahoma" panose="020B0604030504040204" pitchFamily="34" charset="0"/>
                </a:rPr>
              </a:br>
              <a:r>
                <a:rPr lang="en-US" altLang="en-US" sz="1400">
                  <a:latin typeface="Courier New" panose="02070309020205020404" pitchFamily="49" charset="0"/>
                </a:rPr>
                <a:t>int field1</a:t>
              </a:r>
              <a:br>
                <a:rPr lang="en-US" altLang="en-US" sz="1400">
                  <a:latin typeface="Courier New" panose="02070309020205020404" pitchFamily="49" charset="0"/>
                </a:rPr>
              </a:br>
              <a:r>
                <a:rPr lang="en-US" altLang="en-US" sz="1400">
                  <a:latin typeface="Courier New" panose="02070309020205020404" pitchFamily="49" charset="0"/>
                </a:rPr>
                <a:t>double field2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behavior:</a:t>
              </a:r>
              <a:br>
                <a:rPr lang="en-US" altLang="en-US" sz="1400">
                  <a:latin typeface="Tahoma" panose="020B0604030504040204" pitchFamily="34" charset="0"/>
                </a:rPr>
              </a:br>
              <a:r>
                <a:rPr lang="en-US" altLang="en-US" sz="1400">
                  <a:latin typeface="Courier New" panose="02070309020205020404" pitchFamily="49" charset="0"/>
                </a:rPr>
                <a:t>public void method3()</a:t>
              </a:r>
              <a:br>
                <a:rPr lang="en-US" altLang="en-US" sz="1400">
                  <a:latin typeface="Courier New" panose="02070309020205020404" pitchFamily="49" charset="0"/>
                </a:rPr>
              </a:br>
              <a:r>
                <a:rPr lang="en-US" altLang="en-US" sz="1400">
                  <a:latin typeface="Courier New" panose="02070309020205020404" pitchFamily="49" charset="0"/>
                </a:rPr>
                <a:t>public int method4()</a:t>
              </a:r>
              <a:br>
                <a:rPr lang="en-US" altLang="en-US" sz="1400">
                  <a:latin typeface="Courier New" panose="02070309020205020404" pitchFamily="49" charset="0"/>
                </a:rPr>
              </a:br>
              <a:r>
                <a:rPr lang="en-US" altLang="en-US" sz="1400">
                  <a:latin typeface="Courier New" panose="02070309020205020404" pitchFamily="49" charset="0"/>
                </a:rPr>
                <a:t>public void method5()</a:t>
              </a:r>
            </a:p>
          </p:txBody>
        </p:sp>
        <p:sp>
          <p:nvSpPr>
            <p:cNvPr id="28681" name="Text Box 11">
              <a:extLst>
                <a:ext uri="{FF2B5EF4-FFF2-40B4-BE49-F238E27FC236}">
                  <a16:creationId xmlns:a16="http://schemas.microsoft.com/office/drawing/2014/main" id="{714B8044-044E-9966-EC7F-E7EC8BF4C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039"/>
              <a:ext cx="1536" cy="10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anose="05020102010507070707" pitchFamily="18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anose="05020102010507070707" pitchFamily="18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 u="sng">
                  <a:latin typeface="Tahoma" panose="020B0604030504040204" pitchFamily="34" charset="0"/>
                </a:rPr>
                <a:t>object #3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state:</a:t>
              </a:r>
              <a:br>
                <a:rPr lang="en-US" altLang="en-US" sz="1400">
                  <a:latin typeface="Tahoma" panose="020B0604030504040204" pitchFamily="34" charset="0"/>
                </a:rPr>
              </a:br>
              <a:r>
                <a:rPr lang="en-US" altLang="en-US" sz="1400">
                  <a:latin typeface="Courier New" panose="02070309020205020404" pitchFamily="49" charset="0"/>
                </a:rPr>
                <a:t>int field1</a:t>
              </a:r>
              <a:br>
                <a:rPr lang="en-US" altLang="en-US" sz="1400">
                  <a:latin typeface="Courier New" panose="02070309020205020404" pitchFamily="49" charset="0"/>
                </a:rPr>
              </a:br>
              <a:r>
                <a:rPr lang="en-US" altLang="en-US" sz="1400">
                  <a:latin typeface="Courier New" panose="02070309020205020404" pitchFamily="49" charset="0"/>
                </a:rPr>
                <a:t>double field2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behavior:</a:t>
              </a:r>
              <a:br>
                <a:rPr lang="en-US" altLang="en-US" sz="1400">
                  <a:latin typeface="Tahoma" panose="020B0604030504040204" pitchFamily="34" charset="0"/>
                </a:rPr>
              </a:br>
              <a:r>
                <a:rPr lang="en-US" altLang="en-US" sz="1400">
                  <a:latin typeface="Courier New" panose="02070309020205020404" pitchFamily="49" charset="0"/>
                </a:rPr>
                <a:t>public void method3()</a:t>
              </a:r>
              <a:br>
                <a:rPr lang="en-US" altLang="en-US" sz="1400">
                  <a:latin typeface="Courier New" panose="02070309020205020404" pitchFamily="49" charset="0"/>
                </a:rPr>
              </a:br>
              <a:r>
                <a:rPr lang="en-US" altLang="en-US" sz="1400">
                  <a:latin typeface="Courier New" panose="02070309020205020404" pitchFamily="49" charset="0"/>
                </a:rPr>
                <a:t>public int method4()</a:t>
              </a:r>
              <a:br>
                <a:rPr lang="en-US" altLang="en-US" sz="1400">
                  <a:latin typeface="Courier New" panose="02070309020205020404" pitchFamily="49" charset="0"/>
                </a:rPr>
              </a:br>
              <a:r>
                <a:rPr lang="en-US" altLang="en-US" sz="1400">
                  <a:latin typeface="Courier New" panose="02070309020205020404" pitchFamily="49" charset="0"/>
                </a:rPr>
                <a:t>public void method5()</a:t>
              </a: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593079D-5EF9-F1A5-F6E1-015D3A7C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Static fields</a:t>
            </a:r>
            <a:endParaRPr lang="en-US" altLang="en-US">
              <a:latin typeface="Courier New" panose="02070309020205020404" pitchFamily="49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B58DED8-EC88-6FA3-D67E-3BA49C891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private static </a:t>
            </a:r>
            <a:r>
              <a:rPr lang="en-US" altLang="en-US" b="1"/>
              <a:t>type</a:t>
            </a:r>
            <a:r>
              <a:rPr lang="en-US" altLang="en-US">
                <a:latin typeface="Courier New" panose="02070309020205020404" pitchFamily="49" charset="0"/>
              </a:rPr>
              <a:t> </a:t>
            </a:r>
            <a:r>
              <a:rPr lang="en-US" altLang="en-US" b="1"/>
              <a:t>name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  <a:endParaRPr lang="en-US" altLang="en-US" b="1" i="1"/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altLang="en-US"/>
              <a:t>	or,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private static </a:t>
            </a:r>
            <a:r>
              <a:rPr lang="en-US" altLang="en-US" b="1"/>
              <a:t>type</a:t>
            </a:r>
            <a:r>
              <a:rPr lang="en-US" altLang="en-US">
                <a:latin typeface="Courier New" panose="02070309020205020404" pitchFamily="49" charset="0"/>
              </a:rPr>
              <a:t> </a:t>
            </a:r>
            <a:r>
              <a:rPr lang="en-US" altLang="en-US" b="1"/>
              <a:t>name</a:t>
            </a:r>
            <a:r>
              <a:rPr lang="en-US" altLang="en-US">
                <a:latin typeface="Courier New" panose="02070309020205020404" pitchFamily="49" charset="0"/>
              </a:rPr>
              <a:t> = </a:t>
            </a:r>
            <a:r>
              <a:rPr lang="en-US" altLang="en-US" b="1"/>
              <a:t>value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Example: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private static int theAnswer = 42;</a:t>
            </a:r>
            <a:endParaRPr lang="en-US" altLang="en-US" sz="800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 b="1"/>
              <a:t>static field</a:t>
            </a:r>
            <a:r>
              <a:rPr lang="en-US" altLang="en-US"/>
              <a:t>: Stored in the class instead of each object.</a:t>
            </a:r>
          </a:p>
          <a:p>
            <a:pPr lvl="1" eaLnBrk="1" hangingPunct="1"/>
            <a:r>
              <a:rPr lang="en-US" altLang="en-US"/>
              <a:t>A "shared" global field that all objects can access and modify.</a:t>
            </a:r>
          </a:p>
          <a:p>
            <a:pPr lvl="1" eaLnBrk="1" hangingPunct="1"/>
            <a:r>
              <a:rPr lang="en-US" altLang="en-US"/>
              <a:t>Like a class constant, except that its value can be changed.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057CAB8-A4CF-23E6-F7E9-BB61747C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Accessing static fields</a:t>
            </a:r>
          </a:p>
        </p:txBody>
      </p:sp>
      <p:sp>
        <p:nvSpPr>
          <p:cNvPr id="1256451" name="Rectangle 3">
            <a:extLst>
              <a:ext uri="{FF2B5EF4-FFF2-40B4-BE49-F238E27FC236}">
                <a16:creationId xmlns:a16="http://schemas.microsoft.com/office/drawing/2014/main" id="{9F95117A-CA56-EE38-C9FC-845855A0D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From inside the class where the field was declared: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800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</a:t>
            </a:r>
            <a:r>
              <a:rPr lang="en-US" altLang="en-US" b="1" dirty="0" err="1"/>
              <a:t>fieldName</a:t>
            </a:r>
            <a:r>
              <a:rPr lang="en-US" altLang="en-US" b="1" dirty="0">
                <a:latin typeface="Courier New" panose="02070309020205020404" pitchFamily="49" charset="0"/>
              </a:rPr>
              <a:t>                        </a:t>
            </a:r>
            <a:r>
              <a:rPr lang="en-US" alt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// get the value</a:t>
            </a:r>
            <a:endParaRPr lang="en-US" altLang="en-US" b="1" dirty="0">
              <a:solidFill>
                <a:srgbClr val="008080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</a:t>
            </a:r>
            <a:r>
              <a:rPr lang="en-US" altLang="en-US" b="1" dirty="0" err="1"/>
              <a:t>fieldName</a:t>
            </a:r>
            <a:r>
              <a:rPr lang="en-US" altLang="en-US" dirty="0">
                <a:latin typeface="Courier New" panose="02070309020205020404" pitchFamily="49" charset="0"/>
              </a:rPr>
              <a:t> = </a:t>
            </a:r>
            <a:r>
              <a:rPr lang="en-US" altLang="en-US" b="1" dirty="0"/>
              <a:t>value</a:t>
            </a:r>
            <a:r>
              <a:rPr lang="en-US" altLang="en-US" dirty="0">
                <a:latin typeface="Courier New" panose="02070309020205020404" pitchFamily="49" charset="0"/>
              </a:rPr>
              <a:t>;               </a:t>
            </a:r>
            <a:r>
              <a:rPr lang="en-US" alt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// set the value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From another class (if the field is </a:t>
            </a:r>
            <a:r>
              <a:rPr lang="en-US" altLang="en-US" dirty="0">
                <a:latin typeface="Courier New" panose="02070309020205020404" pitchFamily="49" charset="0"/>
              </a:rPr>
              <a:t>public</a:t>
            </a:r>
            <a:r>
              <a:rPr lang="en-US" altLang="en-US" dirty="0"/>
              <a:t>):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800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</a:t>
            </a:r>
            <a:r>
              <a:rPr lang="en-US" altLang="en-US" b="1" dirty="0" err="1"/>
              <a:t>ClassName</a:t>
            </a:r>
            <a:r>
              <a:rPr lang="en-US" altLang="en-US" dirty="0" err="1">
                <a:latin typeface="Courier New" panose="02070309020205020404" pitchFamily="49" charset="0"/>
              </a:rPr>
              <a:t>.</a:t>
            </a:r>
            <a:r>
              <a:rPr lang="en-US" altLang="en-US" b="1" dirty="0" err="1"/>
              <a:t>fieldName</a:t>
            </a:r>
            <a:r>
              <a:rPr lang="en-US" altLang="en-US" b="1" dirty="0">
                <a:latin typeface="Courier New" panose="02070309020205020404" pitchFamily="49" charset="0"/>
              </a:rPr>
              <a:t>             </a:t>
            </a:r>
            <a:r>
              <a:rPr lang="en-US" alt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// get the value</a:t>
            </a:r>
            <a:endParaRPr lang="en-US" altLang="en-US" b="1" dirty="0"/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</a:t>
            </a:r>
            <a:r>
              <a:rPr lang="en-US" altLang="en-US" b="1" dirty="0" err="1"/>
              <a:t>ClassName</a:t>
            </a:r>
            <a:r>
              <a:rPr lang="en-US" altLang="en-US" dirty="0" err="1">
                <a:latin typeface="Courier New" panose="02070309020205020404" pitchFamily="49" charset="0"/>
              </a:rPr>
              <a:t>.</a:t>
            </a:r>
            <a:r>
              <a:rPr lang="en-US" altLang="en-US" b="1" dirty="0" err="1"/>
              <a:t>fieldName</a:t>
            </a:r>
            <a:r>
              <a:rPr lang="en-US" altLang="en-US" dirty="0">
                <a:latin typeface="Courier New" panose="02070309020205020404" pitchFamily="49" charset="0"/>
              </a:rPr>
              <a:t> = </a:t>
            </a:r>
            <a:r>
              <a:rPr lang="en-US" altLang="en-US" b="1" dirty="0"/>
              <a:t>value</a:t>
            </a:r>
            <a:r>
              <a:rPr lang="en-US" altLang="en-US" dirty="0">
                <a:latin typeface="Courier New" panose="02070309020205020404" pitchFamily="49" charset="0"/>
              </a:rPr>
              <a:t>;    </a:t>
            </a:r>
            <a:r>
              <a:rPr lang="en-US" alt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// set the value</a:t>
            </a:r>
            <a:endParaRPr lang="en-US" altLang="en-US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generally static fields are not </a:t>
            </a:r>
            <a:r>
              <a:rPr lang="en-US" altLang="en-US" dirty="0">
                <a:latin typeface="Courier New" panose="02070309020205020404" pitchFamily="49" charset="0"/>
              </a:rPr>
              <a:t>public</a:t>
            </a:r>
            <a:r>
              <a:rPr lang="en-US" altLang="en-US" dirty="0"/>
              <a:t> unless they are </a:t>
            </a:r>
            <a:r>
              <a:rPr lang="en-US" altLang="en-US" dirty="0">
                <a:latin typeface="Courier New" panose="02070309020205020404" pitchFamily="49" charset="0"/>
              </a:rPr>
              <a:t>final</a:t>
            </a:r>
            <a:r>
              <a:rPr lang="en-US" altLang="en-US" dirty="0"/>
              <a:t> </a:t>
            </a:r>
            <a:br>
              <a:rPr lang="en-US" altLang="en-US" dirty="0"/>
            </a:br>
            <a:endParaRPr lang="en-US" altLang="en-US" dirty="0"/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Exercise: Write the working version of </a:t>
            </a:r>
            <a:r>
              <a:rPr lang="en-US" altLang="en-US" dirty="0">
                <a:latin typeface="Courier New" panose="02070309020205020404" pitchFamily="49" charset="0"/>
              </a:rPr>
              <a:t>Giraffe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6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7B3A2E0-A1F8-5C0C-0CB4-4FC67B67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BankAccount</a:t>
            </a:r>
            <a:r>
              <a:rPr lang="en-US" altLang="en-US"/>
              <a:t> solution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4B9B43F-DD87-BDAC-6618-ED4C9AC7E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public class </a:t>
            </a:r>
            <a:r>
              <a:rPr lang="en-US" altLang="en-US" sz="1800" dirty="0" err="1">
                <a:latin typeface="Courier New" panose="02070309020205020404" pitchFamily="49" charset="0"/>
              </a:rPr>
              <a:t>BankAccount</a:t>
            </a:r>
            <a:r>
              <a:rPr lang="en-US" altLang="en-US" sz="1800" dirty="0">
                <a:latin typeface="Courier New" panose="02070309020205020404" pitchFamily="49" charset="0"/>
              </a:rPr>
              <a:t> {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endParaRPr lang="en-US" altLang="en-US" sz="700" b="1" dirty="0">
              <a:solidFill>
                <a:srgbClr val="00808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b="1" dirty="0">
                <a:solidFill>
                  <a:srgbClr val="008080"/>
                </a:solidFill>
                <a:latin typeface="Courier New" panose="02070309020205020404" pitchFamily="49" charset="0"/>
              </a:rPr>
              <a:t>    // static count of how many accounts are created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b="1" dirty="0">
                <a:solidFill>
                  <a:srgbClr val="008080"/>
                </a:solidFill>
                <a:latin typeface="Courier New" panose="02070309020205020404" pitchFamily="49" charset="0"/>
              </a:rPr>
              <a:t>    // (only one count shared for the whole class)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    private static int 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objectCount</a:t>
            </a:r>
            <a:r>
              <a:rPr lang="en-US" altLang="en-US" sz="1800" b="1" dirty="0">
                <a:latin typeface="Courier New" panose="02070309020205020404" pitchFamily="49" charset="0"/>
              </a:rPr>
              <a:t> = 0;</a:t>
            </a:r>
            <a:endParaRPr lang="en-US" altLang="en-US" sz="700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endParaRPr lang="en-US" altLang="en-US" sz="1800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b="1" dirty="0">
                <a:solidFill>
                  <a:srgbClr val="008080"/>
                </a:solidFill>
                <a:latin typeface="Courier New" panose="02070309020205020404" pitchFamily="49" charset="0"/>
              </a:rPr>
              <a:t>    // fields (replicated for each object)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private String name;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private int id;</a:t>
            </a:r>
            <a:endParaRPr lang="en-US" altLang="en-US" sz="1800" b="1" dirty="0">
              <a:solidFill>
                <a:srgbClr val="00808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endParaRPr lang="en-US" altLang="en-US" sz="1800" dirty="0">
              <a:solidFill>
                <a:srgbClr val="00808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public </a:t>
            </a:r>
            <a:r>
              <a:rPr lang="en-US" altLang="en-US" sz="1800" dirty="0" err="1">
                <a:latin typeface="Courier New" panose="02070309020205020404" pitchFamily="49" charset="0"/>
              </a:rPr>
              <a:t>BankAccount</a:t>
            </a:r>
            <a:r>
              <a:rPr lang="en-US" altLang="en-US" sz="1800" dirty="0">
                <a:latin typeface="Courier New" panose="02070309020205020404" pitchFamily="49" charset="0"/>
              </a:rPr>
              <a:t>() {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        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objectCount</a:t>
            </a:r>
            <a:r>
              <a:rPr lang="en-US" altLang="en-US" sz="1800" b="1" dirty="0">
                <a:latin typeface="Courier New" panose="02070309020205020404" pitchFamily="49" charset="0"/>
              </a:rPr>
              <a:t>++;     </a:t>
            </a:r>
            <a:r>
              <a:rPr lang="en-US" altLang="en-US" sz="1800" b="1" dirty="0">
                <a:solidFill>
                  <a:srgbClr val="008080"/>
                </a:solidFill>
                <a:latin typeface="Courier New" panose="02070309020205020404" pitchFamily="49" charset="0"/>
              </a:rPr>
              <a:t>// advance the id, and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        id = 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objectCount</a:t>
            </a:r>
            <a:r>
              <a:rPr lang="en-US" altLang="en-US" sz="1800" b="1" dirty="0">
                <a:latin typeface="Courier New" panose="02070309020205020404" pitchFamily="49" charset="0"/>
              </a:rPr>
              <a:t>;  </a:t>
            </a:r>
            <a:r>
              <a:rPr lang="en-US" altLang="en-US" sz="1800" b="1" dirty="0">
                <a:solidFill>
                  <a:srgbClr val="008080"/>
                </a:solidFill>
                <a:latin typeface="Courier New" panose="02070309020205020404" pitchFamily="49" charset="0"/>
              </a:rPr>
              <a:t>// give number to account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endParaRPr lang="en-US" altLang="en-US" sz="700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...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endParaRPr lang="en-US" altLang="en-US" sz="700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public int </a:t>
            </a:r>
            <a:r>
              <a:rPr lang="en-US" altLang="en-US" sz="1800" dirty="0" err="1">
                <a:latin typeface="Courier New" panose="02070309020205020404" pitchFamily="49" charset="0"/>
              </a:rPr>
              <a:t>getID</a:t>
            </a:r>
            <a:r>
              <a:rPr lang="en-US" altLang="en-US" sz="1800" dirty="0">
                <a:latin typeface="Courier New" panose="02070309020205020404" pitchFamily="49" charset="0"/>
              </a:rPr>
              <a:t>() {   </a:t>
            </a:r>
            <a:r>
              <a:rPr lang="en-US" altLang="en-US" sz="1800" b="1" dirty="0">
                <a:solidFill>
                  <a:srgbClr val="008080"/>
                </a:solidFill>
                <a:latin typeface="Courier New" panose="02070309020205020404" pitchFamily="49" charset="0"/>
              </a:rPr>
              <a:t>// return this account's id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    return id;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70000"/>
              </a:lnSpc>
              <a:buFont typeface="Wingdings 2" panose="05020102010507070707" pitchFamily="18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82C2BB1-3AD8-A4AD-3ABB-00027D07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Static methods</a:t>
            </a:r>
            <a:endParaRPr lang="en-US" altLang="en-US">
              <a:latin typeface="Courier New" panose="02070309020205020404" pitchFamily="49" charset="0"/>
            </a:endParaRPr>
          </a:p>
        </p:txBody>
      </p:sp>
      <p:sp>
        <p:nvSpPr>
          <p:cNvPr id="1233923" name="Rectangle 3">
            <a:extLst>
              <a:ext uri="{FF2B5EF4-FFF2-40B4-BE49-F238E27FC236}">
                <a16:creationId xmlns:a16="http://schemas.microsoft.com/office/drawing/2014/main" id="{1E66410B-BF84-3B12-3C9D-94790F03D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solidFill>
                  <a:srgbClr val="008080"/>
                </a:solidFill>
                <a:latin typeface="Courier New" panose="02070309020205020404" pitchFamily="49" charset="0"/>
              </a:rPr>
              <a:t>	// the same syntax you've already used for methods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public static </a:t>
            </a:r>
            <a:r>
              <a:rPr lang="en-US" altLang="en-US" b="1"/>
              <a:t>type</a:t>
            </a:r>
            <a:r>
              <a:rPr lang="en-US" altLang="en-US">
                <a:latin typeface="Courier New" panose="02070309020205020404" pitchFamily="49" charset="0"/>
              </a:rPr>
              <a:t> </a:t>
            </a:r>
            <a:r>
              <a:rPr lang="en-US" altLang="en-US" b="1"/>
              <a:t>name</a:t>
            </a:r>
            <a:r>
              <a:rPr lang="en-US" altLang="en-US">
                <a:latin typeface="Courier New" panose="02070309020205020404" pitchFamily="49" charset="0"/>
              </a:rPr>
              <a:t>(</a:t>
            </a:r>
            <a:r>
              <a:rPr lang="en-US" altLang="en-US" b="1"/>
              <a:t>parameters</a:t>
            </a:r>
            <a:r>
              <a:rPr lang="en-US" altLang="en-US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    </a:t>
            </a:r>
            <a:r>
              <a:rPr lang="en-US" altLang="en-US" b="1"/>
              <a:t>statements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}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/>
          </a:p>
          <a:p>
            <a:pPr eaLnBrk="1" hangingPunct="1"/>
            <a:r>
              <a:rPr lang="en-US" altLang="en-US" b="1"/>
              <a:t>static method</a:t>
            </a:r>
            <a:r>
              <a:rPr lang="en-US" altLang="en-US"/>
              <a:t>: Stored in a class, not in an object.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sz="800"/>
          </a:p>
          <a:p>
            <a:pPr lvl="1" eaLnBrk="1" hangingPunct="1"/>
            <a:r>
              <a:rPr lang="en-US" altLang="en-US"/>
              <a:t>Shared by all objects of the class, not replicated.</a:t>
            </a:r>
            <a:endParaRPr lang="en-US" altLang="en-US" sz="800"/>
          </a:p>
          <a:p>
            <a:pPr lvl="1" eaLnBrk="1" hangingPunct="1"/>
            <a:r>
              <a:rPr lang="en-US" altLang="en-US"/>
              <a:t>Does not have any </a:t>
            </a:r>
            <a:r>
              <a:rPr lang="en-US" altLang="en-US" i="1"/>
              <a:t>implicit parameter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this</a:t>
            </a:r>
            <a:r>
              <a:rPr lang="en-US" altLang="en-US"/>
              <a:t>;  </a:t>
            </a:r>
            <a:br>
              <a:rPr lang="en-US" altLang="en-US"/>
            </a:br>
            <a:r>
              <a:rPr lang="en-US" altLang="en-US"/>
              <a:t>therefore, cannot access any particular object's fields.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Exercise: Make it so that clients can find out how many total </a:t>
            </a:r>
            <a:r>
              <a:rPr lang="en-US" altLang="en-US">
                <a:latin typeface="Courier New" panose="02070309020205020404" pitchFamily="49" charset="0"/>
              </a:rPr>
              <a:t>BankAccount</a:t>
            </a:r>
            <a:r>
              <a:rPr lang="en-US" altLang="en-US"/>
              <a:t> objects have ever been created.</a:t>
            </a:r>
            <a:endParaRPr lang="en-US" altLang="en-US" sz="9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3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BF29400-B32F-4B58-6A87-2BBB80C8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BankAccount</a:t>
            </a:r>
            <a:r>
              <a:rPr lang="en-US" altLang="en-US"/>
              <a:t> solution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11ED68B-8F2A-3B9F-A25E-5D3C8F584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public class BankAccount {</a:t>
            </a: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endParaRPr lang="en-US" altLang="en-US" sz="700" b="1">
              <a:solidFill>
                <a:srgbClr val="00808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8080"/>
                </a:solidFill>
                <a:latin typeface="Courier New" panose="02070309020205020404" pitchFamily="49" charset="0"/>
              </a:rPr>
              <a:t>    // static count of how many accounts are created</a:t>
            </a: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8080"/>
                </a:solidFill>
                <a:latin typeface="Courier New" panose="02070309020205020404" pitchFamily="49" charset="0"/>
              </a:rPr>
              <a:t>    // (only one count shared for the whole class)</a:t>
            </a: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private static int objectCount = 0;</a:t>
            </a:r>
            <a:endParaRPr lang="en-US" altLang="en-US" sz="7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8080"/>
                </a:solidFill>
                <a:latin typeface="Courier New" panose="02070309020205020404" pitchFamily="49" charset="0"/>
              </a:rPr>
              <a:t>    // clients can call this to find out # accounts created</a:t>
            </a: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    public static int getNumAccounts() {</a:t>
            </a: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        return objectCount;</a:t>
            </a: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endParaRPr lang="en-US" altLang="en-US" sz="1800" b="1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8080"/>
                </a:solidFill>
                <a:latin typeface="Courier New" panose="02070309020205020404" pitchFamily="49" charset="0"/>
              </a:rPr>
              <a:t>    // fields (replicated for each object)</a:t>
            </a: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private String name;</a:t>
            </a: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private int id;</a:t>
            </a:r>
            <a:endParaRPr lang="en-US" altLang="en-US" sz="1800" b="1">
              <a:solidFill>
                <a:srgbClr val="00808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808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public BankAccount() {</a:t>
            </a: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        </a:t>
            </a:r>
            <a:r>
              <a:rPr lang="en-US" altLang="en-US" sz="1800">
                <a:latin typeface="Courier New" panose="02070309020205020404" pitchFamily="49" charset="0"/>
              </a:rPr>
              <a:t>objectCount++;</a:t>
            </a:r>
            <a:r>
              <a:rPr lang="en-US" altLang="en-US" sz="1800" b="1">
                <a:latin typeface="Courier New" panose="02070309020205020404" pitchFamily="49" charset="0"/>
              </a:rPr>
              <a:t>     </a:t>
            </a:r>
            <a:r>
              <a:rPr lang="en-US" altLang="en-US" sz="1800" b="1">
                <a:solidFill>
                  <a:srgbClr val="008080"/>
                </a:solidFill>
                <a:latin typeface="Courier New" panose="02070309020205020404" pitchFamily="49" charset="0"/>
              </a:rPr>
              <a:t>// advance the id, and</a:t>
            </a: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        </a:t>
            </a:r>
            <a:r>
              <a:rPr lang="en-US" altLang="en-US" sz="1800">
                <a:latin typeface="Courier New" panose="02070309020205020404" pitchFamily="49" charset="0"/>
              </a:rPr>
              <a:t>id = objectCount;</a:t>
            </a:r>
            <a:r>
              <a:rPr lang="en-US" altLang="en-US" sz="1800" b="1">
                <a:latin typeface="Courier New" panose="02070309020205020404" pitchFamily="49" charset="0"/>
              </a:rPr>
              <a:t>  </a:t>
            </a:r>
            <a:r>
              <a:rPr lang="en-US" altLang="en-US" sz="1800" b="1">
                <a:solidFill>
                  <a:srgbClr val="008080"/>
                </a:solidFill>
                <a:latin typeface="Courier New" panose="02070309020205020404" pitchFamily="49" charset="0"/>
              </a:rPr>
              <a:t>// give number to account</a:t>
            </a: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endParaRPr lang="en-US" altLang="en-US" sz="7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...</a:t>
            </a: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endParaRPr lang="en-US" altLang="en-US" sz="7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public int getID() {   </a:t>
            </a:r>
            <a:r>
              <a:rPr lang="en-US" altLang="en-US" sz="1800" b="1">
                <a:solidFill>
                  <a:srgbClr val="008080"/>
                </a:solidFill>
                <a:latin typeface="Courier New" panose="02070309020205020404" pitchFamily="49" charset="0"/>
              </a:rPr>
              <a:t>// return this account's id</a:t>
            </a: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return id;</a:t>
            </a: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B297501-1A21-CFFB-E3E3-D020FEBF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Creating an array of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FC509-813F-ECD7-59DA-2C48CA13E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7457" y="1371600"/>
            <a:ext cx="9481457" cy="5181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int[10][8] data </a:t>
            </a:r>
            <a:r>
              <a:rPr lang="en-US" dirty="0"/>
              <a:t>creates an array of length 10 that stores </a:t>
            </a:r>
          </a:p>
          <a:p>
            <a:pPr marL="0" indent="0">
              <a:buNone/>
              <a:defRPr/>
            </a:pPr>
            <a:r>
              <a:rPr lang="en-US" dirty="0"/>
              <a:t>				arrays of length 8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int[10][8] data;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for(int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= 0;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&lt;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 {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for(int j = 0; j &lt; data[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].length; j++) {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data[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][j] =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* 10 + j;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}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}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for(int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= 0;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&lt; 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 {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for(int j = 0; j &lt;  data[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].length; j++) {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(data[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][j] + " ");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}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}</a:t>
            </a: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92C613AB-5AC0-65B7-0FEF-0602D0057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257" y="2743200"/>
            <a:ext cx="374468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Output:</a:t>
            </a:r>
          </a:p>
          <a:p>
            <a:endParaRPr lang="en-US" altLang="en-US" sz="1600" dirty="0"/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0 1 2 3 4 5 6 7 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10 11 12 13 14 15 16 17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20 21 22 23 24 25 26 27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30 31 32 33 34 35 36 37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40 41 42 43 44 45 46 47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50 51 52 53 54 55 56 57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60 61 62 63 64 65 66 67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70 71 72 73 74 75 76 77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80 81 82 83 84 85 86 87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90 91 92 93 94 95 96 97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1986</Words>
  <Application>Microsoft Office PowerPoint</Application>
  <PresentationFormat>On-screen Show (4:3)</PresentationFormat>
  <Paragraphs>278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Calibri</vt:lpstr>
      <vt:lpstr>Cambria</vt:lpstr>
      <vt:lpstr>Courier New</vt:lpstr>
      <vt:lpstr>Tahoma</vt:lpstr>
      <vt:lpstr>Verdana</vt:lpstr>
      <vt:lpstr>Wingdings</vt:lpstr>
      <vt:lpstr>Wingdings 2</vt:lpstr>
      <vt:lpstr>cse143-13wi</vt:lpstr>
      <vt:lpstr>CS 142</vt:lpstr>
      <vt:lpstr>Exercise: BankAccount</vt:lpstr>
      <vt:lpstr>Static members</vt:lpstr>
      <vt:lpstr>Static fields</vt:lpstr>
      <vt:lpstr>Accessing static fields</vt:lpstr>
      <vt:lpstr>BankAccount solution</vt:lpstr>
      <vt:lpstr>Static methods</vt:lpstr>
      <vt:lpstr>BankAccount solution</vt:lpstr>
      <vt:lpstr>Creating an array of arrays</vt:lpstr>
      <vt:lpstr>Array of arrays mystery</vt:lpstr>
      <vt:lpstr>Exercise</vt:lpstr>
      <vt:lpstr>Exercise</vt:lpstr>
      <vt:lpstr>The idea</vt:lpstr>
      <vt:lpstr>Recursive algorithm</vt:lpstr>
      <vt:lpstr>Recursion</vt:lpstr>
      <vt:lpstr>PowerPoint Presentation</vt:lpstr>
      <vt:lpstr>PowerPoint Presentation</vt:lpstr>
      <vt:lpstr>PowerPoint Presentation</vt:lpstr>
      <vt:lpstr>PowerPoint Presentation</vt:lpstr>
      <vt:lpstr>Why learn recursion?</vt:lpstr>
      <vt:lpstr>Getting down stairs</vt:lpstr>
      <vt:lpstr>Recursion and cases</vt:lpstr>
      <vt:lpstr>Another recursive task</vt:lpstr>
      <vt:lpstr>Recursion in Java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Allison Obourn</cp:lastModifiedBy>
  <cp:revision>26</cp:revision>
  <dcterms:created xsi:type="dcterms:W3CDTF">2013-01-28T17:25:22Z</dcterms:created>
  <dcterms:modified xsi:type="dcterms:W3CDTF">2024-04-22T16:09:56Z</dcterms:modified>
</cp:coreProperties>
</file>