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99" r:id="rId3"/>
    <p:sldId id="296" r:id="rId4"/>
    <p:sldId id="297" r:id="rId5"/>
    <p:sldId id="298" r:id="rId6"/>
    <p:sldId id="288" r:id="rId7"/>
    <p:sldId id="289" r:id="rId8"/>
    <p:sldId id="290" r:id="rId9"/>
    <p:sldId id="257" r:id="rId10"/>
    <p:sldId id="281" r:id="rId11"/>
    <p:sldId id="276" r:id="rId12"/>
    <p:sldId id="282" r:id="rId13"/>
    <p:sldId id="278" r:id="rId14"/>
    <p:sldId id="277" r:id="rId15"/>
    <p:sldId id="287" r:id="rId16"/>
    <p:sldId id="291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83" r:id="rId25"/>
    <p:sldId id="284" r:id="rId26"/>
    <p:sldId id="285" r:id="rId27"/>
    <p:sldId id="286" r:id="rId28"/>
    <p:sldId id="292" r:id="rId29"/>
    <p:sldId id="293" r:id="rId30"/>
    <p:sldId id="294" r:id="rId31"/>
    <p:sldId id="295" r:id="rId3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>
            <a:extLst>
              <a:ext uri="{FF2B5EF4-FFF2-40B4-BE49-F238E27FC236}">
                <a16:creationId xmlns:a16="http://schemas.microsoft.com/office/drawing/2014/main" id="{03A47351-DA46-EB7D-82FB-C9AED1C28C1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9525" y="0"/>
            <a:ext cx="9169400" cy="533400"/>
            <a:chOff x="-6" y="-180"/>
            <a:chExt cx="5776" cy="516"/>
          </a:xfrm>
          <a:gradFill flip="none" rotWithShape="1">
            <a:gsLst>
              <a:gs pos="74000">
                <a:schemeClr val="accent5">
                  <a:alpha val="37000"/>
                  <a:lumMod val="100000"/>
                </a:schemeClr>
              </a:gs>
              <a:gs pos="44000">
                <a:schemeClr val="accent5">
                  <a:lumMod val="75000"/>
                </a:schemeClr>
              </a:gs>
              <a:gs pos="33000">
                <a:srgbClr val="5096A2"/>
              </a:gs>
            </a:gsLst>
            <a:lin ang="5400000" scaled="0"/>
            <a:tileRect/>
          </a:gradFill>
        </p:grpSpPr>
        <p:sp>
          <p:nvSpPr>
            <p:cNvPr id="3" name="Freeform 12">
              <a:extLst>
                <a:ext uri="{FF2B5EF4-FFF2-40B4-BE49-F238E27FC236}">
                  <a16:creationId xmlns:a16="http://schemas.microsoft.com/office/drawing/2014/main" id="{ADAA93DB-7AF7-BB55-84DB-FF8DCDDCD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4" name="Freeform 19">
              <a:extLst>
                <a:ext uri="{FF2B5EF4-FFF2-40B4-BE49-F238E27FC236}">
                  <a16:creationId xmlns:a16="http://schemas.microsoft.com/office/drawing/2014/main" id="{24FF9B23-1607-1C6E-5064-3077268AD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5" name="Group 1">
              <a:extLst>
                <a:ext uri="{FF2B5EF4-FFF2-40B4-BE49-F238E27FC236}">
                  <a16:creationId xmlns:a16="http://schemas.microsoft.com/office/drawing/2014/main" id="{FE23ED18-5293-0CE2-6BE7-87DA8D605F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  <a:grpFill/>
          </p:grpSpPr>
          <p:sp>
            <p:nvSpPr>
              <p:cNvPr id="6" name="Freeform 21">
                <a:extLst>
                  <a:ext uri="{FF2B5EF4-FFF2-40B4-BE49-F238E27FC236}">
                    <a16:creationId xmlns:a16="http://schemas.microsoft.com/office/drawing/2014/main" id="{F0F415EF-C479-773E-497B-4E0043EE1894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grpFill/>
              <a:ln w="1079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" name="Freeform 22">
                <a:extLst>
                  <a:ext uri="{FF2B5EF4-FFF2-40B4-BE49-F238E27FC236}">
                    <a16:creationId xmlns:a16="http://schemas.microsoft.com/office/drawing/2014/main" id="{6877E0C7-4B55-2059-A4AC-87CEF58176C0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8" name="Freeform 23">
            <a:extLst>
              <a:ext uri="{FF2B5EF4-FFF2-40B4-BE49-F238E27FC236}">
                <a16:creationId xmlns:a16="http://schemas.microsoft.com/office/drawing/2014/main" id="{99559C03-B297-FAA1-5D7C-341F4C0C8C16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9525" y="6586131"/>
            <a:ext cx="4876800" cy="2718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4000">
                <a:schemeClr val="accent5">
                  <a:alpha val="37000"/>
                  <a:lumMod val="100000"/>
                </a:schemeClr>
              </a:gs>
              <a:gs pos="44000">
                <a:schemeClr val="accent5">
                  <a:lumMod val="75000"/>
                </a:schemeClr>
              </a:gs>
              <a:gs pos="33000">
                <a:srgbClr val="5096A2"/>
              </a:gs>
            </a:gsLst>
            <a:lin ang="4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Times New Roman" charset="0"/>
            </a:endParaRPr>
          </a:p>
        </p:txBody>
      </p: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5571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542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5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798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942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01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D9344970-2905-1371-819A-537B2D0B1E4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F521A7BC-B7BA-6205-CA98-3E98C5921D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EB1BB-78E1-8B40-AF13-602359000F5E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429E1063-DBFD-490D-B2BC-C6C804C27528}" type="slidenum">
              <a:rPr lang="en-US" altLang="en-US" sz="1200">
                <a:solidFill>
                  <a:srgbClr val="424242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‹#›</a:t>
            </a:fld>
            <a:endParaRPr lang="en-US" altLang="en-US" sz="1200">
              <a:solidFill>
                <a:srgbClr val="424242"/>
              </a:solidFill>
            </a:endParaRPr>
          </a:p>
        </p:txBody>
      </p:sp>
      <p:grpSp>
        <p:nvGrpSpPr>
          <p:cNvPr id="11" name="Group 23">
            <a:extLst>
              <a:ext uri="{FF2B5EF4-FFF2-40B4-BE49-F238E27FC236}">
                <a16:creationId xmlns:a16="http://schemas.microsoft.com/office/drawing/2014/main" id="{8DE50E5B-8B58-5A34-6BDD-80D68CF3F39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9525" y="0"/>
            <a:ext cx="9169400" cy="533400"/>
            <a:chOff x="-6" y="-180"/>
            <a:chExt cx="5776" cy="516"/>
          </a:xfrm>
          <a:gradFill flip="none" rotWithShape="1">
            <a:gsLst>
              <a:gs pos="74000">
                <a:schemeClr val="accent5">
                  <a:alpha val="37000"/>
                  <a:lumMod val="100000"/>
                </a:schemeClr>
              </a:gs>
              <a:gs pos="44000">
                <a:schemeClr val="accent5">
                  <a:lumMod val="75000"/>
                </a:schemeClr>
              </a:gs>
              <a:gs pos="33000">
                <a:srgbClr val="5096A2"/>
              </a:gs>
            </a:gsLst>
            <a:lin ang="5400000" scaled="0"/>
            <a:tileRect/>
          </a:gradFill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5EFA1CB-A4B8-A973-EC1B-F912E64D8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8A5B7E9-8384-A6B2-9FE4-6CA152CAD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6" name="Group 1">
              <a:extLst>
                <a:ext uri="{FF2B5EF4-FFF2-40B4-BE49-F238E27FC236}">
                  <a16:creationId xmlns:a16="http://schemas.microsoft.com/office/drawing/2014/main" id="{1B48B724-1A99-801E-2A35-393515D732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  <a:grpFill/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249AF9D2-DD90-33AF-6AAC-24D3F535BAF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grpFill/>
              <a:ln w="1079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CDF55B54-D3E2-2BA0-99EC-0D934D4F1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9" name="Freeform 18">
            <a:extLst>
              <a:ext uri="{FF2B5EF4-FFF2-40B4-BE49-F238E27FC236}">
                <a16:creationId xmlns:a16="http://schemas.microsoft.com/office/drawing/2014/main" id="{E371BD11-5D59-D4CD-2AF2-D06C23545094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9525" y="6586131"/>
            <a:ext cx="4876800" cy="2718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4000">
                <a:schemeClr val="accent5">
                  <a:alpha val="37000"/>
                  <a:lumMod val="100000"/>
                </a:schemeClr>
              </a:gs>
              <a:gs pos="44000">
                <a:schemeClr val="accent5">
                  <a:lumMod val="75000"/>
                </a:schemeClr>
              </a:gs>
              <a:gs pos="33000">
                <a:srgbClr val="5096A2"/>
              </a:gs>
            </a:gsLst>
            <a:lin ang="4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anose="02040503050406030204" pitchFamily="18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anose="02040503050406030204" pitchFamily="18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anose="02040503050406030204" pitchFamily="18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anose="02040503050406030204" pitchFamily="18" charset="0"/>
          <a:ea typeface="MS PGothic" panose="020B0600070205080204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anose="05020102010507070707" pitchFamily="18" charset="2"/>
        <a:buChar char=""/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26B63185-26C0-D0D0-5E3F-90984CE02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55421"/>
            <a:ext cx="7772400" cy="920976"/>
          </a:xfrm>
        </p:spPr>
        <p:txBody>
          <a:bodyPr/>
          <a:lstStyle/>
          <a:p>
            <a:pPr eaLnBrk="1" hangingPunct="1"/>
            <a:r>
              <a:rPr lang="en-US" altLang="en-US" sz="7200" dirty="0"/>
              <a:t>CS 142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A09C6FAC-DF8E-6E1A-0C45-E3C8A6BDC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726292"/>
            <a:ext cx="7772400" cy="123825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dirty="0"/>
              <a:t>Lecture 14:</a:t>
            </a:r>
            <a:r>
              <a:rPr lang="en-US" altLang="en-US" dirty="0"/>
              <a:t> 2D arrays and Introduction to Recursion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7CA0FEF-FD04-C2DA-207D-539896D0EFCD}"/>
              </a:ext>
            </a:extLst>
          </p:cNvPr>
          <p:cNvSpPr txBox="1">
            <a:spLocks/>
          </p:cNvSpPr>
          <p:nvPr/>
        </p:nvSpPr>
        <p:spPr bwMode="auto">
          <a:xfrm>
            <a:off x="685800" y="6015036"/>
            <a:ext cx="7772400" cy="54519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641B"/>
              </a:buClr>
              <a:buSzPct val="95000"/>
              <a:buFont typeface="Wingdings 2" charset="2"/>
              <a:buNone/>
              <a:defRPr sz="2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641B"/>
              </a:buClr>
              <a:buSzPct val="65000"/>
              <a:buFont typeface="Wingdings 2" panose="05020102010507070707" pitchFamily="18" charset="2"/>
              <a:buChar char=""/>
              <a:defRPr sz="17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Thanks to Marty Stepp and Stuart Reges for parts of these slides.</a:t>
            </a:r>
          </a:p>
        </p:txBody>
      </p:sp>
      <p:pic>
        <p:nvPicPr>
          <p:cNvPr id="1026" name="Picture 2" descr="Computer Simulation To Predict How This Oregon by Benjamin Schwartz">
            <a:extLst>
              <a:ext uri="{FF2B5EF4-FFF2-40B4-BE49-F238E27FC236}">
                <a16:creationId xmlns:a16="http://schemas.microsoft.com/office/drawing/2014/main" id="{AA235474-3593-9995-BA26-5724C1909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27" y="2220107"/>
            <a:ext cx="4063545" cy="380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9974141B-C022-1700-984C-62FB063B3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9F2F030E-D9E2-7C86-576B-AD58E0AED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196" name="Picture 5" descr="Fractal_Broccoli.jpeg">
            <a:extLst>
              <a:ext uri="{FF2B5EF4-FFF2-40B4-BE49-F238E27FC236}">
                <a16:creationId xmlns:a16="http://schemas.microsoft.com/office/drawing/2014/main" id="{0937D581-A869-F508-8292-4548D8CA8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e1b5a4.png">
            <a:extLst>
              <a:ext uri="{FF2B5EF4-FFF2-40B4-BE49-F238E27FC236}">
                <a16:creationId xmlns:a16="http://schemas.microsoft.com/office/drawing/2014/main" id="{D8BCF356-1FFC-4ED1-64D6-79B4B399A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2225"/>
            <a:ext cx="916305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reality_coastline.jpeg">
            <a:extLst>
              <a:ext uri="{FF2B5EF4-FFF2-40B4-BE49-F238E27FC236}">
                <a16:creationId xmlns:a16="http://schemas.microsoft.com/office/drawing/2014/main" id="{D16CF7F7-6058-7778-4C05-2F6873F2C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1943100"/>
            <a:ext cx="53467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fractal17.jpeg">
            <a:extLst>
              <a:ext uri="{FF2B5EF4-FFF2-40B4-BE49-F238E27FC236}">
                <a16:creationId xmlns:a16="http://schemas.microsoft.com/office/drawing/2014/main" id="{0CD6CBF9-5B63-BBA5-133E-B934BF910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05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>
            <a:extLst>
              <a:ext uri="{FF2B5EF4-FFF2-40B4-BE49-F238E27FC236}">
                <a16:creationId xmlns:a16="http://schemas.microsoft.com/office/drawing/2014/main" id="{12BCB9AE-29BF-322A-6149-10D272EDFD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  <a:cs typeface="+mj-cs"/>
              </a:rPr>
              <a:t>Why learn recursion?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15FB8A6-98D7-547F-2A6B-FC5D62A7FB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"Cultural experience" – think differently about problems</a:t>
            </a:r>
          </a:p>
          <a:p>
            <a:pPr lvl="1" eaLnBrk="1" hangingPunct="1"/>
            <a:endParaRPr lang="en-US" altLang="en-US" sz="1200"/>
          </a:p>
          <a:p>
            <a:pPr eaLnBrk="1" hangingPunct="1"/>
            <a:r>
              <a:rPr lang="en-US" altLang="en-US"/>
              <a:t>Solves some problems more naturally than iteration</a:t>
            </a:r>
          </a:p>
          <a:p>
            <a:pPr lvl="1" eaLnBrk="1" hangingPunct="1"/>
            <a:endParaRPr lang="en-US" altLang="en-US" sz="1200"/>
          </a:p>
          <a:p>
            <a:pPr eaLnBrk="1" hangingPunct="1"/>
            <a:r>
              <a:rPr lang="en-US" altLang="en-US"/>
              <a:t>Can lead to elegant, simplistic, short code (when used well)</a:t>
            </a:r>
          </a:p>
          <a:p>
            <a:pPr lvl="1" eaLnBrk="1" hangingPunct="1"/>
            <a:endParaRPr lang="en-US" altLang="en-US" sz="1200"/>
          </a:p>
          <a:p>
            <a:pPr eaLnBrk="1" hangingPunct="1"/>
            <a:r>
              <a:rPr lang="en-US" altLang="en-US"/>
              <a:t>Many programming languages ("functional" languages such as Scheme, ML, and Haskell) use recursion exclusively (no loops)</a:t>
            </a:r>
          </a:p>
          <a:p>
            <a:pPr lvl="1" eaLnBrk="1" hangingPunct="1"/>
            <a:endParaRPr lang="en-US" altLang="en-US" sz="1200"/>
          </a:p>
          <a:p>
            <a:pPr lvl="1" eaLnBrk="1" hangingPunct="1"/>
            <a:endParaRPr lang="en-US" altLang="en-US" sz="1200"/>
          </a:p>
          <a:p>
            <a:pPr eaLnBrk="1" hangingPunct="1"/>
            <a:r>
              <a:rPr lang="en-US" altLang="en-US"/>
              <a:t>A key component of many of our assignments in CSE 143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2009_09030093Stairnose_at_top_of_stairs_BIG.jpeg">
            <a:extLst>
              <a:ext uri="{FF2B5EF4-FFF2-40B4-BE49-F238E27FC236}">
                <a16:creationId xmlns:a16="http://schemas.microsoft.com/office/drawing/2014/main" id="{C4B0AC1E-0037-C909-3CFF-8BBD16578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7" r="20982"/>
          <a:stretch>
            <a:fillRect/>
          </a:stretch>
        </p:blipFill>
        <p:spPr bwMode="auto">
          <a:xfrm>
            <a:off x="0" y="1354138"/>
            <a:ext cx="4094163" cy="55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>
            <a:extLst>
              <a:ext uri="{FF2B5EF4-FFF2-40B4-BE49-F238E27FC236}">
                <a16:creationId xmlns:a16="http://schemas.microsoft.com/office/drawing/2014/main" id="{E8B4B4E6-8F15-9773-E849-917891051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Getting down stairs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6753D-4336-7A67-E875-6213F7657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7688" y="1371600"/>
            <a:ext cx="4786312" cy="5181600"/>
          </a:xfrm>
        </p:spPr>
        <p:txBody>
          <a:bodyPr/>
          <a:lstStyle/>
          <a:p>
            <a:pPr eaLnBrk="1" hangingPunct="1">
              <a:buFont typeface="Wingdings 2" charset="0"/>
              <a:buChar char=""/>
              <a:defRPr/>
            </a:pPr>
            <a:r>
              <a:rPr lang="en-US" dirty="0">
                <a:ea typeface="ＭＳ Ｐゴシック" charset="0"/>
              </a:rPr>
              <a:t>Need to know two things: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>
                <a:ea typeface="ＭＳ Ｐゴシック" charset="-128"/>
              </a:rPr>
              <a:t>Getting down one stair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>
                <a:ea typeface="ＭＳ Ｐゴシック" charset="-128"/>
              </a:rPr>
              <a:t>Recognizing the bottom</a:t>
            </a:r>
          </a:p>
          <a:p>
            <a:pPr lvl="1" eaLnBrk="1" hangingPunct="1">
              <a:buFont typeface="Wingdings 2" charset="0"/>
              <a:buChar char=""/>
              <a:defRPr/>
            </a:pPr>
            <a:endParaRPr lang="en-US" dirty="0">
              <a:ea typeface="ＭＳ Ｐゴシック" charset="-128"/>
            </a:endParaRPr>
          </a:p>
          <a:p>
            <a:pPr eaLnBrk="1" hangingPunct="1">
              <a:buFont typeface="Wingdings 2" charset="0"/>
              <a:buChar char=""/>
              <a:defRPr/>
            </a:pPr>
            <a:r>
              <a:rPr lang="en-US" dirty="0">
                <a:ea typeface="ＭＳ Ｐゴシック" charset="0"/>
              </a:rPr>
              <a:t>Most code will look like:</a:t>
            </a:r>
          </a:p>
          <a:p>
            <a:pPr eaLnBrk="1" hangingPunct="1">
              <a:buFont typeface="Wingdings 2" charset="0"/>
              <a:buChar char=""/>
              <a:defRPr/>
            </a:pPr>
            <a:endParaRPr lang="en-US" sz="600" dirty="0">
              <a:ea typeface="ＭＳ Ｐゴシック" charset="0"/>
            </a:endParaRPr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en-US" sz="1600" dirty="0">
                <a:latin typeface="Courier New"/>
                <a:ea typeface="ＭＳ Ｐゴシック" charset="0"/>
                <a:cs typeface="Courier New"/>
              </a:rPr>
              <a:t>if (simplest case) {</a:t>
            </a:r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en-US" sz="1600" dirty="0">
                <a:latin typeface="Courier New"/>
                <a:ea typeface="ＭＳ Ｐゴシック" charset="0"/>
                <a:cs typeface="Courier New"/>
              </a:rPr>
              <a:t>    compute and return solution</a:t>
            </a:r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en-US" sz="1600" dirty="0">
                <a:latin typeface="Courier New"/>
                <a:ea typeface="ＭＳ Ｐゴシック" charset="0"/>
                <a:cs typeface="Courier New"/>
              </a:rPr>
              <a:t>} else {</a:t>
            </a:r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en-US" sz="1600" dirty="0">
                <a:latin typeface="Courier New"/>
                <a:ea typeface="ＭＳ Ｐゴシック" charset="0"/>
                <a:cs typeface="Courier New"/>
              </a:rPr>
              <a:t>    divide into similar </a:t>
            </a:r>
            <a:r>
              <a:rPr lang="en-US" sz="1600" dirty="0" err="1">
                <a:latin typeface="Courier New"/>
                <a:ea typeface="ＭＳ Ｐゴシック" charset="0"/>
                <a:cs typeface="Courier New"/>
              </a:rPr>
              <a:t>subproblem</a:t>
            </a:r>
            <a:r>
              <a:rPr lang="en-US" sz="1600" dirty="0">
                <a:latin typeface="Courier New"/>
                <a:ea typeface="ＭＳ Ｐゴシック" charset="0"/>
                <a:cs typeface="Courier New"/>
              </a:rPr>
              <a:t>(s)</a:t>
            </a:r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en-US" sz="1600" dirty="0">
                <a:latin typeface="Courier New"/>
                <a:ea typeface="ＭＳ Ｐゴシック" charset="0"/>
                <a:cs typeface="Courier New"/>
              </a:rPr>
              <a:t>    solve each </a:t>
            </a:r>
            <a:r>
              <a:rPr lang="en-US" sz="1600" dirty="0" err="1">
                <a:latin typeface="Courier New"/>
                <a:ea typeface="ＭＳ Ｐゴシック" charset="0"/>
                <a:cs typeface="Courier New"/>
              </a:rPr>
              <a:t>subproblem</a:t>
            </a:r>
            <a:r>
              <a:rPr lang="en-US" sz="1600" dirty="0">
                <a:latin typeface="Courier New"/>
                <a:ea typeface="ＭＳ Ｐゴシック" charset="0"/>
                <a:cs typeface="Courier New"/>
              </a:rPr>
              <a:t> recursively</a:t>
            </a:r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en-US" sz="1600" dirty="0">
                <a:latin typeface="Courier New"/>
                <a:ea typeface="ＭＳ Ｐゴシック" charset="0"/>
                <a:cs typeface="Courier New"/>
              </a:rPr>
              <a:t>    assemble the overall solution</a:t>
            </a:r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en-US" sz="1600" dirty="0">
                <a:latin typeface="Courier New"/>
                <a:ea typeface="ＭＳ Ｐゴシック" charset="0"/>
                <a:cs typeface="Courier New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D9AF4FA-2D79-62B9-E97E-C1F152737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Recursion and cases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A93582A-1EC4-D1DD-541D-5F08115DB3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Every recursive algorithm involves at least 2 cases:</a:t>
            </a:r>
          </a:p>
          <a:p>
            <a:pPr lvl="1" eaLnBrk="1" hangingPunct="1">
              <a:buFontTx/>
              <a:buNone/>
            </a:pPr>
            <a:endParaRPr lang="en-US" altLang="en-US" sz="800"/>
          </a:p>
          <a:p>
            <a:pPr lvl="1" eaLnBrk="1" hangingPunct="1"/>
            <a:r>
              <a:rPr lang="en-US" altLang="en-US" b="1"/>
              <a:t>base case</a:t>
            </a:r>
            <a:r>
              <a:rPr lang="en-US" altLang="en-US"/>
              <a:t>: A simple occurrence that can be answered directly.</a:t>
            </a:r>
            <a:endParaRPr lang="en-US" altLang="en-US" i="1"/>
          </a:p>
          <a:p>
            <a:pPr lvl="1" eaLnBrk="1" hangingPunct="1"/>
            <a:endParaRPr lang="en-US" altLang="en-US" sz="1200" i="1"/>
          </a:p>
          <a:p>
            <a:pPr lvl="1" eaLnBrk="1" hangingPunct="1"/>
            <a:r>
              <a:rPr lang="en-US" altLang="en-US" b="1"/>
              <a:t>recursive case</a:t>
            </a:r>
            <a:r>
              <a:rPr lang="en-US" altLang="en-US"/>
              <a:t>: A more complex occurrence of the problem that cannot be directly answered, but can instead be described in terms of smaller occurrences of the same problem.</a:t>
            </a:r>
            <a:endParaRPr lang="en-US" altLang="en-US" i="1"/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Some recursive algorithms have more than one base or recursive case, but all have at least one of each.</a:t>
            </a:r>
          </a:p>
          <a:p>
            <a:pPr lvl="1" eaLnBrk="1" hangingPunct="1"/>
            <a:r>
              <a:rPr lang="en-US" altLang="en-US"/>
              <a:t>A crucial part of recursive programming is identifying these cases.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B0EAEFC-7173-5165-B329-B9FBBC54C6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Another recursive task</a:t>
            </a:r>
          </a:p>
        </p:txBody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BD375444-9384-D90C-EB07-55D8DEEE5D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can we remove exactly half of the M&amp;M's in a large bowl, without dumping them all out or being able to count them?</a:t>
            </a:r>
          </a:p>
          <a:p>
            <a:pPr lvl="1" eaLnBrk="1" hangingPunct="1"/>
            <a:endParaRPr lang="en-US" altLang="en-US" sz="800"/>
          </a:p>
          <a:p>
            <a:pPr lvl="1" eaLnBrk="1" hangingPunct="1"/>
            <a:r>
              <a:rPr lang="en-US" altLang="en-US"/>
              <a:t>What if multiple people help out with solving the problem?</a:t>
            </a:r>
            <a:br>
              <a:rPr lang="en-US" altLang="en-US"/>
            </a:br>
            <a:r>
              <a:rPr lang="en-US" altLang="en-US"/>
              <a:t>Can each person do a small part of the work?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What is a number of M&amp;M's</a:t>
            </a:r>
            <a:br>
              <a:rPr lang="en-US" altLang="en-US"/>
            </a:br>
            <a:r>
              <a:rPr lang="en-US" altLang="en-US"/>
              <a:t>that it is easy to double,</a:t>
            </a:r>
            <a:br>
              <a:rPr lang="en-US" altLang="en-US"/>
            </a:br>
            <a:r>
              <a:rPr lang="en-US" altLang="en-US"/>
              <a:t>even if you can't count?</a:t>
            </a:r>
            <a:br>
              <a:rPr lang="en-US" altLang="en-US"/>
            </a:br>
            <a:endParaRPr lang="en-US" altLang="en-US" sz="800"/>
          </a:p>
          <a:p>
            <a:pPr lvl="2" eaLnBrk="1" hangingPunct="1"/>
            <a:r>
              <a:rPr lang="en-US" altLang="en-US"/>
              <a:t>(What is a "base case"?)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F9C866CE-BE1D-C0CA-80D8-9F68BDCB4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9725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5EBC272-A7A3-4F91-0488-21CCCB9CFA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Recursion in Java</a:t>
            </a:r>
          </a:p>
        </p:txBody>
      </p:sp>
      <p:sp>
        <p:nvSpPr>
          <p:cNvPr id="360451" name="Rectangle 3">
            <a:extLst>
              <a:ext uri="{FF2B5EF4-FFF2-40B4-BE49-F238E27FC236}">
                <a16:creationId xmlns:a16="http://schemas.microsoft.com/office/drawing/2014/main" id="{C94F39F3-353B-D9B0-E144-CFA549B478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Consider the following method to print a line of </a:t>
            </a:r>
            <a:r>
              <a:rPr lang="en-US" altLang="en-US">
                <a:latin typeface="Courier New" panose="02070309020205020404" pitchFamily="49" charset="0"/>
              </a:rPr>
              <a:t>*</a:t>
            </a:r>
            <a:r>
              <a:rPr lang="en-US" altLang="en-US"/>
              <a:t> characters: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Prints a line containing the given number of stars.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Precondition: n &gt;= 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public static void printStars(int n)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for (int i = 0; i &lt; n; i++)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System.out.println();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end the line of output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}</a:t>
            </a:r>
          </a:p>
          <a:p>
            <a:pPr lvl="1" eaLnBrk="1" hangingPunct="1">
              <a:buFontTx/>
              <a:buNone/>
            </a:pPr>
            <a:endParaRPr lang="en-US" altLang="en-US"/>
          </a:p>
          <a:p>
            <a:pPr eaLnBrk="1" hangingPunct="1"/>
            <a:r>
              <a:rPr lang="en-US" altLang="en-US"/>
              <a:t>Write a recursive version of this method (that calls itself).</a:t>
            </a:r>
          </a:p>
          <a:p>
            <a:pPr lvl="1" eaLnBrk="1" hangingPunct="1"/>
            <a:r>
              <a:rPr lang="en-US" altLang="en-US"/>
              <a:t>Solve the problem </a:t>
            </a:r>
            <a:r>
              <a:rPr lang="en-US" altLang="en-US" u="sng"/>
              <a:t>without using any loops</a:t>
            </a:r>
            <a:r>
              <a:rPr lang="en-US" altLang="en-US"/>
              <a:t>.</a:t>
            </a:r>
          </a:p>
          <a:p>
            <a:pPr lvl="1" eaLnBrk="1" hangingPunct="1"/>
            <a:r>
              <a:rPr lang="en-US" altLang="en-US"/>
              <a:t>Hint: Your solution should print just one star at a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0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A1ABC41-E5B8-DE3E-3936-E447EA0A0F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basic case</a:t>
            </a:r>
          </a:p>
        </p:txBody>
      </p:sp>
      <p:sp>
        <p:nvSpPr>
          <p:cNvPr id="361475" name="Rectangle 3">
            <a:extLst>
              <a:ext uri="{FF2B5EF4-FFF2-40B4-BE49-F238E27FC236}">
                <a16:creationId xmlns:a16="http://schemas.microsoft.com/office/drawing/2014/main" id="{51DE9927-637E-04AF-89CA-4A13786DCA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are the cases to consider?</a:t>
            </a:r>
          </a:p>
          <a:p>
            <a:pPr lvl="1" eaLnBrk="1" hangingPunct="1"/>
            <a:r>
              <a:rPr lang="en-US" altLang="en-US"/>
              <a:t>What is a very easy number of stars to print without a loop?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public static void printStars(int n)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</a:t>
            </a:r>
            <a:r>
              <a:rPr lang="en-US" altLang="en-US" b="1">
                <a:latin typeface="Courier New" panose="02070309020205020404" pitchFamily="49" charset="0"/>
              </a:rPr>
              <a:t>if (n == 1)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        // base case; just print one star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System.out.println("*");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</a:t>
            </a:r>
            <a:r>
              <a:rPr lang="en-US" altLang="en-US" b="1">
                <a:latin typeface="Courier New" panose="02070309020205020404" pitchFamily="49" charset="0"/>
              </a:rPr>
              <a:t>}</a:t>
            </a:r>
            <a:r>
              <a:rPr lang="en-US" altLang="en-US">
                <a:latin typeface="Courier New" panose="02070309020205020404" pitchFamily="49" charset="0"/>
              </a:rPr>
              <a:t>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...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</a:t>
            </a: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10E70-04C6-5C90-9379-0437335E1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Critters Stored?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05674-9075-ED41-9942-D666F8A04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20085"/>
            <a:ext cx="8229600" cy="4434840"/>
          </a:xfrm>
        </p:spPr>
        <p:txBody>
          <a:bodyPr/>
          <a:lstStyle/>
          <a:p>
            <a:r>
              <a:rPr lang="en-US" dirty="0"/>
              <a:t>We want the critters to be able to move sideways and up and down</a:t>
            </a:r>
          </a:p>
          <a:p>
            <a:endParaRPr lang="en-US" dirty="0"/>
          </a:p>
          <a:p>
            <a:r>
              <a:rPr lang="en-US" dirty="0"/>
              <a:t>We could use a list or array but that would be tough to reason about</a:t>
            </a:r>
          </a:p>
        </p:txBody>
      </p:sp>
    </p:spTree>
    <p:extLst>
      <p:ext uri="{BB962C8B-B14F-4D97-AF65-F5344CB8AC3E}">
        <p14:creationId xmlns:p14="http://schemas.microsoft.com/office/powerpoint/2010/main" val="467654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BF276FF-BAC6-C49D-D8DB-6C3F098FDE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Handling more cases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5668661-8793-E598-B435-C50704781B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Handling additional cases, with no loops (in a bad way):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public static void printStars(int n)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if (n == 1)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        // base case; just print one star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System.out.println("*");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 else if (</a:t>
            </a:r>
            <a:r>
              <a:rPr lang="en-US" altLang="en-US" b="1">
                <a:latin typeface="Courier New" panose="02070309020205020404" pitchFamily="49" charset="0"/>
              </a:rPr>
              <a:t>n == 2</a:t>
            </a:r>
            <a:r>
              <a:rPr lang="en-US" altLang="en-US">
                <a:latin typeface="Courier New" panose="02070309020205020404" pitchFamily="49" charset="0"/>
              </a:rPr>
              <a:t>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System.out.println("*");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 else if (</a:t>
            </a:r>
            <a:r>
              <a:rPr lang="en-US" altLang="en-US" b="1">
                <a:latin typeface="Courier New" panose="02070309020205020404" pitchFamily="49" charset="0"/>
              </a:rPr>
              <a:t>n == 3</a:t>
            </a:r>
            <a:r>
              <a:rPr lang="en-US" altLang="en-US">
                <a:latin typeface="Courier New" panose="02070309020205020404" pitchFamily="49" charset="0"/>
              </a:rPr>
              <a:t>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System.out.println("*");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 else if (</a:t>
            </a:r>
            <a:r>
              <a:rPr lang="en-US" altLang="en-US" b="1">
                <a:latin typeface="Courier New" panose="02070309020205020404" pitchFamily="49" charset="0"/>
              </a:rPr>
              <a:t>n == 4</a:t>
            </a:r>
            <a:r>
              <a:rPr lang="en-US" altLang="en-US">
                <a:latin typeface="Courier New" panose="02070309020205020404" pitchFamily="49" charset="0"/>
              </a:rPr>
              <a:t>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System.out.println("*");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 else ...</a:t>
            </a: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26FC3E7-0EC2-A47F-2A04-394B170E06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Handling more cases 2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F7D5862-6235-114A-69E7-E56253B52A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Taking advantage of the repeated pattern (somewhat better):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public static void printStars(int n)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if (n == 1)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        // base case; just print one star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System.out.println("*");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 else if (n == 2)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        printStars(1);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prints "*"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 else if (n == 3)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        printStars(2);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prints "**"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 else if (n == 4)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        printStars(3);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prints "***"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 else ...</a:t>
            </a: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4211B0B-561A-49D3-4554-8D6BAB8C44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Using recursion properly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F56011E-9CE4-64A8-CBE8-606E7717FE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Condensing the recursive cases into a single case: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public static void printStars(int n)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if (n == 1)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        // base case; just print one star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System.out.println("*");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 else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        // recursive case; print one more star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        printStars(n - 1);</a:t>
            </a: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</a:t>
            </a: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312FBD5-5189-6C9A-E064-171581F71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"Recursion Zen"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7E956D8-965D-F775-A8A6-8400D466CC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real, even simpler, base case is an </a:t>
            </a:r>
            <a:r>
              <a:rPr lang="en-US" altLang="en-US">
                <a:latin typeface="Courier New" panose="02070309020205020404" pitchFamily="49" charset="0"/>
              </a:rPr>
              <a:t>n</a:t>
            </a:r>
            <a:r>
              <a:rPr lang="en-US" altLang="en-US"/>
              <a:t> of 0, not 1: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public static void printStars(int n)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if (n == 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>
                <a:latin typeface="Courier New" panose="02070309020205020404" pitchFamily="49" charset="0"/>
              </a:rPr>
              <a:t>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        // base case; just end the line of output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System.out.println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()</a:t>
            </a:r>
            <a:r>
              <a:rPr lang="en-US" altLang="en-US">
                <a:latin typeface="Courier New" panose="02070309020205020404" pitchFamily="49" charset="0"/>
              </a:rPr>
              <a:t>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 else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        // recursive case; print one more star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        printStars(n - 1);</a:t>
            </a: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</a:t>
            </a: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}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/>
            <a:r>
              <a:rPr lang="en-US" altLang="en-US" b="1"/>
              <a:t>Recursion Zen</a:t>
            </a:r>
            <a:r>
              <a:rPr lang="en-US" altLang="en-US"/>
              <a:t>: The art of properly identifying the best set of cases for a recursive algorithm and expressing them elegantly.</a:t>
            </a:r>
            <a:br>
              <a:rPr lang="en-US" altLang="en-US"/>
            </a:br>
            <a:br>
              <a:rPr lang="en-US" altLang="en-US" sz="800"/>
            </a:br>
            <a:r>
              <a:rPr lang="en-US" altLang="en-US"/>
              <a:t>(A CSE 143 informal term)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F9938FE-20F1-4088-A868-D570ABBC4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Exercise</a:t>
            </a:r>
          </a:p>
        </p:txBody>
      </p:sp>
      <p:sp>
        <p:nvSpPr>
          <p:cNvPr id="391171" name="Rectangle 3">
            <a:extLst>
              <a:ext uri="{FF2B5EF4-FFF2-40B4-BE49-F238E27FC236}">
                <a16:creationId xmlns:a16="http://schemas.microsoft.com/office/drawing/2014/main" id="{B4688062-46F5-41F2-30FA-A4520A1464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5260975" algn="l"/>
              </a:tabLst>
            </a:pPr>
            <a:r>
              <a:rPr lang="en-US" altLang="en-US"/>
              <a:t>Write a recursive method </a:t>
            </a:r>
            <a:r>
              <a:rPr lang="en-US" altLang="en-US">
                <a:latin typeface="Courier New" panose="02070309020205020404" pitchFamily="49" charset="0"/>
              </a:rPr>
              <a:t>reverseLines</a:t>
            </a:r>
            <a:r>
              <a:rPr lang="en-US" altLang="en-US"/>
              <a:t> that accepts a file </a:t>
            </a:r>
            <a:r>
              <a:rPr lang="en-US" altLang="en-US">
                <a:latin typeface="Courier New" panose="02070309020205020404" pitchFamily="49" charset="0"/>
              </a:rPr>
              <a:t>Scanner</a:t>
            </a:r>
            <a:r>
              <a:rPr lang="en-US" altLang="en-US"/>
              <a:t> and prints the lines of the file in reverse order.</a:t>
            </a:r>
            <a:endParaRPr lang="en-US" altLang="en-US" sz="800"/>
          </a:p>
          <a:p>
            <a:pPr lvl="1" eaLnBrk="1" hangingPunct="1">
              <a:tabLst>
                <a:tab pos="5260975" algn="l"/>
              </a:tabLst>
            </a:pPr>
            <a:endParaRPr lang="en-US" altLang="en-US" sz="800"/>
          </a:p>
          <a:p>
            <a:pPr lvl="1" eaLnBrk="1" hangingPunct="1">
              <a:tabLst>
                <a:tab pos="5260975" algn="l"/>
              </a:tabLst>
            </a:pPr>
            <a:r>
              <a:rPr lang="en-US" altLang="en-US"/>
              <a:t>Example input file:	Expected console output:</a:t>
            </a:r>
          </a:p>
          <a:p>
            <a:pPr lvl="1" eaLnBrk="1" hangingPunct="1">
              <a:buFontTx/>
              <a:buNone/>
              <a:tabLst>
                <a:tab pos="5260975" algn="l"/>
              </a:tabLst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buFontTx/>
              <a:buNone/>
              <a:tabLst>
                <a:tab pos="5260975" algn="l"/>
              </a:tabLst>
            </a:pPr>
            <a:r>
              <a:rPr lang="en-US" altLang="en-US">
                <a:latin typeface="Courier New" panose="02070309020205020404" pitchFamily="49" charset="0"/>
              </a:rPr>
              <a:t>	I have eaten	the icebox</a:t>
            </a:r>
          </a:p>
          <a:p>
            <a:pPr lvl="1" eaLnBrk="1" hangingPunct="1">
              <a:buFontTx/>
              <a:buNone/>
              <a:tabLst>
                <a:tab pos="5260975" algn="l"/>
              </a:tabLst>
            </a:pPr>
            <a:r>
              <a:rPr lang="en-US" altLang="en-US">
                <a:latin typeface="Courier New" panose="02070309020205020404" pitchFamily="49" charset="0"/>
              </a:rPr>
              <a:t>	the plums	that were in</a:t>
            </a:r>
          </a:p>
          <a:p>
            <a:pPr lvl="1" eaLnBrk="1" hangingPunct="1">
              <a:buFontTx/>
              <a:buNone/>
              <a:tabLst>
                <a:tab pos="5260975" algn="l"/>
              </a:tabLst>
            </a:pPr>
            <a:r>
              <a:rPr lang="en-US" altLang="en-US">
                <a:latin typeface="Courier New" panose="02070309020205020404" pitchFamily="49" charset="0"/>
              </a:rPr>
              <a:t>	that were in	the plums</a:t>
            </a:r>
          </a:p>
          <a:p>
            <a:pPr lvl="1" eaLnBrk="1" hangingPunct="1">
              <a:buFontTx/>
              <a:buNone/>
              <a:tabLst>
                <a:tab pos="5260975" algn="l"/>
              </a:tabLst>
            </a:pPr>
            <a:r>
              <a:rPr lang="en-US" altLang="en-US">
                <a:latin typeface="Courier New" panose="02070309020205020404" pitchFamily="49" charset="0"/>
              </a:rPr>
              <a:t>	the icebox	I have eaten</a:t>
            </a:r>
          </a:p>
          <a:p>
            <a:pPr lvl="1" eaLnBrk="1" hangingPunct="1">
              <a:lnSpc>
                <a:spcPct val="80000"/>
              </a:lnSpc>
              <a:buFontTx/>
              <a:buNone/>
              <a:tabLst>
                <a:tab pos="5260975" algn="l"/>
              </a:tabLst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tabLst>
                <a:tab pos="5260975" algn="l"/>
              </a:tabLst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>
              <a:tabLst>
                <a:tab pos="5260975" algn="l"/>
              </a:tabLst>
            </a:pPr>
            <a:r>
              <a:rPr lang="en-US" altLang="en-US"/>
              <a:t>What are the cases to consider?</a:t>
            </a:r>
          </a:p>
          <a:p>
            <a:pPr lvl="2" eaLnBrk="1" hangingPunct="1">
              <a:tabLst>
                <a:tab pos="5260975" algn="l"/>
              </a:tabLst>
            </a:pPr>
            <a:r>
              <a:rPr lang="en-US" altLang="en-US"/>
              <a:t>How can we solve a small part of the problem at a time?</a:t>
            </a:r>
          </a:p>
          <a:p>
            <a:pPr lvl="2" eaLnBrk="1" hangingPunct="1">
              <a:tabLst>
                <a:tab pos="5260975" algn="l"/>
              </a:tabLst>
            </a:pPr>
            <a:r>
              <a:rPr lang="en-US" altLang="en-US"/>
              <a:t>What is a file that is very easy to reverse?</a:t>
            </a:r>
          </a:p>
        </p:txBody>
      </p:sp>
      <p:sp>
        <p:nvSpPr>
          <p:cNvPr id="391172" name="Rectangle 4">
            <a:extLst>
              <a:ext uri="{FF2B5EF4-FFF2-40B4-BE49-F238E27FC236}">
                <a16:creationId xmlns:a16="http://schemas.microsoft.com/office/drawing/2014/main" id="{8DED40F9-5C10-BFFD-E1DD-F149C3395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759075"/>
            <a:ext cx="32766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91173" name="Line 5">
            <a:extLst>
              <a:ext uri="{FF2B5EF4-FFF2-40B4-BE49-F238E27FC236}">
                <a16:creationId xmlns:a16="http://schemas.microsoft.com/office/drawing/2014/main" id="{27B0E3C4-E668-B012-3CF2-9CD130D621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338137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53908ED-3706-3853-7F6A-D3141BB002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Reversal pseudocode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015E672F-6446-74DE-C838-645B4B95B3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Reversing the lines of a file:</a:t>
            </a:r>
          </a:p>
          <a:p>
            <a:pPr lvl="1" eaLnBrk="1" hangingPunct="1"/>
            <a:r>
              <a:rPr lang="en-US" altLang="en-US"/>
              <a:t>Read a line L from the file.</a:t>
            </a:r>
          </a:p>
          <a:p>
            <a:pPr lvl="1" eaLnBrk="1" hangingPunct="1"/>
            <a:r>
              <a:rPr lang="en-US" altLang="en-US"/>
              <a:t>Print the rest of the lines in reverse order.</a:t>
            </a:r>
          </a:p>
          <a:p>
            <a:pPr lvl="1" eaLnBrk="1" hangingPunct="1"/>
            <a:r>
              <a:rPr lang="en-US" altLang="en-US"/>
              <a:t>Print the line L.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 sz="2300"/>
              <a:t>If only we had a way to reverse the rest of the lines of the file....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CE7B531-FD5F-E91B-72AB-33589D17B7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Reversal solution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ACF37D4-ACD6-66FC-67A9-586B96AD38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public static void reverseLines(Scanner input) {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if (input.hasNextLine()) {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        // recursive case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String line = input.nextLine();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        reverseLines(input);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System.out.println(line);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/>
            <a:r>
              <a:rPr lang="en-US" altLang="en-US"/>
              <a:t>Where is the base case?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Text Box 2">
            <a:extLst>
              <a:ext uri="{FF2B5EF4-FFF2-40B4-BE49-F238E27FC236}">
                <a16:creationId xmlns:a16="http://schemas.microsoft.com/office/drawing/2014/main" id="{6C907CB6-0DFC-56D4-871D-FAF64FE6A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5348288"/>
            <a:ext cx="922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output:</a:t>
            </a:r>
          </a:p>
        </p:txBody>
      </p:sp>
      <p:sp>
        <p:nvSpPr>
          <p:cNvPr id="394243" name="Text Box 3">
            <a:extLst>
              <a:ext uri="{FF2B5EF4-FFF2-40B4-BE49-F238E27FC236}">
                <a16:creationId xmlns:a16="http://schemas.microsoft.com/office/drawing/2014/main" id="{29A5EF33-4CD8-14BA-3AFD-55FAD0E47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48288"/>
            <a:ext cx="1144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input file:</a:t>
            </a:r>
          </a:p>
        </p:txBody>
      </p:sp>
      <p:sp>
        <p:nvSpPr>
          <p:cNvPr id="394244" name="Text Box 4">
            <a:extLst>
              <a:ext uri="{FF2B5EF4-FFF2-40B4-BE49-F238E27FC236}">
                <a16:creationId xmlns:a16="http://schemas.microsoft.com/office/drawing/2014/main" id="{DA440FDD-7603-51BC-7C6A-0BCEBF344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27700"/>
            <a:ext cx="1846263" cy="987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I have eaten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the plums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that were in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the icebox</a:t>
            </a:r>
          </a:p>
        </p:txBody>
      </p:sp>
      <p:sp>
        <p:nvSpPr>
          <p:cNvPr id="394245" name="Text Box 5">
            <a:extLst>
              <a:ext uri="{FF2B5EF4-FFF2-40B4-BE49-F238E27FC236}">
                <a16:creationId xmlns:a16="http://schemas.microsoft.com/office/drawing/2014/main" id="{AD2EAC71-6970-4CAC-6C73-4470F53AD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675" y="5727700"/>
            <a:ext cx="1846263" cy="987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the icebox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that were in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the plums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I have eaten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F26B8760-AD10-D7DF-C0B6-96CDF19701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Tracing our algorithm</a:t>
            </a:r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B3D9988F-8D31-AFF6-5D9A-49AFB5A9DB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call stack</a:t>
            </a:r>
            <a:r>
              <a:rPr lang="en-US" altLang="en-US"/>
              <a:t>: The method invocations currently running</a:t>
            </a:r>
          </a:p>
          <a:p>
            <a:pPr lvl="1" eaLnBrk="1" hangingPunct="1"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	reverseLines(new Scanner("poem.txt"));</a:t>
            </a:r>
          </a:p>
        </p:txBody>
      </p:sp>
      <p:sp>
        <p:nvSpPr>
          <p:cNvPr id="394259" name="Line 19">
            <a:extLst>
              <a:ext uri="{FF2B5EF4-FFF2-40B4-BE49-F238E27FC236}">
                <a16:creationId xmlns:a16="http://schemas.microsoft.com/office/drawing/2014/main" id="{02977720-1290-E12E-CC46-DB921B230A4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5867400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D88969E8-8D87-B1FB-39AF-90A0D9549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286000"/>
            <a:ext cx="8991600" cy="1652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public static void </a:t>
            </a:r>
            <a:r>
              <a:rPr lang="en-US" dirty="0" err="1">
                <a:latin typeface="Courier New" charset="0"/>
                <a:ea typeface="+mn-ea"/>
              </a:rPr>
              <a:t>reverseLines</a:t>
            </a:r>
            <a:r>
              <a:rPr lang="en-US" dirty="0">
                <a:latin typeface="Courier New" charset="0"/>
                <a:ea typeface="+mn-ea"/>
              </a:rPr>
              <a:t>(Scanner input)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if (</a:t>
            </a:r>
            <a:r>
              <a:rPr lang="en-US" dirty="0" err="1">
                <a:latin typeface="Courier New" charset="0"/>
                <a:ea typeface="+mn-ea"/>
              </a:rPr>
              <a:t>input.hasNextLine</a:t>
            </a:r>
            <a:r>
              <a:rPr lang="en-US" dirty="0">
                <a:latin typeface="Courier New" charset="0"/>
                <a:ea typeface="+mn-ea"/>
              </a:rPr>
              <a:t>())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String line = </a:t>
            </a:r>
            <a:r>
              <a:rPr lang="en-US" dirty="0" err="1">
                <a:latin typeface="Courier New" charset="0"/>
                <a:ea typeface="+mn-ea"/>
              </a:rPr>
              <a:t>input.nextLine</a:t>
            </a:r>
            <a:r>
              <a:rPr lang="en-US" dirty="0">
                <a:latin typeface="Courier New" charset="0"/>
                <a:ea typeface="+mn-ea"/>
              </a:rPr>
              <a:t>();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ea typeface="+mn-ea"/>
              </a:rPr>
              <a:t>// "I have eaten"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ourier New" charset="0"/>
                <a:ea typeface="+mn-ea"/>
              </a:rPr>
              <a:t>        </a:t>
            </a:r>
            <a:r>
              <a:rPr lang="en-US" b="1" dirty="0" err="1">
                <a:latin typeface="Courier New" charset="0"/>
                <a:ea typeface="+mn-ea"/>
              </a:rPr>
              <a:t>reverseLines</a:t>
            </a:r>
            <a:r>
              <a:rPr lang="en-US" b="1" dirty="0">
                <a:latin typeface="Courier New" charset="0"/>
                <a:ea typeface="+mn-ea"/>
              </a:rPr>
              <a:t>(input);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</a:t>
            </a:r>
            <a:r>
              <a:rPr lang="en-US" dirty="0" err="1">
                <a:latin typeface="Courier New" charset="0"/>
                <a:ea typeface="+mn-ea"/>
              </a:rPr>
              <a:t>System.out.println</a:t>
            </a:r>
            <a:r>
              <a:rPr lang="en-US" dirty="0">
                <a:latin typeface="Courier New" charset="0"/>
                <a:ea typeface="+mn-ea"/>
              </a:rPr>
              <a:t>(line);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}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}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8133A3C5-25E1-0CA4-D2ED-466A5CEE1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895600"/>
            <a:ext cx="8991600" cy="1652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public static void </a:t>
            </a:r>
            <a:r>
              <a:rPr lang="en-US" dirty="0" err="1">
                <a:latin typeface="Courier New" charset="0"/>
                <a:ea typeface="+mn-ea"/>
              </a:rPr>
              <a:t>reverseLines</a:t>
            </a:r>
            <a:r>
              <a:rPr lang="en-US" dirty="0">
                <a:latin typeface="Courier New" charset="0"/>
                <a:ea typeface="+mn-ea"/>
              </a:rPr>
              <a:t>(Scanner input)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if (</a:t>
            </a:r>
            <a:r>
              <a:rPr lang="en-US" dirty="0" err="1">
                <a:latin typeface="Courier New" charset="0"/>
                <a:ea typeface="+mn-ea"/>
              </a:rPr>
              <a:t>input.hasNextLine</a:t>
            </a:r>
            <a:r>
              <a:rPr lang="en-US" dirty="0">
                <a:latin typeface="Courier New" charset="0"/>
                <a:ea typeface="+mn-ea"/>
              </a:rPr>
              <a:t>())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String line = </a:t>
            </a:r>
            <a:r>
              <a:rPr lang="en-US" dirty="0" err="1">
                <a:latin typeface="Courier New" charset="0"/>
                <a:ea typeface="+mn-ea"/>
              </a:rPr>
              <a:t>input.nextLine</a:t>
            </a:r>
            <a:r>
              <a:rPr lang="en-US" dirty="0">
                <a:latin typeface="Courier New" charset="0"/>
                <a:ea typeface="+mn-ea"/>
              </a:rPr>
              <a:t>();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ea typeface="+mn-ea"/>
              </a:rPr>
              <a:t>// "the plums"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ourier New" charset="0"/>
                <a:ea typeface="+mn-ea"/>
              </a:rPr>
              <a:t>        </a:t>
            </a:r>
            <a:r>
              <a:rPr lang="en-US" b="1" dirty="0" err="1">
                <a:latin typeface="Courier New" charset="0"/>
                <a:ea typeface="+mn-ea"/>
              </a:rPr>
              <a:t>reverseLines</a:t>
            </a:r>
            <a:r>
              <a:rPr lang="en-US" b="1" dirty="0">
                <a:latin typeface="Courier New" charset="0"/>
                <a:ea typeface="+mn-ea"/>
              </a:rPr>
              <a:t>(input);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</a:t>
            </a:r>
            <a:r>
              <a:rPr lang="en-US" dirty="0" err="1">
                <a:latin typeface="Courier New" charset="0"/>
                <a:ea typeface="+mn-ea"/>
              </a:rPr>
              <a:t>System.out.println</a:t>
            </a:r>
            <a:r>
              <a:rPr lang="en-US" dirty="0">
                <a:latin typeface="Courier New" charset="0"/>
                <a:ea typeface="+mn-ea"/>
              </a:rPr>
              <a:t>(line);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}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}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5F728AFF-C03F-6D60-9464-D0198F4E0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470275"/>
            <a:ext cx="8991600" cy="1652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public static void </a:t>
            </a:r>
            <a:r>
              <a:rPr lang="en-US" dirty="0" err="1">
                <a:latin typeface="Courier New" charset="0"/>
                <a:ea typeface="+mn-ea"/>
              </a:rPr>
              <a:t>reverseLines</a:t>
            </a:r>
            <a:r>
              <a:rPr lang="en-US" dirty="0">
                <a:latin typeface="Courier New" charset="0"/>
                <a:ea typeface="+mn-ea"/>
              </a:rPr>
              <a:t>(Scanner input)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if (</a:t>
            </a:r>
            <a:r>
              <a:rPr lang="en-US" dirty="0" err="1">
                <a:latin typeface="Courier New" charset="0"/>
                <a:ea typeface="+mn-ea"/>
              </a:rPr>
              <a:t>input.hasNextLine</a:t>
            </a:r>
            <a:r>
              <a:rPr lang="en-US" dirty="0">
                <a:latin typeface="Courier New" charset="0"/>
                <a:ea typeface="+mn-ea"/>
              </a:rPr>
              <a:t>())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String line = </a:t>
            </a:r>
            <a:r>
              <a:rPr lang="en-US" dirty="0" err="1">
                <a:latin typeface="Courier New" charset="0"/>
                <a:ea typeface="+mn-ea"/>
              </a:rPr>
              <a:t>input.nextLine</a:t>
            </a:r>
            <a:r>
              <a:rPr lang="en-US" dirty="0">
                <a:latin typeface="Courier New" charset="0"/>
                <a:ea typeface="+mn-ea"/>
              </a:rPr>
              <a:t>();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ea typeface="+mn-ea"/>
              </a:rPr>
              <a:t>// "that were in"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ourier New" charset="0"/>
                <a:ea typeface="+mn-ea"/>
              </a:rPr>
              <a:t>        </a:t>
            </a:r>
            <a:r>
              <a:rPr lang="en-US" b="1" dirty="0" err="1">
                <a:latin typeface="Courier New" charset="0"/>
                <a:ea typeface="+mn-ea"/>
              </a:rPr>
              <a:t>reverseLines</a:t>
            </a:r>
            <a:r>
              <a:rPr lang="en-US" b="1" dirty="0">
                <a:latin typeface="Courier New" charset="0"/>
                <a:ea typeface="+mn-ea"/>
              </a:rPr>
              <a:t>(input);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</a:t>
            </a:r>
            <a:r>
              <a:rPr lang="en-US" dirty="0" err="1">
                <a:latin typeface="Courier New" charset="0"/>
                <a:ea typeface="+mn-ea"/>
              </a:rPr>
              <a:t>System.out.println</a:t>
            </a:r>
            <a:r>
              <a:rPr lang="en-US" dirty="0">
                <a:latin typeface="Courier New" charset="0"/>
                <a:ea typeface="+mn-ea"/>
              </a:rPr>
              <a:t>(line);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}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}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DE581D90-7DBC-441A-1EB4-82D5E5EFF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079875"/>
            <a:ext cx="8991600" cy="1652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public static void </a:t>
            </a:r>
            <a:r>
              <a:rPr lang="en-US" dirty="0" err="1">
                <a:latin typeface="Courier New" charset="0"/>
                <a:ea typeface="+mn-ea"/>
              </a:rPr>
              <a:t>reverseLines</a:t>
            </a:r>
            <a:r>
              <a:rPr lang="en-US" dirty="0">
                <a:latin typeface="Courier New" charset="0"/>
                <a:ea typeface="+mn-ea"/>
              </a:rPr>
              <a:t>(Scanner input)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if (</a:t>
            </a:r>
            <a:r>
              <a:rPr lang="en-US" dirty="0" err="1">
                <a:latin typeface="Courier New" charset="0"/>
                <a:ea typeface="+mn-ea"/>
              </a:rPr>
              <a:t>input.hasNextLine</a:t>
            </a:r>
            <a:r>
              <a:rPr lang="en-US" dirty="0">
                <a:latin typeface="Courier New" charset="0"/>
                <a:ea typeface="+mn-ea"/>
              </a:rPr>
              <a:t>())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String line = </a:t>
            </a:r>
            <a:r>
              <a:rPr lang="en-US" dirty="0" err="1">
                <a:latin typeface="Courier New" charset="0"/>
                <a:ea typeface="+mn-ea"/>
              </a:rPr>
              <a:t>input.nextLine</a:t>
            </a:r>
            <a:r>
              <a:rPr lang="en-US" dirty="0">
                <a:latin typeface="Courier New" charset="0"/>
                <a:ea typeface="+mn-ea"/>
              </a:rPr>
              <a:t>();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ea typeface="+mn-ea"/>
              </a:rPr>
              <a:t>// "the icebox"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ourier New" charset="0"/>
                <a:ea typeface="+mn-ea"/>
              </a:rPr>
              <a:t>        </a:t>
            </a:r>
            <a:r>
              <a:rPr lang="en-US" b="1" dirty="0" err="1">
                <a:latin typeface="Courier New" charset="0"/>
                <a:ea typeface="+mn-ea"/>
              </a:rPr>
              <a:t>reverseLines</a:t>
            </a:r>
            <a:r>
              <a:rPr lang="en-US" b="1" dirty="0">
                <a:latin typeface="Courier New" charset="0"/>
                <a:ea typeface="+mn-ea"/>
              </a:rPr>
              <a:t>(input);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</a:t>
            </a:r>
            <a:r>
              <a:rPr lang="en-US" dirty="0" err="1">
                <a:latin typeface="Courier New" charset="0"/>
                <a:ea typeface="+mn-ea"/>
              </a:rPr>
              <a:t>System.out.println</a:t>
            </a:r>
            <a:r>
              <a:rPr lang="en-US" dirty="0">
                <a:latin typeface="Courier New" charset="0"/>
                <a:ea typeface="+mn-ea"/>
              </a:rPr>
              <a:t>(line);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}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}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851B5758-2C76-7E38-EEB7-3C93BB09D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670425"/>
            <a:ext cx="89916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urier New" charset="0"/>
                <a:ea typeface="+mn-ea"/>
              </a:rPr>
              <a:t>public static void reverseLines(Scanner input)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urier New" charset="0"/>
                <a:ea typeface="+mn-ea"/>
              </a:rPr>
              <a:t>    if (input.hasNextLine()) {   </a:t>
            </a:r>
            <a:r>
              <a:rPr lang="en-US" b="1">
                <a:solidFill>
                  <a:srgbClr val="008000"/>
                </a:solidFill>
                <a:latin typeface="Courier New" charset="0"/>
                <a:ea typeface="+mn-ea"/>
              </a:rPr>
              <a:t>// false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urier New" charset="0"/>
                <a:ea typeface="+mn-ea"/>
              </a:rPr>
              <a:t>        ...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urier New" charset="0"/>
                <a:ea typeface="+mn-ea"/>
              </a:rPr>
              <a:t>    }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urier New" charset="0"/>
                <a:ea typeface="+mn-ea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4.44444E-6 L 3.46945E-18 0.033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0.03333 L 3.46945E-18 0.066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0.06666 L 3.46945E-18 0.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94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94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94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94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94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3CF66CA-D446-FF0E-30F6-904A6C3F0F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Recursive tracing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71649A7-F136-E414-B105-C396BCB005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Consider the following recursive method: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public static int mystery(int n)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if (n &lt; 10)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return n;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int a = n / 10;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int b = n % 10;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return </a:t>
            </a:r>
            <a:r>
              <a:rPr lang="en-US" altLang="en-US" b="1">
                <a:latin typeface="Courier New" panose="02070309020205020404" pitchFamily="49" charset="0"/>
              </a:rPr>
              <a:t>mystery(a + b)</a:t>
            </a:r>
            <a:r>
              <a:rPr lang="en-US" altLang="en-US">
                <a:latin typeface="Courier New" panose="02070309020205020404" pitchFamily="49" charset="0"/>
              </a:rPr>
              <a:t>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/>
            <a:r>
              <a:rPr lang="en-US" altLang="en-US"/>
              <a:t>What is the result of the following call?</a:t>
            </a:r>
          </a:p>
          <a:p>
            <a:pPr lvl="2" eaLnBrk="1" hangingPunct="1">
              <a:buFontTx/>
              <a:buNone/>
            </a:pPr>
            <a:r>
              <a:rPr lang="en-US" altLang="en-US" sz="2200">
                <a:latin typeface="Courier New" panose="02070309020205020404" pitchFamily="49" charset="0"/>
              </a:rPr>
              <a:t>mystery(648)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15955ED-EE81-2A04-B67F-7056F6D1AD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recursive trace</a:t>
            </a:r>
          </a:p>
        </p:txBody>
      </p:sp>
      <p:sp>
        <p:nvSpPr>
          <p:cNvPr id="369667" name="Rectangle 3">
            <a:extLst>
              <a:ext uri="{FF2B5EF4-FFF2-40B4-BE49-F238E27FC236}">
                <a16:creationId xmlns:a16="http://schemas.microsoft.com/office/drawing/2014/main" id="{172E836C-A432-EB57-BD7E-6ACE9F183D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u="sng">
                <a:latin typeface="Courier New" panose="02070309020205020404" pitchFamily="49" charset="0"/>
              </a:rPr>
              <a:t>mystery(648):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</a:rPr>
              <a:t>int a = 648 / 10;  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64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</a:rPr>
              <a:t>int b = 648 % 10;  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 8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</a:rPr>
              <a:t>return mystery(a + b);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mystery(72)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endParaRPr lang="en-US" altLang="en-US" sz="800" b="1" u="sng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u="sng">
                <a:latin typeface="Courier New" panose="02070309020205020404" pitchFamily="49" charset="0"/>
              </a:rPr>
              <a:t>mystery(72):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</a:rPr>
              <a:t>int a = 72 / 10;    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7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</a:rPr>
              <a:t>int b = 72 % 10;    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2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</a:rPr>
              <a:t>return mystery(a + b);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mystery(9)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3" eaLnBrk="1" hangingPunct="1">
              <a:buFont typeface="Wingdings" panose="05000000000000000000" pitchFamily="2" charset="2"/>
              <a:buNone/>
            </a:pPr>
            <a:r>
              <a:rPr lang="en-US" altLang="en-US" u="sng">
                <a:latin typeface="Courier New" panose="02070309020205020404" pitchFamily="49" charset="0"/>
              </a:rPr>
              <a:t>mystery(9):</a:t>
            </a:r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</a:rPr>
              <a:t>return 9;</a:t>
            </a:r>
          </a:p>
        </p:txBody>
      </p:sp>
      <p:sp>
        <p:nvSpPr>
          <p:cNvPr id="369672" name="Rectangle 8">
            <a:extLst>
              <a:ext uri="{FF2B5EF4-FFF2-40B4-BE49-F238E27FC236}">
                <a16:creationId xmlns:a16="http://schemas.microsoft.com/office/drawing/2014/main" id="{47FE94F4-B976-5313-8854-C7E274C0B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1289050"/>
            <a:ext cx="7456487" cy="457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9673" name="Rectangle 9">
            <a:extLst>
              <a:ext uri="{FF2B5EF4-FFF2-40B4-BE49-F238E27FC236}">
                <a16:creationId xmlns:a16="http://schemas.microsoft.com/office/drawing/2014/main" id="{3B280020-2687-524F-1A13-57BC4D857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14663"/>
            <a:ext cx="66294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9674" name="Rectangle 10">
            <a:extLst>
              <a:ext uri="{FF2B5EF4-FFF2-40B4-BE49-F238E27FC236}">
                <a16:creationId xmlns:a16="http://schemas.microsoft.com/office/drawing/2014/main" id="{5CD3BE8B-FEC2-16FA-E7DB-7C7D2505A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57725"/>
            <a:ext cx="2133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9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9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9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72" grpId="0" animBg="1"/>
      <p:bldP spid="369673" grpId="0" animBg="1"/>
      <p:bldP spid="3696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8B297501-1A21-CFFB-E3E3-D020FEBFB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Creating an array of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FC509-813F-ECD7-59DA-2C48CA13E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37457" y="1371600"/>
            <a:ext cx="9481457" cy="5181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int[10][8] data </a:t>
            </a:r>
            <a:r>
              <a:rPr lang="en-US" dirty="0"/>
              <a:t>creates an array of length 10 that stores </a:t>
            </a:r>
          </a:p>
          <a:p>
            <a:pPr marL="0" indent="0">
              <a:buNone/>
              <a:defRPr/>
            </a:pPr>
            <a:r>
              <a:rPr lang="en-US" dirty="0"/>
              <a:t>				arrays of length 8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int[10][8] data;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for(int 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= 0; 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&lt; 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data.length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 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 {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for(int j = 0; j &lt; data[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].length; j++) {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 data[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][j] = 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* 10 + j;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}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}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for(int 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= 0; 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&lt; 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data.length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 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 {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for(int j = 0; j &lt;  data[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].length; j++) {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 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(data[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][j] + " ");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}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}</a:t>
            </a:r>
          </a:p>
        </p:txBody>
      </p:sp>
      <p:sp>
        <p:nvSpPr>
          <p:cNvPr id="11268" name="TextBox 3">
            <a:extLst>
              <a:ext uri="{FF2B5EF4-FFF2-40B4-BE49-F238E27FC236}">
                <a16:creationId xmlns:a16="http://schemas.microsoft.com/office/drawing/2014/main" id="{92C613AB-5AC0-65B7-0FEF-0602D0057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257" y="2743200"/>
            <a:ext cx="374468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dirty="0"/>
              <a:t>Output:</a:t>
            </a:r>
          </a:p>
          <a:p>
            <a:endParaRPr lang="en-US" altLang="en-US" sz="1600" dirty="0"/>
          </a:p>
          <a:p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0 1 2 3 4 5 6 7 </a:t>
            </a:r>
          </a:p>
          <a:p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10 11 12 13 14 15 16 17</a:t>
            </a:r>
          </a:p>
          <a:p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20 21 22 23 24 25 26 27</a:t>
            </a:r>
          </a:p>
          <a:p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30 31 32 33 34 35 36 37</a:t>
            </a:r>
          </a:p>
          <a:p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40 41 42 43 44 45 46 47</a:t>
            </a:r>
          </a:p>
          <a:p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50 51 52 53 54 55 56 57</a:t>
            </a:r>
          </a:p>
          <a:p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60 61 62 63 64 65 66 67</a:t>
            </a:r>
          </a:p>
          <a:p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70 71 72 73 74 75 76 77</a:t>
            </a:r>
          </a:p>
          <a:p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80 81 82 83 84 85 86 87</a:t>
            </a:r>
          </a:p>
          <a:p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90 91 92 93 94 95 96 97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D8BC188-8052-B455-57FE-02A1ACB365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Recursive tracing 2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3900AA8-F4C2-5F8C-4768-DF1953EC17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Consider the following recursive method: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public static int mystery(int n)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if (n &lt; 10)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return (10 * n) + n;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int a = </a:t>
            </a:r>
            <a:r>
              <a:rPr lang="en-US" altLang="en-US" b="1">
                <a:latin typeface="Courier New" panose="02070309020205020404" pitchFamily="49" charset="0"/>
              </a:rPr>
              <a:t>mystery(n / 10)</a:t>
            </a:r>
            <a:r>
              <a:rPr lang="en-US" altLang="en-US">
                <a:latin typeface="Courier New" panose="02070309020205020404" pitchFamily="49" charset="0"/>
              </a:rPr>
              <a:t>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int b = </a:t>
            </a:r>
            <a:r>
              <a:rPr lang="en-US" altLang="en-US" b="1">
                <a:latin typeface="Courier New" panose="02070309020205020404" pitchFamily="49" charset="0"/>
              </a:rPr>
              <a:t>mystery(n % 10)</a:t>
            </a:r>
            <a:r>
              <a:rPr lang="en-US" altLang="en-US">
                <a:latin typeface="Courier New" panose="02070309020205020404" pitchFamily="49" charset="0"/>
              </a:rPr>
              <a:t>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return (100 * a) + b;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/>
            <a:r>
              <a:rPr lang="en-US" altLang="en-US"/>
              <a:t>What is the result of the following call?</a:t>
            </a:r>
          </a:p>
          <a:p>
            <a:pPr lvl="2" eaLnBrk="1" hangingPunct="1">
              <a:buFontTx/>
              <a:buNone/>
            </a:pPr>
            <a:r>
              <a:rPr lang="en-US" altLang="en-US" sz="2200">
                <a:latin typeface="Courier New" panose="02070309020205020404" pitchFamily="49" charset="0"/>
              </a:rPr>
              <a:t>mystery(348)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F3EF168-84C9-9D90-9556-63F2A2DAD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recursive trace 2</a:t>
            </a:r>
          </a:p>
        </p:txBody>
      </p:sp>
      <p:sp>
        <p:nvSpPr>
          <p:cNvPr id="378883" name="Rectangle 3">
            <a:extLst>
              <a:ext uri="{FF2B5EF4-FFF2-40B4-BE49-F238E27FC236}">
                <a16:creationId xmlns:a16="http://schemas.microsoft.com/office/drawing/2014/main" id="{AC997360-6CA9-71D0-7BA5-636EBA88A6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u="sng">
                <a:latin typeface="Courier New" panose="02070309020205020404" pitchFamily="49" charset="0"/>
              </a:rPr>
              <a:t>mystery(348)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</a:rPr>
              <a:t>int a = mystery(34);</a:t>
            </a:r>
          </a:p>
          <a:p>
            <a:pPr lvl="2" eaLnBrk="1" hangingPunct="1"/>
            <a:r>
              <a:rPr lang="en-US" altLang="en-US">
                <a:latin typeface="Courier New" panose="02070309020205020404" pitchFamily="49" charset="0"/>
              </a:rPr>
              <a:t>int a = mystery(3);</a:t>
            </a:r>
          </a:p>
          <a:p>
            <a:pPr lvl="3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return (10 * 3) + 3;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33</a:t>
            </a:r>
          </a:p>
          <a:p>
            <a:pPr lvl="2" eaLnBrk="1" hangingPunct="1"/>
            <a:r>
              <a:rPr lang="en-US" altLang="en-US">
                <a:latin typeface="Courier New" panose="02070309020205020404" pitchFamily="49" charset="0"/>
              </a:rPr>
              <a:t>int b = mystery(4);</a:t>
            </a:r>
          </a:p>
          <a:p>
            <a:pPr lvl="3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return (10 * 4) + 4;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44</a:t>
            </a:r>
          </a:p>
          <a:p>
            <a:pPr lvl="2" eaLnBrk="1" hangingPunct="1"/>
            <a:r>
              <a:rPr lang="en-US" altLang="en-US">
                <a:latin typeface="Courier New" panose="02070309020205020404" pitchFamily="49" charset="0"/>
              </a:rPr>
              <a:t>return (100 * 33) + 44;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3344</a:t>
            </a:r>
          </a:p>
          <a:p>
            <a:pPr lvl="2" eaLnBrk="1" hangingPunct="1">
              <a:buFontTx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</a:rPr>
              <a:t>int b = mystery(8);</a:t>
            </a:r>
          </a:p>
          <a:p>
            <a:pPr lvl="2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return (10 * 8) + 8; 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88</a:t>
            </a:r>
          </a:p>
          <a:p>
            <a:pPr lvl="2" eaLnBrk="1" hangingPunct="1">
              <a:buFontTx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/>
            <a:r>
              <a:rPr lang="en-US" altLang="en-US">
                <a:latin typeface="Courier New" panose="02070309020205020404" pitchFamily="49" charset="0"/>
              </a:rPr>
              <a:t>return (100 * 3344) + 88;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</a:t>
            </a:r>
            <a:r>
              <a:rPr lang="en-US" altLang="en-US" b="1" u="sng">
                <a:solidFill>
                  <a:srgbClr val="008000"/>
                </a:solidFill>
                <a:latin typeface="Courier New" panose="02070309020205020404" pitchFamily="49" charset="0"/>
              </a:rPr>
              <a:t>334488</a:t>
            </a:r>
          </a:p>
          <a:p>
            <a:pPr lvl="1" eaLnBrk="1" hangingPunct="1"/>
            <a:endParaRPr lang="en-US" altLang="en-US" b="1" u="sng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1" eaLnBrk="1" hangingPunct="1"/>
            <a:r>
              <a:rPr lang="en-US" altLang="en-US"/>
              <a:t>What is this method really doing?</a:t>
            </a:r>
          </a:p>
        </p:txBody>
      </p:sp>
      <p:sp>
        <p:nvSpPr>
          <p:cNvPr id="378884" name="Rectangle 4">
            <a:extLst>
              <a:ext uri="{FF2B5EF4-FFF2-40B4-BE49-F238E27FC236}">
                <a16:creationId xmlns:a16="http://schemas.microsoft.com/office/drawing/2014/main" id="{3482A160-0268-18AB-A572-DD4A8D748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127250"/>
            <a:ext cx="5410200" cy="1801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78885" name="Rectangle 5">
            <a:extLst>
              <a:ext uri="{FF2B5EF4-FFF2-40B4-BE49-F238E27FC236}">
                <a16:creationId xmlns:a16="http://schemas.microsoft.com/office/drawing/2014/main" id="{2CCFA957-5A44-DB2A-7F45-2523D0C11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465638"/>
            <a:ext cx="5410200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78886" name="Rectangle 6">
            <a:extLst>
              <a:ext uri="{FF2B5EF4-FFF2-40B4-BE49-F238E27FC236}">
                <a16:creationId xmlns:a16="http://schemas.microsoft.com/office/drawing/2014/main" id="{7888C7D6-7DF5-6FA3-AAC3-3F192ED9E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313" y="2466975"/>
            <a:ext cx="4006850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78887" name="Rectangle 7">
            <a:extLst>
              <a:ext uri="{FF2B5EF4-FFF2-40B4-BE49-F238E27FC236}">
                <a16:creationId xmlns:a16="http://schemas.microsoft.com/office/drawing/2014/main" id="{8CB16CB4-8EDE-E2AD-A470-EEC4AAE14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725" y="3181350"/>
            <a:ext cx="4006850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78888" name="Rectangle 8">
            <a:extLst>
              <a:ext uri="{FF2B5EF4-FFF2-40B4-BE49-F238E27FC236}">
                <a16:creationId xmlns:a16="http://schemas.microsoft.com/office/drawing/2014/main" id="{DE7FA727-A471-9B6F-8101-DE48E36F9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1289050"/>
            <a:ext cx="7151687" cy="457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8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8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8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88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4" grpId="0" animBg="1"/>
      <p:bldP spid="378885" grpId="0" animBg="1"/>
      <p:bldP spid="378886" grpId="0" animBg="1"/>
      <p:bldP spid="378887" grpId="0" animBg="1"/>
      <p:bldP spid="3788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EA0CAA4-1A99-CF65-0AC1-DD352FC8B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Array of arrays mystery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CD812-5DC2-38DF-6485-AE34934A0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1750"/>
            <a:ext cx="7886700" cy="151765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void mystery(int[][] data, int[] result, int pos, int n) {</a:t>
            </a:r>
          </a:p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   for(</a:t>
            </a:r>
            <a:r>
              <a:rPr lang="en-US" sz="13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3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sz="13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for(</a:t>
            </a:r>
            <a:r>
              <a:rPr lang="en-US" sz="13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n; j++) { </a:t>
            </a:r>
          </a:p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result[j] = data[</a:t>
            </a:r>
            <a:r>
              <a:rPr lang="en-US" sz="13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3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][j + </a:t>
            </a:r>
            <a:r>
              <a:rPr lang="en-US" sz="13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C6E31C-2872-AB50-6200-BA178437CD98}"/>
              </a:ext>
            </a:extLst>
          </p:cNvPr>
          <p:cNvSpPr/>
          <p:nvPr/>
        </p:nvSpPr>
        <p:spPr>
          <a:xfrm>
            <a:off x="304800" y="2819400"/>
            <a:ext cx="8151813" cy="3346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500" dirty="0"/>
              <a:t> Suppose that a variable called grid has been declared as follows:</a:t>
            </a:r>
          </a:p>
          <a:p>
            <a:pPr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int[6][6] grid = {{8, 2, 7, 8, 2, 1}, {1, 5, 1, 7, 4, 7},</a:t>
            </a:r>
          </a:p>
          <a:p>
            <a:pPr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{5, 9, 6, 7, 3, 2}, {7, 8, 7, 7, 7, 9},</a:t>
            </a:r>
          </a:p>
          <a:p>
            <a:pPr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{4, 2, 6, 9, 2, 3}, {2, 2, 8, 1, 1, 3}}</a:t>
            </a:r>
          </a:p>
          <a:p>
            <a:pPr>
              <a:defRPr/>
            </a:pPr>
            <a:r>
              <a:rPr lang="en-US" sz="1500" dirty="0"/>
              <a:t>   which means it will store the following 6-by-6 grid of values:</a:t>
            </a:r>
          </a:p>
          <a:p>
            <a:pPr>
              <a:defRPr/>
            </a:pPr>
            <a:r>
              <a:rPr lang="en-US" sz="1500" dirty="0"/>
              <a:t>        8       2       7       8       2       1       </a:t>
            </a:r>
          </a:p>
          <a:p>
            <a:pPr>
              <a:defRPr/>
            </a:pPr>
            <a:r>
              <a:rPr lang="en-US" sz="1500" dirty="0"/>
              <a:t>        1       5       1       7       4       7       </a:t>
            </a:r>
          </a:p>
          <a:p>
            <a:pPr>
              <a:defRPr/>
            </a:pPr>
            <a:r>
              <a:rPr lang="en-US" sz="1500" dirty="0"/>
              <a:t>        5       9       6       7       3       2       </a:t>
            </a:r>
          </a:p>
          <a:p>
            <a:pPr>
              <a:defRPr/>
            </a:pPr>
            <a:r>
              <a:rPr lang="en-US" sz="1500" dirty="0"/>
              <a:t>        7       8       7       7       7       9       </a:t>
            </a:r>
          </a:p>
          <a:p>
            <a:pPr>
              <a:defRPr/>
            </a:pPr>
            <a:r>
              <a:rPr lang="en-US" sz="1500" dirty="0"/>
              <a:t>        4       2       6       9       2       3       </a:t>
            </a:r>
          </a:p>
          <a:p>
            <a:pPr>
              <a:defRPr/>
            </a:pPr>
            <a:r>
              <a:rPr lang="en-US" sz="1500" dirty="0"/>
              <a:t>        2       2       8       1       1       3       </a:t>
            </a:r>
          </a:p>
          <a:p>
            <a:pPr>
              <a:defRPr/>
            </a:pPr>
            <a:r>
              <a:rPr lang="en-US" sz="1500" dirty="0"/>
              <a:t>  For each call at right, indicate what value</a:t>
            </a:r>
          </a:p>
          <a:p>
            <a:pPr>
              <a:defRPr/>
            </a:pPr>
            <a:r>
              <a:rPr lang="en-US" sz="1500" dirty="0"/>
              <a:t>  is returned.  If the function call results in an </a:t>
            </a:r>
          </a:p>
          <a:p>
            <a:pPr>
              <a:defRPr/>
            </a:pPr>
            <a:r>
              <a:rPr lang="en-US" sz="1500" dirty="0"/>
              <a:t>  error, write error instead.</a:t>
            </a:r>
          </a:p>
          <a:p>
            <a:pPr>
              <a:defRPr/>
            </a:pPr>
            <a:r>
              <a:rPr lang="en-US" sz="150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357630-2E78-22D9-BC95-013AA457B673}"/>
              </a:ext>
            </a:extLst>
          </p:cNvPr>
          <p:cNvSpPr/>
          <p:nvPr/>
        </p:nvSpPr>
        <p:spPr>
          <a:xfrm>
            <a:off x="4878388" y="3860800"/>
            <a:ext cx="4572000" cy="2262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500" dirty="0"/>
              <a:t>Function Call                 Contents of Array Returned</a:t>
            </a:r>
          </a:p>
          <a:p>
            <a:pPr>
              <a:defRPr/>
            </a:pPr>
            <a:endParaRPr lang="en-US" sz="1500" dirty="0"/>
          </a:p>
          <a:p>
            <a:pPr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mystery(grid, 2, 2) </a:t>
            </a:r>
            <a:r>
              <a:rPr lang="en-US" sz="1500" dirty="0"/>
              <a:t>_____________________</a:t>
            </a:r>
          </a:p>
          <a:p>
            <a:pPr>
              <a:defRPr/>
            </a:pPr>
            <a:endParaRPr lang="en-US" sz="1500" dirty="0"/>
          </a:p>
          <a:p>
            <a:pPr>
              <a:defRPr/>
            </a:pPr>
            <a:endParaRPr lang="en-US" sz="1500" dirty="0"/>
          </a:p>
          <a:p>
            <a:pPr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mystery(grid, 0, 2) </a:t>
            </a:r>
            <a:r>
              <a:rPr lang="en-US" sz="1500" dirty="0"/>
              <a:t>_____________________</a:t>
            </a:r>
          </a:p>
          <a:p>
            <a:pPr>
              <a:defRPr/>
            </a:pP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mystery(grid, 3, 3) </a:t>
            </a:r>
            <a:r>
              <a:rPr lang="en-US" sz="1500" dirty="0"/>
              <a:t>_____________________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FA1FCFE8-EA17-1DE6-9279-C2E6F4B36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A0EFF-91A4-108F-3218-4541FCF8E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75" y="1524000"/>
            <a:ext cx="7886700" cy="3865563"/>
          </a:xfrm>
        </p:spPr>
        <p:txBody>
          <a:bodyPr>
            <a:normAutofit fontScale="92500"/>
          </a:bodyPr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dirty="0"/>
              <a:t>Write a function called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max_row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that takes a list of lists as a parameter and returns the index of the row that contains the maximum value.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dirty="0">
                <a:latin typeface="+mj-lt"/>
                <a:cs typeface="Courier New" panose="02070309020205020404" pitchFamily="49" charset="0"/>
              </a:rPr>
              <a:t>To test this create an array as follows: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int[][]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 {0, 1, 2, 3},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{6, 4, 5, 7},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{1, 7, 6, 8},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{5, 2, 6, 7}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};</a:t>
            </a:r>
          </a:p>
          <a:p>
            <a:pPr marL="342900" lvl="1" indent="0">
              <a:buFont typeface="Wingdings 2" panose="05020102010507070707" pitchFamily="18" charset="2"/>
              <a:buNone/>
              <a:defRPr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252A453-A9E2-0AA3-55A0-EDBD55F9D6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Exercise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69144DA-3573-DB22-E29A-E0DC4B8756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(To a student in the front row)</a:t>
            </a:r>
            <a:br>
              <a:rPr lang="en-US" altLang="en-US" dirty="0"/>
            </a:br>
            <a:r>
              <a:rPr lang="en-US" altLang="en-US" dirty="0"/>
              <a:t>How many students total are directly behind you in your "column" of the classroom?</a:t>
            </a:r>
          </a:p>
          <a:p>
            <a:pPr lvl="1" eaLnBrk="1" hangingPunct="1"/>
            <a:endParaRPr lang="en-US" altLang="en-US" sz="1200" dirty="0"/>
          </a:p>
          <a:p>
            <a:pPr lvl="1" eaLnBrk="1" hangingPunct="1"/>
            <a:r>
              <a:rPr lang="en-US" altLang="en-US" dirty="0"/>
              <a:t>You have poor vision, so you can</a:t>
            </a:r>
            <a:br>
              <a:rPr lang="en-US" altLang="en-US" dirty="0"/>
            </a:br>
            <a:r>
              <a:rPr lang="en-US" altLang="en-US" dirty="0"/>
              <a:t>see only the people right next to you.</a:t>
            </a:r>
            <a:br>
              <a:rPr lang="en-US" altLang="en-US" dirty="0"/>
            </a:br>
            <a:r>
              <a:rPr lang="en-US" altLang="en-US" dirty="0"/>
              <a:t>So you can't just look back and count.</a:t>
            </a:r>
          </a:p>
          <a:p>
            <a:pPr lvl="1" eaLnBrk="1" hangingPunct="1"/>
            <a:endParaRPr lang="en-US" altLang="en-US" sz="800" dirty="0"/>
          </a:p>
          <a:p>
            <a:pPr lvl="1" eaLnBrk="1" hangingPunct="1"/>
            <a:r>
              <a:rPr lang="en-US" altLang="en-US" dirty="0"/>
              <a:t>But you are allowed to ask</a:t>
            </a:r>
            <a:br>
              <a:rPr lang="en-US" altLang="en-US" dirty="0"/>
            </a:br>
            <a:r>
              <a:rPr lang="en-US" altLang="en-US" dirty="0"/>
              <a:t>questions of the person next to you.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How can we solve this problem?</a:t>
            </a:r>
            <a:br>
              <a:rPr lang="en-US" altLang="en-US" dirty="0"/>
            </a:br>
            <a:r>
              <a:rPr lang="en-US" altLang="en-US" dirty="0"/>
              <a:t>(</a:t>
            </a:r>
            <a:r>
              <a:rPr lang="en-US" altLang="en-US" i="1" dirty="0"/>
              <a:t>recursively </a:t>
            </a:r>
            <a:r>
              <a:rPr lang="en-US" altLang="en-US" dirty="0"/>
              <a:t>)</a:t>
            </a:r>
          </a:p>
        </p:txBody>
      </p:sp>
      <p:pic>
        <p:nvPicPr>
          <p:cNvPr id="4100" name="Picture 5" descr="behindme1">
            <a:extLst>
              <a:ext uri="{FF2B5EF4-FFF2-40B4-BE49-F238E27FC236}">
                <a16:creationId xmlns:a16="http://schemas.microsoft.com/office/drawing/2014/main" id="{EEFECED8-4FBF-6955-ACF1-C1532C189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019" y="173094"/>
            <a:ext cx="2029467" cy="19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First-time Teaching of a Large Lecture Course – CAMWSgrads">
            <a:extLst>
              <a:ext uri="{FF2B5EF4-FFF2-40B4-BE49-F238E27FC236}">
                <a16:creationId xmlns:a16="http://schemas.microsoft.com/office/drawing/2014/main" id="{C34C9AC8-F504-7CFD-0F1B-B32CDC483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484" y="2590119"/>
            <a:ext cx="4973951" cy="330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8E35BA9-76CE-D38B-78D0-054C627340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idea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330CE57-F027-9AB2-74DC-E57F5BD3CD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Recursion is all about breaking a big problem into smaller occurrences of that same problem.</a:t>
            </a:r>
          </a:p>
          <a:p>
            <a:pPr lvl="1" eaLnBrk="1" hangingPunct="1">
              <a:buFontTx/>
              <a:buNone/>
            </a:pPr>
            <a:endParaRPr lang="en-US" altLang="en-US" sz="800"/>
          </a:p>
          <a:p>
            <a:pPr lvl="1" eaLnBrk="1" hangingPunct="1"/>
            <a:r>
              <a:rPr lang="en-US" altLang="en-US"/>
              <a:t>Each person can solve a small part of the problem.</a:t>
            </a:r>
          </a:p>
          <a:p>
            <a:pPr lvl="2" eaLnBrk="1" hangingPunct="1"/>
            <a:r>
              <a:rPr lang="en-US" altLang="en-US"/>
              <a:t>What is a small version of the problem that would be easy to answer?</a:t>
            </a:r>
          </a:p>
          <a:p>
            <a:pPr lvl="2" eaLnBrk="1" hangingPunct="1"/>
            <a:r>
              <a:rPr lang="en-US" altLang="en-US"/>
              <a:t>What information from a neighbor might help me?</a:t>
            </a:r>
          </a:p>
        </p:txBody>
      </p:sp>
      <p:pic>
        <p:nvPicPr>
          <p:cNvPr id="5124" name="Picture 5" descr="behindme2">
            <a:extLst>
              <a:ext uri="{FF2B5EF4-FFF2-40B4-BE49-F238E27FC236}">
                <a16:creationId xmlns:a16="http://schemas.microsoft.com/office/drawing/2014/main" id="{140928BC-4F93-E73E-F02E-0AB0B6287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27"/>
          <a:stretch>
            <a:fillRect/>
          </a:stretch>
        </p:blipFill>
        <p:spPr bwMode="auto">
          <a:xfrm>
            <a:off x="4030663" y="3514725"/>
            <a:ext cx="4808537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F88866F-C71C-D7AE-5519-DF663C3F0C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Recursive algorithm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6D57A9C-D8B3-3A9A-589F-7B1ED1D18B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Number of people behind me:</a:t>
            </a:r>
          </a:p>
          <a:p>
            <a:pPr lvl="1" eaLnBrk="1" hangingPunct="1"/>
            <a:r>
              <a:rPr lang="en-US" altLang="en-US"/>
              <a:t>If there is someone behind me,</a:t>
            </a:r>
            <a:br>
              <a:rPr lang="en-US" altLang="en-US"/>
            </a:br>
            <a:r>
              <a:rPr lang="en-US" altLang="en-US"/>
              <a:t>ask him/her how many people are behind him/her.</a:t>
            </a:r>
          </a:p>
          <a:p>
            <a:pPr lvl="2" eaLnBrk="1" hangingPunct="1"/>
            <a:r>
              <a:rPr lang="en-US" altLang="en-US"/>
              <a:t>When they respond with a value </a:t>
            </a:r>
            <a:r>
              <a:rPr lang="en-US" altLang="en-US" b="1"/>
              <a:t>N</a:t>
            </a:r>
            <a:r>
              <a:rPr lang="en-US" altLang="en-US"/>
              <a:t>, then I will answer </a:t>
            </a:r>
            <a:r>
              <a:rPr lang="en-US" altLang="en-US" b="1"/>
              <a:t>N + 1</a:t>
            </a:r>
            <a:r>
              <a:rPr lang="en-US" altLang="en-US"/>
              <a:t>.</a:t>
            </a:r>
          </a:p>
          <a:p>
            <a:pPr lvl="2" eaLnBrk="1" hangingPunct="1">
              <a:buFontTx/>
              <a:buNone/>
            </a:pPr>
            <a:endParaRPr lang="en-US" altLang="en-US" sz="800"/>
          </a:p>
          <a:p>
            <a:pPr lvl="1" eaLnBrk="1" hangingPunct="1"/>
            <a:r>
              <a:rPr lang="en-US" altLang="en-US"/>
              <a:t>If there is nobody behind me, I will answer </a:t>
            </a:r>
            <a:r>
              <a:rPr lang="en-US" altLang="en-US" b="1"/>
              <a:t>0</a:t>
            </a:r>
            <a:r>
              <a:rPr lang="en-US" altLang="en-US"/>
              <a:t>.</a:t>
            </a:r>
          </a:p>
        </p:txBody>
      </p:sp>
      <p:pic>
        <p:nvPicPr>
          <p:cNvPr id="6148" name="Picture 6" descr="behindme2">
            <a:extLst>
              <a:ext uri="{FF2B5EF4-FFF2-40B4-BE49-F238E27FC236}">
                <a16:creationId xmlns:a16="http://schemas.microsoft.com/office/drawing/2014/main" id="{288BDF0F-FED3-F988-A38C-DB3873755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58"/>
          <a:stretch>
            <a:fillRect/>
          </a:stretch>
        </p:blipFill>
        <p:spPr bwMode="auto">
          <a:xfrm>
            <a:off x="4038600" y="3590925"/>
            <a:ext cx="47259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9B03B2A-AD8E-7F4C-97D9-303C0CC89F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Recursion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0744399-DC0D-601A-3FF3-94C138BFCA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recursion</a:t>
            </a:r>
            <a:r>
              <a:rPr lang="en-US" altLang="en-US"/>
              <a:t>: The definition of an operation in terms of itself.</a:t>
            </a:r>
          </a:p>
          <a:p>
            <a:pPr lvl="1" eaLnBrk="1" hangingPunct="1"/>
            <a:r>
              <a:rPr lang="en-US" altLang="en-US"/>
              <a:t>Solving a problem using recursion depends on solving</a:t>
            </a:r>
            <a:br>
              <a:rPr lang="en-US" altLang="en-US"/>
            </a:br>
            <a:r>
              <a:rPr lang="en-US" altLang="en-US"/>
              <a:t>smaller occurrences of the same problem.</a:t>
            </a:r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 b="1"/>
              <a:t>recursive programming</a:t>
            </a:r>
            <a:r>
              <a:rPr lang="en-US" altLang="en-US"/>
              <a:t>: Writing methods that call themselves to solve problems recursively.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An equally powerful substitute for </a:t>
            </a:r>
            <a:r>
              <a:rPr lang="en-US" altLang="en-US" i="1"/>
              <a:t>iteration</a:t>
            </a:r>
            <a:r>
              <a:rPr lang="en-US" altLang="en-US"/>
              <a:t> (loops)</a:t>
            </a:r>
          </a:p>
          <a:p>
            <a:pPr lvl="1" eaLnBrk="1" hangingPunct="1"/>
            <a:r>
              <a:rPr lang="en-US" altLang="en-US"/>
              <a:t>Particularly well-suited to solving certain types of problems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6C7E9C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1556</TotalTime>
  <Words>2653</Words>
  <Application>Microsoft Office PowerPoint</Application>
  <PresentationFormat>On-screen Show (4:3)</PresentationFormat>
  <Paragraphs>379</Paragraphs>
  <Slides>31</Slides>
  <Notes>0</Notes>
  <HiddenSlides>7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ＭＳ Ｐゴシック</vt:lpstr>
      <vt:lpstr>Arial</vt:lpstr>
      <vt:lpstr>Calibri</vt:lpstr>
      <vt:lpstr>Cambria</vt:lpstr>
      <vt:lpstr>Courier New</vt:lpstr>
      <vt:lpstr>Tahoma</vt:lpstr>
      <vt:lpstr>Verdana</vt:lpstr>
      <vt:lpstr>Wingdings</vt:lpstr>
      <vt:lpstr>Wingdings 2</vt:lpstr>
      <vt:lpstr>cse143-13wi</vt:lpstr>
      <vt:lpstr>CS 142</vt:lpstr>
      <vt:lpstr>How are Critters Stored?</vt:lpstr>
      <vt:lpstr>Creating an array of arrays</vt:lpstr>
      <vt:lpstr>Array of arrays mystery</vt:lpstr>
      <vt:lpstr>Exercise</vt:lpstr>
      <vt:lpstr>Exercise</vt:lpstr>
      <vt:lpstr>The idea</vt:lpstr>
      <vt:lpstr>Recursive algorithm</vt:lpstr>
      <vt:lpstr>Recursion</vt:lpstr>
      <vt:lpstr>PowerPoint Presentation</vt:lpstr>
      <vt:lpstr>PowerPoint Presentation</vt:lpstr>
      <vt:lpstr>PowerPoint Presentation</vt:lpstr>
      <vt:lpstr>PowerPoint Presentation</vt:lpstr>
      <vt:lpstr>Why learn recursion?</vt:lpstr>
      <vt:lpstr>Getting down stairs</vt:lpstr>
      <vt:lpstr>Recursion and cases</vt:lpstr>
      <vt:lpstr>Another recursive task</vt:lpstr>
      <vt:lpstr>Recursion in Java</vt:lpstr>
      <vt:lpstr>A basic case</vt:lpstr>
      <vt:lpstr>Handling more cases</vt:lpstr>
      <vt:lpstr>Handling more cases 2</vt:lpstr>
      <vt:lpstr>Using recursion properly</vt:lpstr>
      <vt:lpstr>"Recursion Zen"</vt:lpstr>
      <vt:lpstr>Exercise</vt:lpstr>
      <vt:lpstr>Reversal pseudocode</vt:lpstr>
      <vt:lpstr>Reversal solution</vt:lpstr>
      <vt:lpstr>Tracing our algorithm</vt:lpstr>
      <vt:lpstr>Recursive tracing</vt:lpstr>
      <vt:lpstr>A recursive trace</vt:lpstr>
      <vt:lpstr>Recursive tracing 2</vt:lpstr>
      <vt:lpstr>A recursive trace 2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Java Programs</dc:title>
  <dc:creator>Helene Martin</dc:creator>
  <cp:lastModifiedBy>Allison Obourn</cp:lastModifiedBy>
  <cp:revision>26</cp:revision>
  <dcterms:created xsi:type="dcterms:W3CDTF">2013-01-28T17:25:22Z</dcterms:created>
  <dcterms:modified xsi:type="dcterms:W3CDTF">2024-04-23T04:14:42Z</dcterms:modified>
</cp:coreProperties>
</file>