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8" r:id="rId3"/>
    <p:sldId id="289" r:id="rId4"/>
    <p:sldId id="290" r:id="rId5"/>
    <p:sldId id="257" r:id="rId6"/>
    <p:sldId id="281" r:id="rId7"/>
    <p:sldId id="276" r:id="rId8"/>
    <p:sldId id="282" r:id="rId9"/>
    <p:sldId id="278" r:id="rId10"/>
    <p:sldId id="277" r:id="rId11"/>
    <p:sldId id="287" r:id="rId12"/>
    <p:sldId id="29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3" r:id="rId21"/>
    <p:sldId id="284" r:id="rId22"/>
    <p:sldId id="285" r:id="rId23"/>
    <p:sldId id="286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03A47351-DA46-EB7D-82FB-C9AED1C28C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ADAA93DB-7AF7-BB55-84DB-FF8DCDDC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4" name="Freeform 19">
              <a:extLst>
                <a:ext uri="{FF2B5EF4-FFF2-40B4-BE49-F238E27FC236}">
                  <a16:creationId xmlns:a16="http://schemas.microsoft.com/office/drawing/2014/main" id="{24FF9B23-1607-1C6E-5064-3077268AD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FE23ED18-5293-0CE2-6BE7-87DA8D605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6" name="Freeform 21">
                <a:extLst>
                  <a:ext uri="{FF2B5EF4-FFF2-40B4-BE49-F238E27FC236}">
                    <a16:creationId xmlns:a16="http://schemas.microsoft.com/office/drawing/2014/main" id="{F0F415EF-C479-773E-497B-4E0043EE189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6877E0C7-4B55-2059-A4AC-87CEF58176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" name="Freeform 23">
            <a:extLst>
              <a:ext uri="{FF2B5EF4-FFF2-40B4-BE49-F238E27FC236}">
                <a16:creationId xmlns:a16="http://schemas.microsoft.com/office/drawing/2014/main" id="{99559C03-B297-FAA1-5D7C-341F4C0C8C1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7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98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42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01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D9344970-2905-1371-819A-537B2D0B1E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521A7BC-B7BA-6205-CA98-3E98C5921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EB1BB-78E1-8B40-AF13-602359000F5E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fld id="{429E1063-DBFD-490D-B2BC-C6C804C27528}" type="slidenum">
              <a:rPr lang="en-US" altLang="en-US" sz="1200">
                <a:solidFill>
                  <a:srgbClr val="424242"/>
                </a:solidFill>
              </a:rPr>
              <a:pPr algn="r" eaLnBrk="1" hangingPunct="1">
                <a:buFont typeface="Wingdings" panose="05000000000000000000" pitchFamily="2" charset="2"/>
                <a:buNone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8DE50E5B-8B58-5A34-6BDD-80D68CF3F3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69400" cy="533400"/>
            <a:chOff x="-6" y="-180"/>
            <a:chExt cx="5776" cy="516"/>
          </a:xfr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5400000" scaled="0"/>
            <a:tileRect/>
          </a:gra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5EFA1CB-A4B8-A973-EC1B-F912E64D8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8A5B7E9-8384-A6B2-9FE4-6CA152CAD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1B48B724-1A99-801E-2A35-393515D73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  <a:grpFill/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249AF9D2-DD90-33AF-6AAC-24D3F535BA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grpFill/>
              <a:ln w="1079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DF55B54-D3E2-2BA0-99EC-0D934D4F1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Times New Roman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5pPr>
                <a:lvl6pPr marL="4572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6pPr>
                <a:lvl7pPr marL="9144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7pPr>
                <a:lvl8pPr marL="13716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8pPr>
                <a:lvl9pPr marL="1828800" eaLnBrk="0" fontAlgn="base" hangingPunct="0"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Verdana" charset="0"/>
                    <a:ea typeface="Times New Roman" charset="0"/>
                    <a:cs typeface="Times New Roman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E371BD11-5D59-D4CD-2AF2-D06C2354509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9525" y="6586131"/>
            <a:ext cx="4876800" cy="2718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5">
                  <a:alpha val="37000"/>
                  <a:lumMod val="100000"/>
                </a:schemeClr>
              </a:gs>
              <a:gs pos="44000">
                <a:schemeClr val="accent5">
                  <a:lumMod val="75000"/>
                </a:schemeClr>
              </a:gs>
              <a:gs pos="33000">
                <a:srgbClr val="5096A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anose="02040503050406030204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6B63185-26C0-D0D0-5E3F-90984CE02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55421"/>
            <a:ext cx="7772400" cy="1280208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CS 142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A09C6FAC-DF8E-6E1A-0C45-E3C8A6BD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35629"/>
            <a:ext cx="7772400" cy="928913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Lecture 15:</a:t>
            </a:r>
            <a:r>
              <a:rPr lang="en-US" altLang="en-US" dirty="0"/>
              <a:t> Introduction to Recursion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7CA0FEF-FD04-C2DA-207D-539896D0EFCD}"/>
              </a:ext>
            </a:extLst>
          </p:cNvPr>
          <p:cNvSpPr txBox="1">
            <a:spLocks/>
          </p:cNvSpPr>
          <p:nvPr/>
        </p:nvSpPr>
        <p:spPr bwMode="auto">
          <a:xfrm>
            <a:off x="685800" y="6015036"/>
            <a:ext cx="7772400" cy="54519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None/>
              <a:defRPr sz="2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anose="05020102010507070707" pitchFamily="18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Thanks to Marty Stepp and Stuart Reges for parts of these slides.</a:t>
            </a:r>
          </a:p>
        </p:txBody>
      </p:sp>
      <p:pic>
        <p:nvPicPr>
          <p:cNvPr id="3" name="Picture 2" descr="Recursion Demystified">
            <a:extLst>
              <a:ext uri="{FF2B5EF4-FFF2-40B4-BE49-F238E27FC236}">
                <a16:creationId xmlns:a16="http://schemas.microsoft.com/office/drawing/2014/main" id="{BB3AE52B-EB50-857E-8B52-97166854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2790"/>
            <a:ext cx="7620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12BCB9AE-29BF-322A-6149-10D272EDF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j-cs"/>
              </a:rPr>
              <a:t>Why learn recursion?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5FB8A6-98D7-547F-2A6B-FC5D62A7F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"Cultural experience" – think differently about problems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Solves some problems more naturally than iteration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Can lead to elegant, simplistic, short code (when used well)</a:t>
            </a:r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Many programming languages ("functional" languages such as Scheme, ML, and Haskell) use recursion exclusively (no loops)</a:t>
            </a:r>
          </a:p>
          <a:p>
            <a:pPr lvl="1" eaLnBrk="1" hangingPunct="1"/>
            <a:endParaRPr lang="en-US" altLang="en-US" sz="1200"/>
          </a:p>
          <a:p>
            <a:pPr lvl="1" eaLnBrk="1" hangingPunct="1"/>
            <a:endParaRPr lang="en-US" altLang="en-US" sz="1200"/>
          </a:p>
          <a:p>
            <a:pPr eaLnBrk="1" hangingPunct="1"/>
            <a:r>
              <a:rPr lang="en-US" altLang="en-US"/>
              <a:t>A key component of many of our assignments in CSE 143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2009_09030093Stairnose_at_top_of_stairs_BIG.jpeg">
            <a:extLst>
              <a:ext uri="{FF2B5EF4-FFF2-40B4-BE49-F238E27FC236}">
                <a16:creationId xmlns:a16="http://schemas.microsoft.com/office/drawing/2014/main" id="{C4B0AC1E-0037-C909-3CFF-8BBD1657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982"/>
          <a:stretch>
            <a:fillRect/>
          </a:stretch>
        </p:blipFill>
        <p:spPr bwMode="auto">
          <a:xfrm>
            <a:off x="0" y="1354138"/>
            <a:ext cx="40941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E8B4B4E6-8F15-9773-E849-91789105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Getting down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53D-4336-7A67-E875-6213F765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8" y="1371600"/>
            <a:ext cx="4786312" cy="5181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Need to know two things: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-128"/>
              </a:rPr>
              <a:t>Getting down one stair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-128"/>
              </a:rPr>
              <a:t>Recognizing the bottom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ea typeface="ＭＳ Ｐゴシック" charset="-128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Most code will look like: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600" dirty="0">
              <a:ea typeface="ＭＳ Ｐゴシック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if (simplest case)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compute and return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} else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divide into similar </a:t>
            </a:r>
            <a:r>
              <a:rPr lang="en-US" sz="1600" dirty="0" err="1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(s)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solve each </a:t>
            </a:r>
            <a:r>
              <a:rPr lang="en-US" sz="1600" dirty="0" err="1">
                <a:latin typeface="Courier New"/>
                <a:ea typeface="ＭＳ Ｐゴシック" charset="0"/>
                <a:cs typeface="Courier New"/>
              </a:rPr>
              <a:t>subproblem</a:t>
            </a: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recursively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    assemble the overall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9AF4FA-2D79-62B9-E97E-C1F152737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and cases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A93582A-1EC4-D1DD-541D-5F08115D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/>
              <a:t>base case</a:t>
            </a:r>
            <a:r>
              <a:rPr lang="en-US" altLang="en-US"/>
              <a:t>: A simple occurrence that can be answered directly.</a:t>
            </a:r>
            <a:endParaRPr lang="en-US" altLang="en-US" i="1"/>
          </a:p>
          <a:p>
            <a:pPr lvl="1" eaLnBrk="1" hangingPunct="1"/>
            <a:endParaRPr lang="en-US" altLang="en-US" sz="1200" i="1"/>
          </a:p>
          <a:p>
            <a:pPr lvl="1" eaLnBrk="1" hangingPunct="1"/>
            <a:r>
              <a:rPr lang="en-US" altLang="en-US" b="1"/>
              <a:t>recursive case</a:t>
            </a:r>
            <a:r>
              <a:rPr lang="en-US" altLang="en-US"/>
              <a:t>: A more complex occurrence of the problem that cannot be directly answered, but can instead be described in terms of smaller occurrences of the same problem.</a:t>
            </a:r>
            <a:endParaRPr lang="en-US" altLang="en-US" i="1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/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B0EAEFC-7173-5165-B329-B9FBBC54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recursive task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BD375444-9384-D90C-EB07-55D8DEEE5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What if multiple people help out with solving the problem?</a:t>
            </a:r>
            <a:br>
              <a:rPr lang="en-US" altLang="en-US"/>
            </a:br>
            <a:r>
              <a:rPr lang="en-US" altLang="en-US"/>
              <a:t>Can each person do a small part of the work?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is a number of M&amp;M's</a:t>
            </a:r>
            <a:br>
              <a:rPr lang="en-US" altLang="en-US"/>
            </a:br>
            <a:r>
              <a:rPr lang="en-US" altLang="en-US"/>
              <a:t>that it is easy to double,</a:t>
            </a:r>
            <a:br>
              <a:rPr lang="en-US" altLang="en-US"/>
            </a:br>
            <a:r>
              <a:rPr lang="en-US" altLang="en-US"/>
              <a:t>even if you can't count?</a:t>
            </a:r>
            <a:br>
              <a:rPr lang="en-US" altLang="en-US"/>
            </a:br>
            <a:endParaRPr lang="en-US" altLang="en-US" sz="800"/>
          </a:p>
          <a:p>
            <a:pPr lvl="2" eaLnBrk="1" hangingPunct="1"/>
            <a:r>
              <a:rPr lang="en-US" altLang="en-US"/>
              <a:t>(What is a "base case"?)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F9C866CE-BE1D-C0CA-80D8-9F68BDCB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EBC272-A7A3-4F91-0488-21CCCB9CF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in Java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C94F39F3-353B-D9B0-E144-CFA549B478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System.out.println();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Write a recursive version of this method (that calls itself).</a:t>
            </a:r>
          </a:p>
          <a:p>
            <a:pPr lvl="1" eaLnBrk="1" hangingPunct="1"/>
            <a:r>
              <a:rPr lang="en-US" altLang="en-US"/>
              <a:t>Solve the problem </a:t>
            </a:r>
            <a:r>
              <a:rPr lang="en-US" altLang="en-US" u="sng"/>
              <a:t>without using any loops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Hint: Your solution should print just one star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1ABC41-E5B8-DE3E-3936-E447EA0A0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basic case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51DE9927-637E-04AF-89CA-4A13786DCA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the cases to consider?</a:t>
            </a:r>
          </a:p>
          <a:p>
            <a:pPr lvl="1" eaLnBrk="1" hangingPunct="1"/>
            <a:r>
              <a:rPr lang="en-US" altLang="en-US"/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</a:t>
            </a:r>
            <a:r>
              <a:rPr lang="en-US" altLang="en-US" b="1">
                <a:latin typeface="Courier New" panose="02070309020205020404" pitchFamily="49" charset="0"/>
              </a:rPr>
              <a:t>if (n ==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</a:t>
            </a:r>
            <a:r>
              <a:rPr lang="en-US" altLang="en-US" b="1">
                <a:latin typeface="Courier New" panose="02070309020205020404" pitchFamily="49" charset="0"/>
              </a:rPr>
              <a:t>}</a:t>
            </a:r>
            <a:r>
              <a:rPr lang="en-US" altLang="en-US">
                <a:latin typeface="Courier New" panose="02070309020205020404" pitchFamily="49" charset="0"/>
              </a:rPr>
              <a:t>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F276FF-BAC6-C49D-D8DB-6C3F098FD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5668661-8793-E598-B435-C50704781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</a:rPr>
              <a:t>n == 2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</a:rPr>
              <a:t>n == 3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</a:rPr>
              <a:t>n == 4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6FC3E7-0EC2-A47F-2A04-394B170E0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 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F7D5862-6235-114A-69E7-E56253B52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(n == 2)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printStars(1);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(n == 3)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printStars(2);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if (n == 4)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printStars(3);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4211B0B-561A-49D3-4554-8D6BAB8C4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recursion properly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F56011E-9CE4-64A8-CBE8-606E7717F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312FBD5-5189-6C9A-E064-171581F7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"Recursion Zen"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7E956D8-965D-F775-A8A6-8400D466C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real, even simpler, base case is an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==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/>
              <a:t>Recursion Zen</a:t>
            </a:r>
            <a:r>
              <a:rPr lang="en-US" altLang="en-US"/>
              <a:t>: The art of properly identifying the best set of cases for a recursive algorithm and expressing them elegantly.</a:t>
            </a:r>
            <a:br>
              <a:rPr lang="en-US" altLang="en-US"/>
            </a:br>
            <a:br>
              <a:rPr lang="en-US" altLang="en-US" sz="800"/>
            </a:br>
            <a:r>
              <a:rPr lang="en-US" altLang="en-US"/>
              <a:t>(A CSE 143 informal term)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252A453-A9E2-0AA3-55A0-EDBD55F9D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Exercise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9144DA-3573-DB22-E29A-E0DC4B875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(To a student in the front row)</a:t>
            </a:r>
            <a:br>
              <a:rPr lang="en-US" altLang="en-US" dirty="0"/>
            </a:br>
            <a:r>
              <a:rPr lang="en-US" altLang="en-US" dirty="0"/>
              <a:t>How many students total are directly behind you in your "column" of the classroom?</a:t>
            </a:r>
          </a:p>
          <a:p>
            <a:pPr lvl="1" eaLnBrk="1" hangingPunct="1"/>
            <a:endParaRPr lang="en-US" altLang="en-US" sz="1200" dirty="0"/>
          </a:p>
          <a:p>
            <a:pPr lvl="1" eaLnBrk="1" hangingPunct="1"/>
            <a:r>
              <a:rPr lang="en-US" altLang="en-US" dirty="0"/>
              <a:t>You have poor vision, so you can</a:t>
            </a:r>
            <a:br>
              <a:rPr lang="en-US" altLang="en-US" dirty="0"/>
            </a:br>
            <a:r>
              <a:rPr lang="en-US" altLang="en-US" dirty="0"/>
              <a:t>see only the people right next to you.</a:t>
            </a:r>
            <a:br>
              <a:rPr lang="en-US" altLang="en-US" dirty="0"/>
            </a:br>
            <a:r>
              <a:rPr lang="en-US" altLang="en-US" dirty="0"/>
              <a:t>So you can't just look back and count.</a:t>
            </a:r>
          </a:p>
          <a:p>
            <a:pPr lvl="1" eaLnBrk="1" hangingPunct="1"/>
            <a:endParaRPr lang="en-US" altLang="en-US" sz="800" dirty="0"/>
          </a:p>
          <a:p>
            <a:pPr lvl="1" eaLnBrk="1" hangingPunct="1"/>
            <a:r>
              <a:rPr lang="en-US" altLang="en-US" dirty="0"/>
              <a:t>But you are allowed to ask</a:t>
            </a:r>
            <a:br>
              <a:rPr lang="en-US" altLang="en-US" dirty="0"/>
            </a:br>
            <a:r>
              <a:rPr lang="en-US" altLang="en-US" dirty="0"/>
              <a:t>questions of the person next to you.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How can we solve this problem?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i="1" dirty="0"/>
              <a:t>recursively </a:t>
            </a:r>
            <a:r>
              <a:rPr lang="en-US" altLang="en-US" dirty="0"/>
              <a:t>)</a:t>
            </a:r>
          </a:p>
        </p:txBody>
      </p:sp>
      <p:pic>
        <p:nvPicPr>
          <p:cNvPr id="4100" name="Picture 5" descr="behindme1">
            <a:extLst>
              <a:ext uri="{FF2B5EF4-FFF2-40B4-BE49-F238E27FC236}">
                <a16:creationId xmlns:a16="http://schemas.microsoft.com/office/drawing/2014/main" id="{EEFECED8-4FBF-6955-ACF1-C1532C18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19" y="173094"/>
            <a:ext cx="2029467" cy="19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First-time Teaching of a Large Lecture Course – CAMWSgrads">
            <a:extLst>
              <a:ext uri="{FF2B5EF4-FFF2-40B4-BE49-F238E27FC236}">
                <a16:creationId xmlns:a16="http://schemas.microsoft.com/office/drawing/2014/main" id="{C34C9AC8-F504-7CFD-0F1B-B32CDC483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84" y="2590119"/>
            <a:ext cx="4973951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F9938FE-20F1-4088-A868-D570ABBC4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B4688062-46F5-41F2-30FA-A4520A146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260975" algn="l"/>
              </a:tabLst>
            </a:pPr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reverseLines</a:t>
            </a:r>
            <a:r>
              <a:rPr lang="en-US" altLang="en-US"/>
              <a:t> that accepts a file </a:t>
            </a:r>
            <a:r>
              <a:rPr lang="en-US" altLang="en-US">
                <a:latin typeface="Courier New" panose="02070309020205020404" pitchFamily="49" charset="0"/>
              </a:rPr>
              <a:t>Scanner</a:t>
            </a:r>
            <a:r>
              <a:rPr lang="en-US" altLang="en-US"/>
              <a:t> and prints the lines of the file in reverse order.</a:t>
            </a:r>
            <a:endParaRPr lang="en-US" altLang="en-US" sz="800"/>
          </a:p>
          <a:p>
            <a:pPr lvl="1" eaLnBrk="1" hangingPunct="1">
              <a:tabLst>
                <a:tab pos="5260975" algn="l"/>
              </a:tabLst>
            </a:pPr>
            <a:endParaRPr lang="en-US" altLang="en-US" sz="800"/>
          </a:p>
          <a:p>
            <a:pPr lvl="1" eaLnBrk="1" hangingPunct="1">
              <a:tabLst>
                <a:tab pos="5260975" algn="l"/>
              </a:tabLst>
            </a:pPr>
            <a:r>
              <a:rPr lang="en-US" altLang="en-US"/>
              <a:t>Example input file:	Expected console output: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I have eaten	the icebox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the plums	that were in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that were in	the plums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the icebox	I have eaten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/>
              <a:t>What are the cases to consider?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/>
              <a:t>How can we solve a small part of the problem at a time?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/>
              <a:t>What is a file that is very easy to reverse?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8DED40F9-5C10-BFFD-E1DD-F149C339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59075"/>
            <a:ext cx="3276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1173" name="Line 5">
            <a:extLst>
              <a:ext uri="{FF2B5EF4-FFF2-40B4-BE49-F238E27FC236}">
                <a16:creationId xmlns:a16="http://schemas.microsoft.com/office/drawing/2014/main" id="{27B0E3C4-E668-B012-3CF2-9CD130D62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3813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53908ED-3706-3853-7F6A-D3141BB00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pseudocode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15E672F-6446-74DE-C838-645B4B95B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Reversing the lines of a file:</a:t>
            </a:r>
          </a:p>
          <a:p>
            <a:pPr lvl="1" eaLnBrk="1" hangingPunct="1"/>
            <a:r>
              <a:rPr lang="en-US" altLang="en-US"/>
              <a:t>Read a line L from the file.</a:t>
            </a:r>
          </a:p>
          <a:p>
            <a:pPr lvl="1" eaLnBrk="1" hangingPunct="1"/>
            <a:r>
              <a:rPr lang="en-US" altLang="en-US"/>
              <a:t>Print the rest of the lines in reverse order.</a:t>
            </a:r>
          </a:p>
          <a:p>
            <a:pPr lvl="1" eaLnBrk="1" hangingPunct="1"/>
            <a:r>
              <a:rPr lang="en-US" altLang="en-US"/>
              <a:t>Print the line L.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sz="2300"/>
              <a:t>If only we had a way to reverse the rest of the lines of the file....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E7B531-FD5F-E91B-72AB-33589D17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solution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ACF37D4-ACD6-66FC-67A9-586B96AD38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reverseLines(Scanner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(input.hasNextLine())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String line = input.nextLine();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</a:rPr>
              <a:t>        reverseLines(input);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System.out.println(line);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Where is the base case?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6C907CB6-0DFC-56D4-871D-FAF64FE6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output: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29A5EF33-4CD8-14BA-3AFD-55FAD0E4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input file: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A440FDD-7603-51BC-7C6A-0BCEBF34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</p:txBody>
      </p:sp>
      <p:sp>
        <p:nvSpPr>
          <p:cNvPr id="394245" name="Text Box 5">
            <a:extLst>
              <a:ext uri="{FF2B5EF4-FFF2-40B4-BE49-F238E27FC236}">
                <a16:creationId xmlns:a16="http://schemas.microsoft.com/office/drawing/2014/main" id="{AD2EAC71-6970-4CAC-6C73-4470F53A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F26B8760-AD10-D7DF-C0B6-96CDF1970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Tracing our algorithm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B3D9988F-8D31-AFF6-5D9A-49AFB5A9DB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call stack</a:t>
            </a:r>
            <a:r>
              <a:rPr lang="en-US" altLang="en-US"/>
              <a:t>: The method invocations currently running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reverseLines(new Scanner("poem.txt"));</a:t>
            </a:r>
          </a:p>
        </p:txBody>
      </p:sp>
      <p:sp>
        <p:nvSpPr>
          <p:cNvPr id="394259" name="Line 19">
            <a:extLst>
              <a:ext uri="{FF2B5EF4-FFF2-40B4-BE49-F238E27FC236}">
                <a16:creationId xmlns:a16="http://schemas.microsoft.com/office/drawing/2014/main" id="{02977720-1290-E12E-CC46-DB921B230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88969E8-8D87-B1FB-39AF-90A0D954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"I have eaten"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133A3C5-25E1-0CA4-D2ED-466A5CEE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plums"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5F728AFF-C03F-6D60-9464-D0198F4E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702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"that were in"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DE581D90-7DBC-441A-1EB4-82D5E5EF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98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icebox"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51B5758-2C76-7E38-EEB7-3C93BB09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public static void reverseLines(Scanner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if (input.hasNextLine()) {   </a:t>
            </a: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false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    ...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3CF66CA-D446-FF0E-30F6-904A6C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71649A7-F136-E414-B105-C396BCB00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</a:rPr>
              <a:t>mystery(a + b)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mystery(648)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5955ED-EE81-2A04-B67F-7056F6D1A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172E836C-A432-EB57-BD7E-6ACE9F183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mystery(648):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648 /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64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648 %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 8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mystery(72)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800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mystery(72):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72 /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72 %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2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mystery(9)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mystery(9):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9;</a:t>
            </a:r>
          </a:p>
        </p:txBody>
      </p:sp>
      <p:sp>
        <p:nvSpPr>
          <p:cNvPr id="369672" name="Rectangle 8">
            <a:extLst>
              <a:ext uri="{FF2B5EF4-FFF2-40B4-BE49-F238E27FC236}">
                <a16:creationId xmlns:a16="http://schemas.microsoft.com/office/drawing/2014/main" id="{47FE94F4-B976-5313-8854-C7E274C0B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3" name="Rectangle 9">
            <a:extLst>
              <a:ext uri="{FF2B5EF4-FFF2-40B4-BE49-F238E27FC236}">
                <a16:creationId xmlns:a16="http://schemas.microsoft.com/office/drawing/2014/main" id="{3B280020-2687-524F-1A13-57BC4D857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4663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4" name="Rectangle 10">
            <a:extLst>
              <a:ext uri="{FF2B5EF4-FFF2-40B4-BE49-F238E27FC236}">
                <a16:creationId xmlns:a16="http://schemas.microsoft.com/office/drawing/2014/main" id="{5CD3BE8B-FEC2-16FA-E7DB-7C7D2505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5772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D8BC188-8052-B455-57FE-02A1ACB36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 2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3900AA8-F4C2-5F8C-4768-DF1953EC1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</a:rPr>
              <a:t>mystery(n /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</a:rPr>
              <a:t>mystery(n %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mystery(348)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F3EF168-84C9-9D90-9556-63F2A2DA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 2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AC997360-6CA9-71D0-7BA5-636EBA88A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mystery(348)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mystery(34);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a = mystery(3);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3) + 3;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b = mystery(4);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4) + 4;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44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return (100 * 33) + 44;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mystery(8);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8) + 8;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return (100 * 3344) + 88;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b="1" u="sng">
                <a:solidFill>
                  <a:srgbClr val="008000"/>
                </a:solidFill>
                <a:latin typeface="Courier New" panose="02070309020205020404" pitchFamily="49" charset="0"/>
              </a:rPr>
              <a:t>334488</a:t>
            </a:r>
          </a:p>
          <a:p>
            <a:pPr lvl="1" eaLnBrk="1" hangingPunct="1"/>
            <a:endParaRPr lang="en-US" altLang="en-US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this method really doing?</a:t>
            </a:r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id="{3482A160-0268-18AB-A572-DD4A8D748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id="{2CCFA957-5A44-DB2A-7F45-2523D0C11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7888C7D6-7DF5-6FA3-AAC3-3F192ED9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7" name="Rectangle 7">
            <a:extLst>
              <a:ext uri="{FF2B5EF4-FFF2-40B4-BE49-F238E27FC236}">
                <a16:creationId xmlns:a16="http://schemas.microsoft.com/office/drawing/2014/main" id="{8CB16CB4-8EDE-E2AD-A470-EEC4AAE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8" name="Rectangle 8">
            <a:extLst>
              <a:ext uri="{FF2B5EF4-FFF2-40B4-BE49-F238E27FC236}">
                <a16:creationId xmlns:a16="http://schemas.microsoft.com/office/drawing/2014/main" id="{DE7FA727-A471-9B6F-8101-DE48E36F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35BA9-76CE-D38B-78D0-054C62734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idea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30CE57-F027-9AB2-74DC-E57F5BD3C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is all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Each person can solve a small part of the problem.</a:t>
            </a:r>
          </a:p>
          <a:p>
            <a:pPr lvl="2" eaLnBrk="1" hangingPunct="1"/>
            <a:r>
              <a:rPr lang="en-US" altLang="en-US"/>
              <a:t>What is a small version of the problem that would be easy to answer?</a:t>
            </a:r>
          </a:p>
          <a:p>
            <a:pPr lvl="2" eaLnBrk="1" hangingPunct="1"/>
            <a:r>
              <a:rPr lang="en-US" altLang="en-US"/>
              <a:t>What information from a neighbor might help me?</a:t>
            </a:r>
          </a:p>
        </p:txBody>
      </p:sp>
      <p:pic>
        <p:nvPicPr>
          <p:cNvPr id="5124" name="Picture 5" descr="behindme2">
            <a:extLst>
              <a:ext uri="{FF2B5EF4-FFF2-40B4-BE49-F238E27FC236}">
                <a16:creationId xmlns:a16="http://schemas.microsoft.com/office/drawing/2014/main" id="{140928BC-4F93-E73E-F02E-0AB0B628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4030663" y="3514725"/>
            <a:ext cx="48085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88866F-C71C-D7AE-5519-DF663C3F0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algorithm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D57A9C-D8B3-3A9A-589F-7B1ED1D18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Number of people behind me:</a:t>
            </a:r>
          </a:p>
          <a:p>
            <a:pPr lvl="1" eaLnBrk="1" hangingPunct="1"/>
            <a:r>
              <a:rPr lang="en-US" altLang="en-US"/>
              <a:t>If there is someone behind me,</a:t>
            </a:r>
            <a:br>
              <a:rPr lang="en-US" altLang="en-US"/>
            </a:br>
            <a:r>
              <a:rPr lang="en-US" altLang="en-US"/>
              <a:t>ask him/her how many people are behind him/her.</a:t>
            </a:r>
          </a:p>
          <a:p>
            <a:pPr lvl="2" eaLnBrk="1" hangingPunct="1"/>
            <a:r>
              <a:rPr lang="en-US" altLang="en-US"/>
              <a:t>When they respond with a value </a:t>
            </a:r>
            <a:r>
              <a:rPr lang="en-US" altLang="en-US" b="1"/>
              <a:t>N</a:t>
            </a:r>
            <a:r>
              <a:rPr lang="en-US" altLang="en-US"/>
              <a:t>, then I will answer </a:t>
            </a:r>
            <a:r>
              <a:rPr lang="en-US" altLang="en-US" b="1"/>
              <a:t>N + 1</a:t>
            </a:r>
            <a:r>
              <a:rPr lang="en-US" altLang="en-US"/>
              <a:t>.</a:t>
            </a:r>
          </a:p>
          <a:p>
            <a:pPr lvl="2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If there is nobody behind me, I will answer </a:t>
            </a:r>
            <a:r>
              <a:rPr lang="en-US" altLang="en-US" b="1"/>
              <a:t>0</a:t>
            </a:r>
            <a:r>
              <a:rPr lang="en-US" altLang="en-US"/>
              <a:t>.</a:t>
            </a:r>
          </a:p>
        </p:txBody>
      </p:sp>
      <p:pic>
        <p:nvPicPr>
          <p:cNvPr id="6148" name="Picture 6" descr="behindme2">
            <a:extLst>
              <a:ext uri="{FF2B5EF4-FFF2-40B4-BE49-F238E27FC236}">
                <a16:creationId xmlns:a16="http://schemas.microsoft.com/office/drawing/2014/main" id="{288BDF0F-FED3-F988-A38C-DB387375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9B03B2A-AD8E-7F4C-97D9-303C0CC8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0744399-DC0D-601A-3FF3-94C138BFCA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recursion</a:t>
            </a:r>
            <a:r>
              <a:rPr lang="en-US" altLang="en-US"/>
              <a:t>: The definition of an operation in terms of itself.</a:t>
            </a:r>
          </a:p>
          <a:p>
            <a:pPr lvl="1" eaLnBrk="1" hangingPunct="1"/>
            <a:r>
              <a:rPr lang="en-US" altLang="en-US"/>
              <a:t>Solving a problem using recursion depends on solving</a:t>
            </a:r>
            <a:br>
              <a:rPr lang="en-US" altLang="en-US"/>
            </a:br>
            <a:r>
              <a:rPr lang="en-US" altLang="en-US"/>
              <a:t>smaller occurrences of the same problem.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/>
              <a:t>recursive programming</a:t>
            </a:r>
            <a:r>
              <a:rPr lang="en-US" altLang="en-US"/>
              <a:t>: Writing methods that call themselves to solve problems recursively.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 equally powerful substitute for </a:t>
            </a:r>
            <a:r>
              <a:rPr lang="en-US" altLang="en-US" i="1"/>
              <a:t>iteration</a:t>
            </a:r>
            <a:r>
              <a:rPr lang="en-US" altLang="en-US"/>
              <a:t> (loops)</a:t>
            </a:r>
          </a:p>
          <a:p>
            <a:pPr lvl="1" eaLnBrk="1" hangingPunct="1"/>
            <a:r>
              <a:rPr lang="en-US" altLang="en-US"/>
              <a:t>Particularly well-suited to solving certain types of problems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974141B-C022-1700-984C-62FB063B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F2F030E-D9E2-7C86-576B-AD58E0AE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5" descr="Fractal_Broccoli.jpeg">
            <a:extLst>
              <a:ext uri="{FF2B5EF4-FFF2-40B4-BE49-F238E27FC236}">
                <a16:creationId xmlns:a16="http://schemas.microsoft.com/office/drawing/2014/main" id="{0937D581-A869-F508-8292-4548D8CA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1b5a4.png">
            <a:extLst>
              <a:ext uri="{FF2B5EF4-FFF2-40B4-BE49-F238E27FC236}">
                <a16:creationId xmlns:a16="http://schemas.microsoft.com/office/drawing/2014/main" id="{D8BCF356-1FFC-4ED1-64D6-79B4B399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225"/>
            <a:ext cx="91630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ality_coastline.jpeg">
            <a:extLst>
              <a:ext uri="{FF2B5EF4-FFF2-40B4-BE49-F238E27FC236}">
                <a16:creationId xmlns:a16="http://schemas.microsoft.com/office/drawing/2014/main" id="{D16CF7F7-6058-7778-4C05-2F6873F2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943100"/>
            <a:ext cx="5346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ractal17.jpeg">
            <a:extLst>
              <a:ext uri="{FF2B5EF4-FFF2-40B4-BE49-F238E27FC236}">
                <a16:creationId xmlns:a16="http://schemas.microsoft.com/office/drawing/2014/main" id="{0CD6CBF9-5B63-BBA5-133E-B934BF910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2001</Words>
  <Application>Microsoft Office PowerPoint</Application>
  <PresentationFormat>On-screen Show (4:3)</PresentationFormat>
  <Paragraphs>305</Paragraphs>
  <Slides>27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Calibri</vt:lpstr>
      <vt:lpstr>Cambria</vt:lpstr>
      <vt:lpstr>Courier New</vt:lpstr>
      <vt:lpstr>Tahoma</vt:lpstr>
      <vt:lpstr>Verdana</vt:lpstr>
      <vt:lpstr>Wingdings</vt:lpstr>
      <vt:lpstr>Wingdings 2</vt:lpstr>
      <vt:lpstr>cse143-13wi</vt:lpstr>
      <vt:lpstr>CS 142</vt:lpstr>
      <vt:lpstr>Exercise</vt:lpstr>
      <vt:lpstr>The idea</vt:lpstr>
      <vt:lpstr>Recursive algorithm</vt:lpstr>
      <vt:lpstr>Recursion</vt:lpstr>
      <vt:lpstr>PowerPoint Presentation</vt:lpstr>
      <vt:lpstr>PowerPoint Presentation</vt:lpstr>
      <vt:lpstr>PowerPoint Presentation</vt:lpstr>
      <vt:lpstr>PowerPoint Presentation</vt:lpstr>
      <vt:lpstr>Why learn recursion?</vt:lpstr>
      <vt:lpstr>Getting down stairs</vt:lpstr>
      <vt:lpstr>Recursion and cases</vt:lpstr>
      <vt:lpstr>Another recursive task</vt:lpstr>
      <vt:lpstr>Recursion in Java</vt:lpstr>
      <vt:lpstr>A basic case</vt:lpstr>
      <vt:lpstr>Handling more cases</vt:lpstr>
      <vt:lpstr>Handling more cases 2</vt:lpstr>
      <vt:lpstr>Using recursion properly</vt:lpstr>
      <vt:lpstr>"Recursion Zen"</vt:lpstr>
      <vt:lpstr>Exercise</vt:lpstr>
      <vt:lpstr>Reversal pseudocode</vt:lpstr>
      <vt:lpstr>Reversal solution</vt:lpstr>
      <vt:lpstr>Tracing our algorithm</vt:lpstr>
      <vt:lpstr>Recursive tracing</vt:lpstr>
      <vt:lpstr>A recursive trace</vt:lpstr>
      <vt:lpstr>Recursive tracing 2</vt:lpstr>
      <vt:lpstr>A recursive trace 2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Allison Obourn</cp:lastModifiedBy>
  <cp:revision>28</cp:revision>
  <dcterms:created xsi:type="dcterms:W3CDTF">2013-01-28T17:25:22Z</dcterms:created>
  <dcterms:modified xsi:type="dcterms:W3CDTF">2024-04-24T09:45:01Z</dcterms:modified>
</cp:coreProperties>
</file>