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91" r:id="rId4"/>
    <p:sldId id="268" r:id="rId5"/>
    <p:sldId id="269" r:id="rId6"/>
    <p:sldId id="283" r:id="rId7"/>
    <p:sldId id="284" r:id="rId8"/>
    <p:sldId id="285" r:id="rId9"/>
    <p:sldId id="286" r:id="rId10"/>
    <p:sldId id="292" r:id="rId11"/>
    <p:sldId id="293" r:id="rId12"/>
    <p:sldId id="294" r:id="rId13"/>
    <p:sldId id="295" r:id="rId14"/>
    <p:sldId id="258" r:id="rId15"/>
    <p:sldId id="259" r:id="rId16"/>
    <p:sldId id="260" r:id="rId17"/>
    <p:sldId id="261" r:id="rId18"/>
    <p:sldId id="277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3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DFEB-C8FF-48A3-AD63-99E92E0F9A2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E547-1C54-44EF-B33B-C6B78C15C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E547-1C54-44EF-B33B-C6B78C15CD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03A47351-DA46-EB7D-82FB-C9AED1C28C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ADAA93DB-7AF7-BB55-84DB-FF8DCDDC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24FF9B23-1607-1C6E-5064-3077268A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FE23ED18-5293-0CE2-6BE7-87DA8D605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6" name="Freeform 21">
                <a:extLst>
                  <a:ext uri="{FF2B5EF4-FFF2-40B4-BE49-F238E27FC236}">
                    <a16:creationId xmlns:a16="http://schemas.microsoft.com/office/drawing/2014/main" id="{F0F415EF-C479-773E-497B-4E0043EE189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6877E0C7-4B55-2059-A4AC-87CEF58176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" name="Freeform 23">
            <a:extLst>
              <a:ext uri="{FF2B5EF4-FFF2-40B4-BE49-F238E27FC236}">
                <a16:creationId xmlns:a16="http://schemas.microsoft.com/office/drawing/2014/main" id="{99559C03-B297-FAA1-5D7C-341F4C0C8C1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7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98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4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D9344970-2905-1371-819A-537B2D0B1E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521A7BC-B7BA-6205-CA98-3E98C5921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B1BB-78E1-8B40-AF13-602359000F5E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429E1063-DBFD-490D-B2BC-C6C804C27528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8DE50E5B-8B58-5A34-6BDD-80D68CF3F3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5EFA1CB-A4B8-A973-EC1B-F912E64D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8A5B7E9-8384-A6B2-9FE4-6CA152CA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1B48B724-1A99-801E-2A35-393515D73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49AF9D2-DD90-33AF-6AAC-24D3F535B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DF55B54-D3E2-2BA0-99EC-0D934D4F1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E371BD11-5D59-D4CD-2AF2-D06C2354509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6B63185-26C0-D0D0-5E3F-90984CE02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6939"/>
            <a:ext cx="7772400" cy="550862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CS 142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A09C6FAC-DF8E-6E1A-0C45-E3C8A6BD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110740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Lecture 16:</a:t>
            </a:r>
            <a:r>
              <a:rPr lang="en-US" altLang="en-US" sz="2400" dirty="0"/>
              <a:t> recursion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7CA0FEF-FD04-C2DA-207D-539896D0EFCD}"/>
              </a:ext>
            </a:extLst>
          </p:cNvPr>
          <p:cNvSpPr txBox="1">
            <a:spLocks/>
          </p:cNvSpPr>
          <p:nvPr/>
        </p:nvSpPr>
        <p:spPr bwMode="auto">
          <a:xfrm>
            <a:off x="685800" y="6204030"/>
            <a:ext cx="7772400" cy="35961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None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Thanks to Marty Stepp and Stuart Reges for parts of these slides.</a:t>
            </a:r>
          </a:p>
        </p:txBody>
      </p:sp>
      <p:pic>
        <p:nvPicPr>
          <p:cNvPr id="3" name="Picture 5" descr="recursive.gif">
            <a:extLst>
              <a:ext uri="{FF2B5EF4-FFF2-40B4-BE49-F238E27FC236}">
                <a16:creationId xmlns:a16="http://schemas.microsoft.com/office/drawing/2014/main" id="{D9268E15-DE63-EE57-6DD6-E319AB7CD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>
            <a:fillRect/>
          </a:stretch>
        </p:blipFill>
        <p:spPr bwMode="auto">
          <a:xfrm>
            <a:off x="2921914" y="2070010"/>
            <a:ext cx="3300171" cy="38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CF66CA-D446-FF0E-30F6-904A6C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71649A7-F136-E414-B105-C396BCB00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</a:rPr>
              <a:t>mystery(a + b)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mystery(648)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5955ED-EE81-2A04-B67F-7056F6D1A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172E836C-A432-EB57-BD7E-6ACE9F183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mystery(648):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648 /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64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648 %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 8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mystery(72)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800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mystery(72):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72 /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72 %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2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mystery(9)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mystery(9):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9;</a:t>
            </a:r>
          </a:p>
        </p:txBody>
      </p:sp>
      <p:sp>
        <p:nvSpPr>
          <p:cNvPr id="369672" name="Rectangle 8">
            <a:extLst>
              <a:ext uri="{FF2B5EF4-FFF2-40B4-BE49-F238E27FC236}">
                <a16:creationId xmlns:a16="http://schemas.microsoft.com/office/drawing/2014/main" id="{47FE94F4-B976-5313-8854-C7E274C0B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3" name="Rectangle 9">
            <a:extLst>
              <a:ext uri="{FF2B5EF4-FFF2-40B4-BE49-F238E27FC236}">
                <a16:creationId xmlns:a16="http://schemas.microsoft.com/office/drawing/2014/main" id="{3B280020-2687-524F-1A13-57BC4D85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4663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4" name="Rectangle 10">
            <a:extLst>
              <a:ext uri="{FF2B5EF4-FFF2-40B4-BE49-F238E27FC236}">
                <a16:creationId xmlns:a16="http://schemas.microsoft.com/office/drawing/2014/main" id="{5CD3BE8B-FEC2-16FA-E7DB-7C7D2505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5772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D8BC188-8052-B455-57FE-02A1ACB36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 2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3900AA8-F4C2-5F8C-4768-DF1953EC1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</a:rPr>
              <a:t>mystery(n /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</a:rPr>
              <a:t>mystery(n %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mystery(348)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F3EF168-84C9-9D90-9556-63F2A2DA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 2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AC997360-6CA9-71D0-7BA5-636EBA88A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mystery(348)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mystery(34);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a = mystery(3);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3) + 3;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b = mystery(4);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4) + 4;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44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return (100 * 33) + 44;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mystery(8);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8) + 8;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return (100 * 3344) + 88;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b="1" u="sng">
                <a:solidFill>
                  <a:srgbClr val="008000"/>
                </a:solidFill>
                <a:latin typeface="Courier New" panose="02070309020205020404" pitchFamily="49" charset="0"/>
              </a:rPr>
              <a:t>334488</a:t>
            </a:r>
          </a:p>
          <a:p>
            <a:pPr lvl="1" eaLnBrk="1" hangingPunct="1"/>
            <a:endParaRPr lang="en-US" altLang="en-US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this method really doing?</a:t>
            </a:r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id="{3482A160-0268-18AB-A572-DD4A8D74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id="{2CCFA957-5A44-DB2A-7F45-2523D0C1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7888C7D6-7DF5-6FA3-AAC3-3F192ED9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7" name="Rectangle 7">
            <a:extLst>
              <a:ext uri="{FF2B5EF4-FFF2-40B4-BE49-F238E27FC236}">
                <a16:creationId xmlns:a16="http://schemas.microsoft.com/office/drawing/2014/main" id="{8CB16CB4-8EDE-E2AD-A470-EEC4AAE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8" name="Rectangle 8">
            <a:extLst>
              <a:ext uri="{FF2B5EF4-FFF2-40B4-BE49-F238E27FC236}">
                <a16:creationId xmlns:a16="http://schemas.microsoft.com/office/drawing/2014/main" id="{DE7FA727-A471-9B6F-8101-DE48E36F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017F23B4-64A0-5B31-FA95-0F69E49F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Exercise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F3CE09F1-598E-FA52-F94A-A486599F9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0"/>
                <a:cs typeface="+mn-cs"/>
              </a:rPr>
              <a:t>Write a recursive method </a:t>
            </a:r>
            <a:r>
              <a:rPr lang="en-US">
                <a:latin typeface="Courier New" charset="0"/>
                <a:ea typeface="ＭＳ Ｐゴシック" charset="0"/>
                <a:cs typeface="+mn-cs"/>
              </a:rPr>
              <a:t>pow</a:t>
            </a:r>
            <a:r>
              <a:rPr lang="en-US">
                <a:ea typeface="ＭＳ Ｐゴシック" charset="0"/>
                <a:cs typeface="+mn-cs"/>
              </a:rPr>
              <a:t> accepts an integer base and exponent and returns the base raised to that exponent.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-128"/>
              </a:rPr>
              <a:t>Example: </a:t>
            </a:r>
            <a:r>
              <a:rPr lang="en-US">
                <a:latin typeface="Courier New" charset="0"/>
                <a:ea typeface="ＭＳ Ｐゴシック" charset="-128"/>
              </a:rPr>
              <a:t>pow(3, 4)</a:t>
            </a:r>
            <a:r>
              <a:rPr lang="en-US">
                <a:ea typeface="ＭＳ Ｐゴシック" charset="-128"/>
              </a:rPr>
              <a:t> returns 81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-128"/>
              </a:rPr>
              <a:t>Solve the problem recursively and without using loops.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396B6E9F-8F9F-A0E8-0A2D-50FB396AF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An optimization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34E14D6C-ED2E-935F-1B94-5C5B7B030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0"/>
                <a:cs typeface="+mn-cs"/>
              </a:rPr>
              <a:t>Notice the following mathematical property: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3</a:t>
            </a:r>
            <a:r>
              <a:rPr lang="en-US" baseline="30000" dirty="0">
                <a:ea typeface="ＭＳ Ｐゴシック" charset="-128"/>
              </a:rPr>
              <a:t>12  </a:t>
            </a:r>
            <a:r>
              <a:rPr lang="en-US" dirty="0">
                <a:ea typeface="ＭＳ Ｐゴシック" charset="-128"/>
              </a:rPr>
              <a:t>	=	531441	= 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9</a:t>
            </a:r>
            <a:r>
              <a:rPr lang="en-US" baseline="30000" dirty="0">
                <a:solidFill>
                  <a:srgbClr val="800000"/>
                </a:solidFill>
                <a:ea typeface="ＭＳ Ｐゴシック" charset="-128"/>
              </a:rPr>
              <a:t>6</a:t>
            </a:r>
            <a:endParaRPr lang="en-US" dirty="0">
              <a:solidFill>
                <a:srgbClr val="800000"/>
              </a:solidFill>
              <a:ea typeface="ＭＳ Ｐゴシック" charset="-128"/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				= (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3</a:t>
            </a:r>
            <a:r>
              <a:rPr lang="en-US" baseline="30000" dirty="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en-US" dirty="0">
                <a:ea typeface="ＭＳ Ｐゴシック" charset="-128"/>
              </a:rPr>
              <a:t>)</a:t>
            </a:r>
            <a:r>
              <a:rPr lang="en-US" baseline="30000" dirty="0">
                <a:solidFill>
                  <a:srgbClr val="800000"/>
                </a:solidFill>
                <a:ea typeface="ＭＳ Ｐゴシック" charset="-128"/>
              </a:rPr>
              <a:t>6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sz="800" dirty="0">
              <a:ea typeface="ＭＳ Ｐゴシック" charset="-128"/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			531441	= (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9</a:t>
            </a:r>
            <a:r>
              <a:rPr lang="en-US" baseline="30000" dirty="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en-US" dirty="0">
                <a:ea typeface="ＭＳ Ｐゴシック" charset="-128"/>
              </a:rPr>
              <a:t>)</a:t>
            </a:r>
            <a:r>
              <a:rPr lang="en-US" baseline="30000" dirty="0">
                <a:ea typeface="ＭＳ Ｐゴシック" charset="-128"/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				= ((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3</a:t>
            </a:r>
            <a:r>
              <a:rPr lang="en-US" baseline="30000" dirty="0">
                <a:solidFill>
                  <a:schemeClr val="accent2"/>
                </a:solidFill>
                <a:ea typeface="ＭＳ Ｐゴシック" charset="-128"/>
              </a:rPr>
              <a:t>2</a:t>
            </a:r>
            <a:r>
              <a:rPr lang="en-US" dirty="0">
                <a:ea typeface="ＭＳ Ｐゴシック" charset="-128"/>
              </a:rPr>
              <a:t>)</a:t>
            </a:r>
            <a:r>
              <a:rPr lang="en-US" baseline="30000" dirty="0">
                <a:ea typeface="ＭＳ Ｐゴシック" charset="-128"/>
              </a:rPr>
              <a:t>2</a:t>
            </a:r>
            <a:r>
              <a:rPr lang="en-US" dirty="0">
                <a:ea typeface="ＭＳ Ｐゴシック" charset="-128"/>
              </a:rPr>
              <a:t>)</a:t>
            </a:r>
            <a:r>
              <a:rPr lang="en-US" baseline="30000" dirty="0">
                <a:solidFill>
                  <a:srgbClr val="800000"/>
                </a:solidFill>
                <a:ea typeface="ＭＳ Ｐゴシック" charset="-128"/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baseline="30000" dirty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dirty="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When does this "trick" work?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How can we incorporate this optimization into our </a:t>
            </a:r>
            <a:r>
              <a:rPr lang="en-US" dirty="0">
                <a:latin typeface="Courier New" charset="0"/>
                <a:ea typeface="ＭＳ Ｐゴシック" charset="-128"/>
              </a:rPr>
              <a:t>pow</a:t>
            </a:r>
            <a:r>
              <a:rPr lang="en-US" dirty="0">
                <a:ea typeface="ＭＳ Ｐゴシック" charset="-128"/>
              </a:rPr>
              <a:t> method?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 dirty="0">
                <a:ea typeface="ＭＳ Ｐゴシック" charset="-128"/>
              </a:rPr>
              <a:t>What is the benefit of this trick if the method already 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4eec82030438057e370002c8.png">
            <a:extLst>
              <a:ext uri="{FF2B5EF4-FFF2-40B4-BE49-F238E27FC236}">
                <a16:creationId xmlns:a16="http://schemas.microsoft.com/office/drawing/2014/main" id="{A97DB30C-7C2A-D4F1-E583-4F29685CB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651000"/>
            <a:ext cx="355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5FC124C6-A189-BC03-F995-FE8E72F4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Exercise</a:t>
            </a: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8CABDD49-AE2C-0D2A-C172-A307C590D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0"/>
                <a:cs typeface="+mn-cs"/>
              </a:rPr>
              <a:t>Write a recursive method </a:t>
            </a:r>
            <a:r>
              <a:rPr lang="en-US">
                <a:latin typeface="Courier New" charset="0"/>
                <a:ea typeface="ＭＳ Ｐゴシック" charset="0"/>
                <a:cs typeface="+mn-cs"/>
              </a:rPr>
              <a:t>printBinary</a:t>
            </a:r>
            <a:r>
              <a:rPr lang="en-US">
                <a:ea typeface="ＭＳ Ｐゴシック" charset="0"/>
                <a:cs typeface="+mn-cs"/>
              </a:rPr>
              <a:t> that accepts an integer and prints that number's representation in binary </a:t>
            </a:r>
            <a:r>
              <a:rPr lang="en-US" sz="1600">
                <a:ea typeface="ＭＳ Ｐゴシック" charset="0"/>
                <a:cs typeface="+mn-cs"/>
              </a:rPr>
              <a:t>(base 2)</a:t>
            </a:r>
            <a:r>
              <a:rPr lang="en-US">
                <a:ea typeface="ＭＳ Ｐゴシック" charset="0"/>
                <a:cs typeface="+mn-cs"/>
              </a:rPr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-128"/>
              </a:rPr>
              <a:t>Example: </a:t>
            </a:r>
            <a:r>
              <a:rPr lang="en-US">
                <a:latin typeface="Courier New" charset="0"/>
                <a:ea typeface="ＭＳ Ｐゴシック" charset="-128"/>
              </a:rPr>
              <a:t>printBinary(7) </a:t>
            </a:r>
            <a:r>
              <a:rPr lang="en-US">
                <a:ea typeface="ＭＳ Ｐゴシック" charset="-128"/>
              </a:rPr>
              <a:t> prints 111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-128"/>
              </a:rPr>
              <a:t>Example: </a:t>
            </a:r>
            <a:r>
              <a:rPr lang="en-US">
                <a:latin typeface="Courier New" charset="0"/>
                <a:ea typeface="ＭＳ Ｐゴシック" charset="-128"/>
              </a:rPr>
              <a:t>printBinary(12)</a:t>
            </a:r>
            <a:r>
              <a:rPr lang="en-US">
                <a:ea typeface="ＭＳ Ｐゴシック" charset="-128"/>
              </a:rPr>
              <a:t> prints 1100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-128"/>
              </a:rPr>
              <a:t>Example: </a:t>
            </a:r>
            <a:r>
              <a:rPr lang="en-US">
                <a:latin typeface="Courier New" charset="0"/>
                <a:ea typeface="ＭＳ Ｐゴシック" charset="-128"/>
              </a:rPr>
              <a:t>printBinary(42)</a:t>
            </a:r>
            <a:r>
              <a:rPr lang="en-US">
                <a:ea typeface="ＭＳ Ｐゴシック" charset="-128"/>
              </a:rPr>
              <a:t> prints 101010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>
              <a:ea typeface="ＭＳ Ｐゴシック" charset="-128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>
                <a:ea typeface="ＭＳ Ｐゴシック" charset="-128"/>
              </a:rPr>
              <a:t>Write the method recursively and without using any loops.</a:t>
            </a:r>
          </a:p>
        </p:txBody>
      </p:sp>
      <p:graphicFrame>
        <p:nvGraphicFramePr>
          <p:cNvPr id="367686" name="Group 70">
            <a:extLst>
              <a:ext uri="{FF2B5EF4-FFF2-40B4-BE49-F238E27FC236}">
                <a16:creationId xmlns:a16="http://schemas.microsoft.com/office/drawing/2014/main" id="{F3BBB0B7-64F0-9F0F-6AC6-7F768DD0B9C3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3835400"/>
          <a:ext cx="5045075" cy="88900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8B19E3-7983-9DAF-0AA4-8B860D21F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Stutter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D05CACA-4025-4CA8-2274-A3ED999D0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did we break the number apart?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stutter(int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</a:rPr>
              <a:t>mystery(n /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</a:rPr>
              <a:t>mystery(n %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90345E0-331E-D118-5499-7F9826A41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analysis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3CB57FD7-451D-9BD0-40C8-1C8842120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146675" algn="l"/>
              </a:tabLst>
            </a:pPr>
            <a:r>
              <a:rPr lang="en-US" altLang="en-US"/>
              <a:t>Recursion is about solving a small piece of a large problem.</a:t>
            </a:r>
          </a:p>
          <a:p>
            <a:pPr lvl="1" eaLnBrk="1" hangingPunct="1">
              <a:tabLst>
                <a:tab pos="5146675" algn="l"/>
              </a:tabLst>
            </a:pPr>
            <a:endParaRPr lang="en-US" altLang="en-US" sz="800"/>
          </a:p>
          <a:p>
            <a:pPr lvl="1" eaLnBrk="1" hangingPunct="1">
              <a:tabLst>
                <a:tab pos="5146675" algn="l"/>
              </a:tabLst>
            </a:pPr>
            <a:r>
              <a:rPr lang="en-US" altLang="en-US"/>
              <a:t>What is 69743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Do we know </a:t>
            </a:r>
            <a:r>
              <a:rPr lang="en-US" altLang="en-US" i="1"/>
              <a:t>anything</a:t>
            </a:r>
            <a:r>
              <a:rPr lang="en-US" altLang="en-US"/>
              <a:t>  about its representation in binary?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/>
          </a:p>
          <a:p>
            <a:pPr lvl="1" eaLnBrk="1" hangingPunct="1">
              <a:tabLst>
                <a:tab pos="5146675" algn="l"/>
              </a:tabLst>
            </a:pPr>
            <a:r>
              <a:rPr lang="en-US" altLang="en-US"/>
              <a:t>Case analysis: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What is/are easy numbers to print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Can we express a larger number in terms of a smaller number(s)?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B0EAEFC-7173-5165-B329-B9FBBC54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recursive task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BD375444-9384-D90C-EB07-55D8DEEE5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What if multiple people help out with solving the problem?</a:t>
            </a:r>
            <a:br>
              <a:rPr lang="en-US" altLang="en-US" dirty="0"/>
            </a:br>
            <a:r>
              <a:rPr lang="en-US" altLang="en-US" dirty="0"/>
              <a:t>Can each person do a small part of the work?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What is a number of M&amp;M's</a:t>
            </a:r>
            <a:br>
              <a:rPr lang="en-US" altLang="en-US" dirty="0"/>
            </a:br>
            <a:r>
              <a:rPr lang="en-US" altLang="en-US" dirty="0"/>
              <a:t>that it is easy to double,</a:t>
            </a:r>
            <a:br>
              <a:rPr lang="en-US" altLang="en-US" dirty="0"/>
            </a:br>
            <a:r>
              <a:rPr lang="en-US" altLang="en-US" dirty="0"/>
              <a:t>even if you can't count?</a:t>
            </a:r>
            <a:br>
              <a:rPr lang="en-US" altLang="en-US" dirty="0"/>
            </a:br>
            <a:endParaRPr lang="en-US" altLang="en-US" sz="800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9C866CE-BE1D-C0CA-80D8-9F68BDCB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38AE409-88D7-B885-6CCA-D294E1BD8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solution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AEBF24-FA54-2933-773F-02E1B044E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Can we eliminate the precondition and deal with negatives?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9AF4FA-2D79-62B9-E97E-C1F152737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and cases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93582A-1EC4-D1DD-541D-5F08115D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/>
              <a:t>base case</a:t>
            </a:r>
            <a:r>
              <a:rPr lang="en-US" altLang="en-US"/>
              <a:t>: A simple occurrence that can be answered directly.</a:t>
            </a:r>
            <a:endParaRPr lang="en-US" altLang="en-US" i="1"/>
          </a:p>
          <a:p>
            <a:pPr lvl="1" eaLnBrk="1" hangingPunct="1"/>
            <a:endParaRPr lang="en-US" altLang="en-US" sz="1200" i="1"/>
          </a:p>
          <a:p>
            <a:pPr lvl="1" eaLnBrk="1" hangingPunct="1"/>
            <a:r>
              <a:rPr lang="en-US" altLang="en-US" b="1"/>
              <a:t>recursive case</a:t>
            </a:r>
            <a:r>
              <a:rPr lang="en-US" altLang="en-US"/>
              <a:t>: A more complex occurrence of the problem that cannot be directly answered, but can instead be described in terms of smaller occurrences of the same problem.</a:t>
            </a:r>
            <a:endParaRPr lang="en-US" altLang="en-US" i="1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/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4211B0B-561A-49D3-4554-8D6BAB8C4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recursion properly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56011E-9CE4-64A8-CBE8-606E7717F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312FBD5-5189-6C9A-E064-171581F7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"Recursion Zen"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7E956D8-965D-F775-A8A6-8400D466C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real, even simpler, base case is an </a:t>
            </a:r>
            <a:r>
              <a:rPr lang="en-US" altLang="en-US" dirty="0">
                <a:latin typeface="Courier New" panose="02070309020205020404" pitchFamily="49" charset="0"/>
              </a:rPr>
              <a:t>n</a:t>
            </a:r>
            <a:r>
              <a:rPr lang="en-US" altLang="en-US" dirty="0"/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static void </a:t>
            </a:r>
            <a:r>
              <a:rPr lang="en-US" altLang="en-US" dirty="0" err="1">
                <a:latin typeface="Courier New" panose="02070309020205020404" pitchFamily="49" charset="0"/>
              </a:rPr>
              <a:t>printStars</a:t>
            </a:r>
            <a:r>
              <a:rPr lang="en-US" altLang="en-US" dirty="0">
                <a:latin typeface="Courier New" panose="02070309020205020404" pitchFamily="49" charset="0"/>
              </a:rPr>
              <a:t>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if (n ==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dirty="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</a:rPr>
              <a:t>System.out.print</a:t>
            </a:r>
            <a:r>
              <a:rPr lang="en-US" altLang="en-US" dirty="0">
                <a:latin typeface="Courier New" panose="02070309020205020404" pitchFamily="49" charset="0"/>
              </a:rPr>
              <a:t>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</a:t>
            </a:r>
            <a:r>
              <a:rPr lang="en-US" altLang="en-US" b="1" dirty="0" err="1">
                <a:latin typeface="Courier New" panose="02070309020205020404" pitchFamily="49" charset="0"/>
              </a:rPr>
              <a:t>printStars</a:t>
            </a:r>
            <a:r>
              <a:rPr lang="en-US" altLang="en-US" b="1" dirty="0">
                <a:latin typeface="Courier New" panose="02070309020205020404" pitchFamily="49" charset="0"/>
              </a:rPr>
              <a:t>(n - 1);</a:t>
            </a: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}</a:t>
            </a: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 dirty="0"/>
              <a:t>Recursion Zen</a:t>
            </a:r>
            <a:r>
              <a:rPr lang="en-US" altLang="en-US" dirty="0"/>
              <a:t>: The art of properly identifying the best set of cases for a recursive algorithm and expressing them elegantly.</a:t>
            </a:r>
            <a:br>
              <a:rPr lang="en-US" altLang="en-US" dirty="0"/>
            </a:br>
            <a:br>
              <a:rPr lang="en-US" altLang="en-US" sz="800" dirty="0"/>
            </a:br>
            <a:r>
              <a:rPr lang="en-US" altLang="en-US" dirty="0"/>
              <a:t>(A CS 142 informal term)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F9938FE-20F1-4088-A868-D570ABBC4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B4688062-46F5-41F2-30FA-A4520A146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260975" algn="l"/>
              </a:tabLst>
            </a:pPr>
            <a:r>
              <a:rPr lang="en-US" altLang="en-US" dirty="0"/>
              <a:t>Write a recursive method </a:t>
            </a:r>
            <a:r>
              <a:rPr lang="en-US" altLang="en-US" dirty="0" err="1">
                <a:latin typeface="Courier New" panose="02070309020205020404" pitchFamily="49" charset="0"/>
              </a:rPr>
              <a:t>reverseLines</a:t>
            </a:r>
            <a:r>
              <a:rPr lang="en-US" altLang="en-US" dirty="0"/>
              <a:t> that accepts a file </a:t>
            </a:r>
            <a:r>
              <a:rPr lang="en-US" altLang="en-US" dirty="0">
                <a:latin typeface="Courier New" panose="02070309020205020404" pitchFamily="49" charset="0"/>
              </a:rPr>
              <a:t>Scanner</a:t>
            </a:r>
            <a:r>
              <a:rPr lang="en-US" altLang="en-US" dirty="0"/>
              <a:t> and prints the lines of the file in reverse order.</a:t>
            </a:r>
            <a:endParaRPr lang="en-US" altLang="en-US" sz="800" dirty="0"/>
          </a:p>
          <a:p>
            <a:pPr lvl="1" eaLnBrk="1" hangingPunct="1">
              <a:tabLst>
                <a:tab pos="5260975" algn="l"/>
              </a:tabLst>
            </a:pPr>
            <a:endParaRPr lang="en-US" altLang="en-US" sz="800" dirty="0"/>
          </a:p>
          <a:p>
            <a:pPr lvl="1" eaLnBrk="1" hangingPunct="1">
              <a:tabLst>
                <a:tab pos="5260975" algn="l"/>
              </a:tabLst>
            </a:pPr>
            <a:r>
              <a:rPr lang="en-US" altLang="en-US" dirty="0"/>
              <a:t>Example input file:	Expected console output: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	I have eaten	the icebox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	the plums	that were in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	that were in	the plums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	the icebox	I have eaten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 dirty="0"/>
              <a:t>What are the cases to consider?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 dirty="0"/>
              <a:t>How can we solve a small part of the problem at a time?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 dirty="0"/>
              <a:t>What is a file that is very easy to reverse?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8DED40F9-5C10-BFFD-E1DD-F149C339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59075"/>
            <a:ext cx="3276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1173" name="Line 5">
            <a:extLst>
              <a:ext uri="{FF2B5EF4-FFF2-40B4-BE49-F238E27FC236}">
                <a16:creationId xmlns:a16="http://schemas.microsoft.com/office/drawing/2014/main" id="{27B0E3C4-E668-B012-3CF2-9CD130D62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381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3908ED-3706-3853-7F6A-D3141BB00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pseudocode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15E672F-6446-74DE-C838-645B4B95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Reversing the lines of a file:</a:t>
            </a:r>
          </a:p>
          <a:p>
            <a:pPr lvl="1" eaLnBrk="1" hangingPunct="1"/>
            <a:r>
              <a:rPr lang="en-US" altLang="en-US"/>
              <a:t>Read a line L from the file.</a:t>
            </a:r>
          </a:p>
          <a:p>
            <a:pPr lvl="1" eaLnBrk="1" hangingPunct="1"/>
            <a:r>
              <a:rPr lang="en-US" altLang="en-US"/>
              <a:t>Print the rest of the lines in reverse order.</a:t>
            </a:r>
          </a:p>
          <a:p>
            <a:pPr lvl="1" eaLnBrk="1" hangingPunct="1"/>
            <a:r>
              <a:rPr lang="en-US" altLang="en-US"/>
              <a:t>Print the line L.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sz="2300"/>
              <a:t>If only we had a way to reverse the rest of the lines of the file....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E7B531-FD5F-E91B-72AB-33589D17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solution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ACF37D4-ACD6-66FC-67A9-586B96AD38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public static void </a:t>
            </a:r>
            <a:r>
              <a:rPr lang="en-US" altLang="en-US" sz="2000" dirty="0" err="1">
                <a:latin typeface="Courier New" panose="02070309020205020404" pitchFamily="49" charset="0"/>
              </a:rPr>
              <a:t>reverseLines</a:t>
            </a:r>
            <a:r>
              <a:rPr lang="en-US" altLang="en-US" sz="2000" dirty="0">
                <a:latin typeface="Courier New" panose="02070309020205020404" pitchFamily="49" charset="0"/>
              </a:rPr>
              <a:t>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if (</a:t>
            </a:r>
            <a:r>
              <a:rPr lang="en-US" altLang="en-US" sz="2000" dirty="0" err="1">
                <a:latin typeface="Courier New" panose="02070309020205020404" pitchFamily="49" charset="0"/>
              </a:rPr>
              <a:t>input.hasNextLine</a:t>
            </a:r>
            <a:r>
              <a:rPr lang="en-US" altLang="en-US" sz="2000" dirty="0">
                <a:latin typeface="Courier New" panose="02070309020205020404" pitchFamily="49" charset="0"/>
              </a:rPr>
              <a:t>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String line = </a:t>
            </a:r>
            <a:r>
              <a:rPr lang="en-US" altLang="en-US" sz="2000" dirty="0" err="1">
                <a:latin typeface="Courier New" panose="02070309020205020404" pitchFamily="49" charset="0"/>
              </a:rPr>
              <a:t>input.nextLine</a:t>
            </a:r>
            <a:r>
              <a:rPr lang="en-US" altLang="en-US" sz="2000" dirty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reverseLines</a:t>
            </a:r>
            <a:r>
              <a:rPr lang="en-US" altLang="en-US" sz="2000" b="1" dirty="0">
                <a:latin typeface="Courier New" panose="02070309020205020404" pitchFamily="49" charset="0"/>
              </a:rPr>
              <a:t>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sz="2400" dirty="0"/>
              <a:t>Where is the base case?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6C907CB6-0DFC-56D4-871D-FAF64FE6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output: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29A5EF33-4CD8-14BA-3AFD-55FAD0E4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input file: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A440FDD-7603-51BC-7C6A-0BCEBF34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</p:txBody>
      </p:sp>
      <p:sp>
        <p:nvSpPr>
          <p:cNvPr id="394245" name="Text Box 5">
            <a:extLst>
              <a:ext uri="{FF2B5EF4-FFF2-40B4-BE49-F238E27FC236}">
                <a16:creationId xmlns:a16="http://schemas.microsoft.com/office/drawing/2014/main" id="{AD2EAC71-6970-4CAC-6C73-4470F53A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F26B8760-AD10-D7DF-C0B6-96CDF197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Tracing our algorithm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B3D9988F-8D31-AFF6-5D9A-49AFB5A9DB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call stack</a:t>
            </a:r>
            <a:r>
              <a:rPr lang="en-US" altLang="en-US"/>
              <a:t>: The method invocations currently running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reverseLines(new Scanner("poem.txt"));</a:t>
            </a:r>
          </a:p>
        </p:txBody>
      </p:sp>
      <p:sp>
        <p:nvSpPr>
          <p:cNvPr id="394259" name="Line 19">
            <a:extLst>
              <a:ext uri="{FF2B5EF4-FFF2-40B4-BE49-F238E27FC236}">
                <a16:creationId xmlns:a16="http://schemas.microsoft.com/office/drawing/2014/main" id="{02977720-1290-E12E-CC46-DB921B230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88969E8-8D87-B1FB-39AF-90A0D954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"I have eaten"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133A3C5-25E1-0CA4-D2ED-466A5CEE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plums"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F728AFF-C03F-6D60-9464-D0198F4E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702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"that were in"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DE581D90-7DBC-441A-1EB4-82D5E5EF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98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icebox"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51B5758-2C76-7E38-EEB7-3C93BB09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public static void reverseLines(Scanner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if (input.hasNextLine()) {   </a:t>
            </a: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false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    ...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1571</Words>
  <Application>Microsoft Office PowerPoint</Application>
  <PresentationFormat>On-screen Show (4:3)</PresentationFormat>
  <Paragraphs>268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Calibri</vt:lpstr>
      <vt:lpstr>Cambria</vt:lpstr>
      <vt:lpstr>Courier New</vt:lpstr>
      <vt:lpstr>Tahoma</vt:lpstr>
      <vt:lpstr>Verdana</vt:lpstr>
      <vt:lpstr>Wingdings</vt:lpstr>
      <vt:lpstr>Wingdings 2</vt:lpstr>
      <vt:lpstr>cse143-13wi</vt:lpstr>
      <vt:lpstr>CS 142</vt:lpstr>
      <vt:lpstr>Another recursive task</vt:lpstr>
      <vt:lpstr>Recursion and cases</vt:lpstr>
      <vt:lpstr>Using recursion properly</vt:lpstr>
      <vt:lpstr>"Recursion Zen"</vt:lpstr>
      <vt:lpstr>Exercise</vt:lpstr>
      <vt:lpstr>Reversal pseudocode</vt:lpstr>
      <vt:lpstr>Reversal solution</vt:lpstr>
      <vt:lpstr>Tracing our algorithm</vt:lpstr>
      <vt:lpstr>Recursive tracing</vt:lpstr>
      <vt:lpstr>A recursive trace</vt:lpstr>
      <vt:lpstr>Recursive tracing 2</vt:lpstr>
      <vt:lpstr>A recursive trace 2</vt:lpstr>
      <vt:lpstr>Exercise</vt:lpstr>
      <vt:lpstr>An optimization</vt:lpstr>
      <vt:lpstr>PowerPoint Presentation</vt:lpstr>
      <vt:lpstr>Exercise</vt:lpstr>
      <vt:lpstr>Stutter</vt:lpstr>
      <vt:lpstr>Case analysis</vt:lpstr>
      <vt:lpstr>printBinary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Allison Obourn</cp:lastModifiedBy>
  <cp:revision>28</cp:revision>
  <dcterms:created xsi:type="dcterms:W3CDTF">2013-01-28T17:25:22Z</dcterms:created>
  <dcterms:modified xsi:type="dcterms:W3CDTF">2024-04-25T03:09:52Z</dcterms:modified>
</cp:coreProperties>
</file>