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72" r:id="rId7"/>
    <p:sldId id="273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5" d="100"/>
          <a:sy n="55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1AB84D48-DB20-8C24-1B01-6659A69B00A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143B9355-26EA-B3F9-A704-9F9D31003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62A83FFD-ED90-F207-C6C9-0D9DBF228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7E0F3946-897F-7784-E40F-A8CBB73EBB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ECDEC9AC-47CB-2CE5-DDBF-49DA3693FAA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F259915C-4540-1B9A-EF2E-1FFB801BCC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EB9AB6C7-2597-3DC4-123E-7C0B7E7B1DA9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216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889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3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105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839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138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0C521DE9-EA9B-688C-7F3C-056BA5EE49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2E04C73D-F787-D827-B402-DCD516477B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D7F10-8043-9DF6-BC10-D9DC7E894DAC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6E1A378F-A7C9-4B08-A183-3A46A8D71EC3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F191E82-5F63-A288-5374-C75DD291DEA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A4A7245-B3E4-B869-9D2F-297C660AA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C038A9C-437F-D2C1-D60F-5C2BDAB4D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852E0A9D-0E64-C7EA-5FD1-643D75E3A9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9A5D638E-94DC-E1D3-2574-123DA92CC09E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1C6F846F-A947-A352-3B8C-E876E3D34CF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8A1F41C5-F507-C63E-4F64-34E6DB0216D4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9" r:id="rId2"/>
    <p:sldLayoutId id="2147483690" r:id="rId3"/>
    <p:sldLayoutId id="2147483691" r:id="rId4"/>
    <p:sldLayoutId id="2147483692" r:id="rId5"/>
    <p:sldLayoutId id="2147483693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040E89C-D4B9-A45C-7334-A44BF635E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588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FE86956E-1584-F08D-0D00-D58D98174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585913"/>
            <a:ext cx="7772400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17: </a:t>
            </a:r>
            <a:r>
              <a:rPr lang="en-US" altLang="en-US" dirty="0"/>
              <a:t>recursive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C422A-D21C-D963-23F8-03002D621786}"/>
              </a:ext>
            </a:extLst>
          </p:cNvPr>
          <p:cNvSpPr txBox="1">
            <a:spLocks/>
          </p:cNvSpPr>
          <p:nvPr/>
        </p:nvSpPr>
        <p:spPr bwMode="auto">
          <a:xfrm>
            <a:off x="685800" y="5833388"/>
            <a:ext cx="7772400" cy="54519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Thanks to Marty Stepp and Stuart Reges for parts of these slides.</a:t>
            </a:r>
          </a:p>
        </p:txBody>
      </p:sp>
      <p:pic>
        <p:nvPicPr>
          <p:cNvPr id="3078" name="Picture 6" descr="Thinking Recursively in Python – Real Python">
            <a:extLst>
              <a:ext uri="{FF2B5EF4-FFF2-40B4-BE49-F238E27FC236}">
                <a16:creationId xmlns:a16="http://schemas.microsoft.com/office/drawing/2014/main" id="{5967B999-110F-B9C8-1832-411285BBF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2462213"/>
            <a:ext cx="29718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F28240D-4D38-0780-197E-8BFAE5962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Public/private pairs</a:t>
            </a:r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8DBF0B48-6F00-27AA-98C8-1BD513F3D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We cannot vary the indentation without an extra parameter:</a:t>
            </a:r>
          </a:p>
          <a:p>
            <a:pPr lvl="1" eaLnBrk="1" hangingPunct="1"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public static void crawl(File f</a:t>
            </a:r>
            <a:r>
              <a:rPr lang="en-US" b="1" dirty="0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, String indent</a:t>
            </a:r>
            <a:r>
              <a:rPr lang="en-US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Often the parameters we need for our recursion do not match those the client will want to pass.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In these cases, we instead write a pair of methods: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1)  a </a:t>
            </a:r>
            <a:r>
              <a:rPr lang="en-US" u="sng" dirty="0">
                <a:ea typeface="ＭＳ Ｐゴシック" charset="-128"/>
              </a:rPr>
              <a:t>public</a:t>
            </a:r>
            <a:r>
              <a:rPr lang="en-US" dirty="0">
                <a:ea typeface="ＭＳ Ｐゴシック" charset="-128"/>
              </a:rPr>
              <a:t>, non-recursive one with parameters the client wants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2)  a </a:t>
            </a:r>
            <a:r>
              <a:rPr lang="en-US" u="sng" dirty="0">
                <a:ea typeface="ＭＳ Ｐゴシック" charset="-128"/>
              </a:rPr>
              <a:t>private</a:t>
            </a:r>
            <a:r>
              <a:rPr lang="en-US" dirty="0">
                <a:ea typeface="ＭＳ Ｐゴシック" charset="-128"/>
              </a:rPr>
              <a:t>, recursive one with the parameters we really need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AE9DD34B-AAD4-0BDD-F944-1203E97C8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Exercise solution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7F20859-D0A5-5A13-F8B6-79132A9D9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Prints information about this file,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and (if it is a directory) any files inside it.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public static void crawl(File f)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crawl(f, ""); 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call private recursive helper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Recursive helper to implement crawl/indent behavior.</a:t>
            </a: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private </a:t>
            </a:r>
            <a:r>
              <a:rPr lang="en-US" altLang="en-US" dirty="0">
                <a:latin typeface="Courier New" panose="02070309020205020404" pitchFamily="49" charset="0"/>
              </a:rPr>
              <a:t>static void crawl(File f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String indent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indent + </a:t>
            </a:r>
            <a:r>
              <a:rPr lang="en-US" altLang="en-US" dirty="0" err="1">
                <a:latin typeface="Courier New" panose="02070309020205020404" pitchFamily="49" charset="0"/>
              </a:rPr>
              <a:t>f.getName</a:t>
            </a:r>
            <a:r>
              <a:rPr lang="en-US" altLang="en-US" dirty="0">
                <a:latin typeface="Courier New" panose="02070309020205020404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dirty="0" err="1">
                <a:latin typeface="Courier New" panose="02070309020205020404" pitchFamily="49" charset="0"/>
              </a:rPr>
              <a:t>f.isDirectory</a:t>
            </a:r>
            <a:r>
              <a:rPr lang="en-US" altLang="en-US" dirty="0">
                <a:latin typeface="Courier New" panose="02070309020205020404" pitchFamily="49" charset="0"/>
              </a:rPr>
              <a:t>())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print contained files/</a:t>
            </a:r>
            <a:r>
              <a:rPr lang="en-US" altLang="en-US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dirs</a:t>
            </a: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File[] contents = </a:t>
            </a:r>
            <a:r>
              <a:rPr lang="en-US" altLang="en-US" dirty="0" err="1">
                <a:latin typeface="Courier New" panose="02070309020205020404" pitchFamily="49" charset="0"/>
              </a:rPr>
              <a:t>f.listFiles</a:t>
            </a:r>
            <a:r>
              <a:rPr lang="en-US" altLang="en-US" dirty="0">
                <a:latin typeface="Courier New" panose="02070309020205020404" pitchFamily="49" charset="0"/>
              </a:rPr>
              <a:t>();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contents.length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crawl(contents[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]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indent + "    "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>
            <a:extLst>
              <a:ext uri="{FF2B5EF4-FFF2-40B4-BE49-F238E27FC236}">
                <a16:creationId xmlns:a16="http://schemas.microsoft.com/office/drawing/2014/main" id="{017F23B4-64A0-5B31-FA95-0F69E49F6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id="{F3CE09F1-598E-FA52-F94A-A486599F9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Write a recursive method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pow</a:t>
            </a:r>
            <a:r>
              <a:rPr lang="en-US">
                <a:ea typeface="ＭＳ Ｐゴシック" charset="0"/>
                <a:cs typeface="+mn-cs"/>
              </a:rPr>
              <a:t> accepts an integer base and exponent and returns the base raised to that exponent.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pow(3, 4)</a:t>
            </a:r>
            <a:r>
              <a:rPr lang="en-US">
                <a:ea typeface="ＭＳ Ｐゴシック" charset="-128"/>
              </a:rPr>
              <a:t> returns 81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Solve the problem recursively and without using loops.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396B6E9F-8F9F-A0E8-0A2D-50FB396AF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An optimization</a:t>
            </a:r>
          </a:p>
        </p:txBody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34E14D6C-ED2E-935F-1B94-5C5B7B030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0"/>
                <a:cs typeface="+mn-cs"/>
              </a:rPr>
              <a:t>Notice the following mathematical property:</a:t>
            </a: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3</a:t>
            </a:r>
            <a:r>
              <a:rPr lang="en-US" baseline="30000" dirty="0">
                <a:ea typeface="ＭＳ Ｐゴシック" charset="-128"/>
              </a:rPr>
              <a:t>12  </a:t>
            </a:r>
            <a:r>
              <a:rPr lang="en-US" dirty="0">
                <a:ea typeface="ＭＳ Ｐゴシック" charset="-128"/>
              </a:rPr>
              <a:t>	=	531441	= </a:t>
            </a:r>
            <a:r>
              <a:rPr lang="en-US" dirty="0">
                <a:solidFill>
                  <a:schemeClr val="accent2"/>
                </a:solidFill>
                <a:ea typeface="ＭＳ Ｐゴシック" charset="-128"/>
              </a:rPr>
              <a:t>9</a:t>
            </a:r>
            <a:r>
              <a:rPr lang="en-US" baseline="30000" dirty="0">
                <a:solidFill>
                  <a:srgbClr val="800000"/>
                </a:solidFill>
                <a:ea typeface="ＭＳ Ｐゴシック" charset="-128"/>
              </a:rPr>
              <a:t>6</a:t>
            </a:r>
            <a:endParaRPr lang="en-US" dirty="0">
              <a:solidFill>
                <a:srgbClr val="800000"/>
              </a:solidFill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				= (</a:t>
            </a:r>
            <a:r>
              <a:rPr lang="en-US" dirty="0">
                <a:solidFill>
                  <a:schemeClr val="accent2"/>
                </a:solidFill>
                <a:ea typeface="ＭＳ Ｐゴシック" charset="-128"/>
              </a:rPr>
              <a:t>3</a:t>
            </a:r>
            <a:r>
              <a:rPr lang="en-US" baseline="30000" dirty="0">
                <a:solidFill>
                  <a:schemeClr val="accent2"/>
                </a:solidFill>
                <a:ea typeface="ＭＳ Ｐゴシック" charset="-128"/>
              </a:rPr>
              <a:t>2</a:t>
            </a:r>
            <a:r>
              <a:rPr lang="en-US" dirty="0">
                <a:ea typeface="ＭＳ Ｐゴシック" charset="-128"/>
              </a:rPr>
              <a:t>)</a:t>
            </a:r>
            <a:r>
              <a:rPr lang="en-US" baseline="30000" dirty="0">
                <a:solidFill>
                  <a:srgbClr val="800000"/>
                </a:solidFill>
                <a:ea typeface="ＭＳ Ｐゴシック" charset="-128"/>
              </a:rPr>
              <a:t>6</a:t>
            </a: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			531441	= (</a:t>
            </a:r>
            <a:r>
              <a:rPr lang="en-US" dirty="0">
                <a:solidFill>
                  <a:schemeClr val="accent2"/>
                </a:solidFill>
                <a:ea typeface="ＭＳ Ｐゴシック" charset="-128"/>
              </a:rPr>
              <a:t>9</a:t>
            </a:r>
            <a:r>
              <a:rPr lang="en-US" baseline="30000" dirty="0">
                <a:solidFill>
                  <a:schemeClr val="accent2"/>
                </a:solidFill>
                <a:ea typeface="ＭＳ Ｐゴシック" charset="-128"/>
              </a:rPr>
              <a:t>2</a:t>
            </a:r>
            <a:r>
              <a:rPr lang="en-US" dirty="0">
                <a:ea typeface="ＭＳ Ｐゴシック" charset="-128"/>
              </a:rPr>
              <a:t>)</a:t>
            </a:r>
            <a:r>
              <a:rPr lang="en-US" baseline="30000" dirty="0">
                <a:ea typeface="ＭＳ Ｐゴシック" charset="-128"/>
              </a:rPr>
              <a:t>3</a:t>
            </a: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				= ((</a:t>
            </a:r>
            <a:r>
              <a:rPr lang="en-US" dirty="0">
                <a:solidFill>
                  <a:schemeClr val="accent2"/>
                </a:solidFill>
                <a:ea typeface="ＭＳ Ｐゴシック" charset="-128"/>
              </a:rPr>
              <a:t>3</a:t>
            </a:r>
            <a:r>
              <a:rPr lang="en-US" baseline="30000" dirty="0">
                <a:solidFill>
                  <a:schemeClr val="accent2"/>
                </a:solidFill>
                <a:ea typeface="ＭＳ Ｐゴシック" charset="-128"/>
              </a:rPr>
              <a:t>2</a:t>
            </a:r>
            <a:r>
              <a:rPr lang="en-US" dirty="0">
                <a:ea typeface="ＭＳ Ｐゴシック" charset="-128"/>
              </a:rPr>
              <a:t>)</a:t>
            </a:r>
            <a:r>
              <a:rPr lang="en-US" baseline="30000" dirty="0">
                <a:ea typeface="ＭＳ Ｐゴシック" charset="-128"/>
              </a:rPr>
              <a:t>2</a:t>
            </a:r>
            <a:r>
              <a:rPr lang="en-US" dirty="0">
                <a:ea typeface="ＭＳ Ｐゴシック" charset="-128"/>
              </a:rPr>
              <a:t>)</a:t>
            </a:r>
            <a:r>
              <a:rPr lang="en-US" baseline="30000" dirty="0">
                <a:solidFill>
                  <a:srgbClr val="800000"/>
                </a:solidFill>
                <a:ea typeface="ＭＳ Ｐゴシック" charset="-128"/>
              </a:rPr>
              <a:t>3</a:t>
            </a:r>
          </a:p>
          <a:p>
            <a:pPr lvl="1" eaLnBrk="1" hangingPunct="1">
              <a:buFontTx/>
              <a:buNone/>
              <a:tabLst>
                <a:tab pos="1941513" algn="l"/>
                <a:tab pos="2224088" algn="l"/>
                <a:tab pos="3657600" algn="l"/>
              </a:tabLst>
              <a:defRPr/>
            </a:pPr>
            <a:endParaRPr lang="en-US" baseline="300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941513" algn="l"/>
                <a:tab pos="2224088" algn="l"/>
                <a:tab pos="3657600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When does this "trick" work?</a:t>
            </a:r>
          </a:p>
          <a:p>
            <a:pPr lvl="1" eaLnBrk="1" hangingPunct="1">
              <a:buFont typeface="Wingdings 2" charset="0"/>
              <a:buChar char=""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How can we incorporate this optimization into our </a:t>
            </a:r>
            <a:r>
              <a:rPr lang="en-US" dirty="0">
                <a:latin typeface="Courier New" charset="0"/>
                <a:ea typeface="ＭＳ Ｐゴシック" charset="-128"/>
              </a:rPr>
              <a:t>pow</a:t>
            </a:r>
            <a:r>
              <a:rPr lang="en-US" dirty="0">
                <a:ea typeface="ＭＳ Ｐゴシック" charset="-128"/>
              </a:rPr>
              <a:t> method?</a:t>
            </a:r>
          </a:p>
          <a:p>
            <a:pPr lvl="1" eaLnBrk="1" hangingPunct="1">
              <a:buFont typeface="Wingdings 2" charset="0"/>
              <a:buChar char=""/>
              <a:tabLst>
                <a:tab pos="1941513" algn="l"/>
                <a:tab pos="2224088" algn="l"/>
                <a:tab pos="3657600" algn="l"/>
              </a:tabLst>
              <a:defRPr/>
            </a:pPr>
            <a:r>
              <a:rPr lang="en-US" dirty="0">
                <a:ea typeface="ＭＳ Ｐゴシック" charset="-128"/>
              </a:rPr>
              <a:t>What is the benefit of this trick if the method already works?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4eec82030438057e370002c8.png">
            <a:extLst>
              <a:ext uri="{FF2B5EF4-FFF2-40B4-BE49-F238E27FC236}">
                <a16:creationId xmlns:a16="http://schemas.microsoft.com/office/drawing/2014/main" id="{ACC42A7B-31E3-9A5F-BFE2-D8DE405F1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1651000"/>
            <a:ext cx="35560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>
            <a:extLst>
              <a:ext uri="{FF2B5EF4-FFF2-40B4-BE49-F238E27FC236}">
                <a16:creationId xmlns:a16="http://schemas.microsoft.com/office/drawing/2014/main" id="{431A0EE3-924A-7A57-BDCE-025F22690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CF7AE4E5-CBD0-8C0F-CA2B-7E3A423CB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Write a recursive method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printBinary</a:t>
            </a:r>
            <a:r>
              <a:rPr lang="en-US">
                <a:ea typeface="ＭＳ Ｐゴシック" charset="0"/>
                <a:cs typeface="+mn-cs"/>
              </a:rPr>
              <a:t> that accepts an integer and prints that number's representation in binary </a:t>
            </a:r>
            <a:r>
              <a:rPr lang="en-US" sz="1600">
                <a:ea typeface="ＭＳ Ｐゴシック" charset="0"/>
                <a:cs typeface="+mn-cs"/>
              </a:rPr>
              <a:t>(base 2)</a:t>
            </a:r>
            <a:r>
              <a:rPr lang="en-US">
                <a:ea typeface="ＭＳ Ｐゴシック" charset="0"/>
                <a:cs typeface="+mn-cs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printBinary(7) </a:t>
            </a:r>
            <a:r>
              <a:rPr lang="en-US">
                <a:ea typeface="ＭＳ Ｐゴシック" charset="-128"/>
              </a:rPr>
              <a:t> prints 111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printBinary(12)</a:t>
            </a:r>
            <a:r>
              <a:rPr lang="en-US">
                <a:ea typeface="ＭＳ Ｐゴシック" charset="-128"/>
              </a:rPr>
              <a:t> prints 1100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printBinary(42)</a:t>
            </a:r>
            <a:r>
              <a:rPr lang="en-US">
                <a:ea typeface="ＭＳ Ｐゴシック" charset="-128"/>
              </a:rPr>
              <a:t> prints 101010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Write the method recursively and without using any loops.</a:t>
            </a:r>
          </a:p>
        </p:txBody>
      </p:sp>
      <p:graphicFrame>
        <p:nvGraphicFramePr>
          <p:cNvPr id="367686" name="Group 70">
            <a:extLst>
              <a:ext uri="{FF2B5EF4-FFF2-40B4-BE49-F238E27FC236}">
                <a16:creationId xmlns:a16="http://schemas.microsoft.com/office/drawing/2014/main" id="{82FF96DD-5556-F586-FB37-970BDF1AB9A8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3835400"/>
          <a:ext cx="5045075" cy="889000"/>
        </p:xfrm>
        <a:graphic>
          <a:graphicData uri="http://schemas.openxmlformats.org/drawingml/2006/table">
            <a:tbl>
              <a:tblPr/>
              <a:tblGrid>
                <a:gridCol w="77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0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E3BC3F4-F773-8A5B-8829-041B34C03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analysis</a:t>
            </a:r>
          </a:p>
        </p:txBody>
      </p:sp>
      <p:sp>
        <p:nvSpPr>
          <p:cNvPr id="374787" name="Rectangle 3">
            <a:extLst>
              <a:ext uri="{FF2B5EF4-FFF2-40B4-BE49-F238E27FC236}">
                <a16:creationId xmlns:a16="http://schemas.microsoft.com/office/drawing/2014/main" id="{C54D3CCA-A6E4-B7CC-B0E7-5120FD01B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5146675" algn="l"/>
              </a:tabLst>
            </a:pPr>
            <a:r>
              <a:rPr lang="en-US" altLang="en-US"/>
              <a:t>Recursion is about solving a small piece of a large problem.</a:t>
            </a:r>
          </a:p>
          <a:p>
            <a:pPr lvl="1" eaLnBrk="1" hangingPunct="1">
              <a:tabLst>
                <a:tab pos="5146675" algn="l"/>
              </a:tabLst>
            </a:pPr>
            <a:endParaRPr lang="en-US" altLang="en-US" sz="800"/>
          </a:p>
          <a:p>
            <a:pPr lvl="1" eaLnBrk="1" hangingPunct="1">
              <a:tabLst>
                <a:tab pos="5146675" algn="l"/>
              </a:tabLst>
            </a:pPr>
            <a:r>
              <a:rPr lang="en-US" altLang="en-US"/>
              <a:t>What is 69743 in binary?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Do we know </a:t>
            </a:r>
            <a:r>
              <a:rPr lang="en-US" altLang="en-US" i="1"/>
              <a:t>anything</a:t>
            </a:r>
            <a:r>
              <a:rPr lang="en-US" altLang="en-US"/>
              <a:t>  about its representation in binary?</a:t>
            </a:r>
          </a:p>
          <a:p>
            <a:pPr lvl="2" eaLnBrk="1" hangingPunct="1">
              <a:tabLst>
                <a:tab pos="5146675" algn="l"/>
              </a:tabLst>
            </a:pPr>
            <a:endParaRPr lang="en-US" altLang="en-US"/>
          </a:p>
          <a:p>
            <a:pPr lvl="1" eaLnBrk="1" hangingPunct="1">
              <a:tabLst>
                <a:tab pos="5146675" algn="l"/>
              </a:tabLst>
            </a:pPr>
            <a:r>
              <a:rPr lang="en-US" altLang="en-US"/>
              <a:t>Case analysis: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What is/are easy numbers to print in binary?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Can we express a larger number in terms of a smaller number(s)?</a:t>
            </a:r>
          </a:p>
          <a:p>
            <a:pPr lvl="2" eaLnBrk="1" hangingPunct="1">
              <a:tabLst>
                <a:tab pos="5146675" algn="l"/>
              </a:tabLst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FFD86AC-FF05-1C33-4A29-2E95DB193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printBinary</a:t>
            </a:r>
            <a:r>
              <a:rPr lang="en-US" altLang="en-US"/>
              <a:t> solution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A190557-DF3A-43DF-FE20-4335ED716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Prints the given integer's binary representation.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Precondition: n &gt;= 0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void printBinary(int n)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if (n &lt; 2)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        // base case; same as base 10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System.out.println(n);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 else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break number apart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printBinary(n / 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printBinary(n % 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Can we eliminate the precondition and deal with negatives?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6AE16D52-A654-BF39-763B-63074AB5A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CC04D7DE-6E23-7420-8424-AAAAD09E6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Write a method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crawl</a:t>
            </a:r>
            <a:r>
              <a:rPr lang="en-US" dirty="0">
                <a:ea typeface="ＭＳ Ｐゴシック" charset="0"/>
                <a:cs typeface="+mn-cs"/>
              </a:rPr>
              <a:t> accepts a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 dirty="0">
                <a:ea typeface="ＭＳ Ｐゴシック" charset="0"/>
                <a:cs typeface="+mn-cs"/>
              </a:rPr>
              <a:t> parameter and prints information about that file.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normal file, just print its name.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directory, print its name and information about every file/directory inside it, indented.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cse143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handouts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syllabus.doc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lecture_schedule.xls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homework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1-tiles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TileMain.java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TileManager.java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index.html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style.css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-128"/>
              </a:rPr>
              <a:t>recursive data</a:t>
            </a:r>
            <a:r>
              <a:rPr lang="en-US" dirty="0">
                <a:ea typeface="ＭＳ Ｐゴシック" charset="-128"/>
              </a:rPr>
              <a:t>: A directory can contain other directories.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793A655C-F5BE-6C8B-FDA0-8209C6A83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File</a:t>
            </a:r>
            <a:r>
              <a:rPr lang="en-US">
                <a:ea typeface="ＭＳ Ｐゴシック" charset="0"/>
                <a:cs typeface="+mj-cs"/>
              </a:rPr>
              <a:t> objects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C861D51A-06C6-08DB-4ADC-823C29034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>
                <a:ea typeface="ＭＳ Ｐゴシック" charset="0"/>
                <a:cs typeface="+mn-cs"/>
              </a:rPr>
              <a:t> object (from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java.io</a:t>
            </a:r>
            <a:r>
              <a:rPr lang="en-US">
                <a:ea typeface="ＭＳ Ｐゴシック" charset="0"/>
                <a:cs typeface="+mn-cs"/>
              </a:rPr>
              <a:t> package) represents</a:t>
            </a:r>
            <a:br>
              <a:rPr lang="en-US">
                <a:ea typeface="ＭＳ Ｐゴシック" charset="0"/>
                <a:cs typeface="+mn-cs"/>
              </a:rPr>
            </a:br>
            <a:r>
              <a:rPr lang="en-US">
                <a:ea typeface="ＭＳ Ｐゴシック" charset="0"/>
                <a:cs typeface="+mn-cs"/>
              </a:rPr>
              <a:t>a file or directory on the disk.</a:t>
            </a:r>
          </a:p>
        </p:txBody>
      </p:sp>
      <p:graphicFrame>
        <p:nvGraphicFramePr>
          <p:cNvPr id="397316" name="Group 4">
            <a:extLst>
              <a:ext uri="{FF2B5EF4-FFF2-40B4-BE49-F238E27FC236}">
                <a16:creationId xmlns:a16="http://schemas.microsoft.com/office/drawing/2014/main" id="{46336117-0B80-3E4D-FB64-C6AD1A67E86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2362200"/>
          <a:ext cx="8542338" cy="4038602"/>
        </p:xfrm>
        <a:graphic>
          <a:graphicData uri="http://schemas.openxmlformats.org/drawingml/2006/table">
            <a:tbl>
              <a:tblPr/>
              <a:tblGrid>
                <a:gridCol w="254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2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Constructor/method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String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creates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object representing file with given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canRead()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file is able to be 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delete()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removes file from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exists()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whether this file exists on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getName()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file's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isDirectory()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this object represents a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length()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number of bytes in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listFiles()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File[]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representing files in this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renameTo(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changes name of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3734</TotalTime>
  <Words>784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Exercise</vt:lpstr>
      <vt:lpstr>An optimization</vt:lpstr>
      <vt:lpstr>PowerPoint Presentation</vt:lpstr>
      <vt:lpstr>Exercise</vt:lpstr>
      <vt:lpstr>Case analysis</vt:lpstr>
      <vt:lpstr>printBinary solution</vt:lpstr>
      <vt:lpstr>Exercise</vt:lpstr>
      <vt:lpstr>File objects</vt:lpstr>
      <vt:lpstr>Public/private pairs</vt:lpstr>
      <vt:lpstr>Exercise solution 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17</cp:revision>
  <dcterms:created xsi:type="dcterms:W3CDTF">2013-01-30T05:30:46Z</dcterms:created>
  <dcterms:modified xsi:type="dcterms:W3CDTF">2024-04-29T18:29:38Z</dcterms:modified>
</cp:coreProperties>
</file>