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61" r:id="rId3"/>
    <p:sldId id="272" r:id="rId4"/>
    <p:sldId id="273" r:id="rId5"/>
    <p:sldId id="278" r:id="rId6"/>
    <p:sldId id="279" r:id="rId7"/>
    <p:sldId id="280" r:id="rId8"/>
    <p:sldId id="281" r:id="rId9"/>
  </p:sldIdLst>
  <p:sldSz cx="9144000" cy="6858000" type="screen4x3"/>
  <p:notesSz cx="6858000" cy="9144000"/>
  <p:defaultTextStyle>
    <a:defPPr>
      <a:defRPr lang="en-US"/>
    </a:defPPr>
    <a:lvl1pPr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MS PGothic" panose="020B0600070205080204" pitchFamily="34" charset="-128"/>
        <a:cs typeface="+mn-cs"/>
      </a:defRPr>
    </a:lvl1pPr>
    <a:lvl2pPr marL="4572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MS PGothic" panose="020B0600070205080204" pitchFamily="34" charset="-128"/>
        <a:cs typeface="+mn-cs"/>
      </a:defRPr>
    </a:lvl2pPr>
    <a:lvl3pPr marL="9144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MS PGothic" panose="020B0600070205080204" pitchFamily="34" charset="-128"/>
        <a:cs typeface="+mn-cs"/>
      </a:defRPr>
    </a:lvl3pPr>
    <a:lvl4pPr marL="13716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MS PGothic" panose="020B0600070205080204" pitchFamily="34" charset="-128"/>
        <a:cs typeface="+mn-cs"/>
      </a:defRPr>
    </a:lvl4pPr>
    <a:lvl5pPr marL="18288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MS PGothic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MS PGothic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MS PGothic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MS PGothic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55" d="100"/>
          <a:sy n="55" d="100"/>
        </p:scale>
        <p:origin x="1348" y="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3">
            <a:extLst>
              <a:ext uri="{FF2B5EF4-FFF2-40B4-BE49-F238E27FC236}">
                <a16:creationId xmlns:a16="http://schemas.microsoft.com/office/drawing/2014/main" id="{1AB84D48-DB20-8C24-1B01-6659A69B00A9}"/>
              </a:ext>
            </a:extLst>
          </p:cNvPr>
          <p:cNvGrpSpPr>
            <a:grpSpLocks/>
          </p:cNvGrpSpPr>
          <p:nvPr userDrawn="1"/>
        </p:nvGrpSpPr>
        <p:grpSpPr bwMode="auto">
          <a:xfrm>
            <a:off x="-9525" y="0"/>
            <a:ext cx="9169400" cy="533400"/>
            <a:chOff x="-6" y="-180"/>
            <a:chExt cx="5776" cy="516"/>
          </a:xfrm>
          <a:gradFill flip="none" rotWithShape="1">
            <a:gsLst>
              <a:gs pos="74000">
                <a:schemeClr val="accent5">
                  <a:alpha val="37000"/>
                  <a:lumMod val="100000"/>
                </a:schemeClr>
              </a:gs>
              <a:gs pos="44000">
                <a:schemeClr val="accent5">
                  <a:lumMod val="75000"/>
                </a:schemeClr>
              </a:gs>
              <a:gs pos="33000">
                <a:srgbClr val="5096A2"/>
              </a:gs>
            </a:gsLst>
            <a:lin ang="5400000" scaled="0"/>
            <a:tileRect/>
          </a:gradFill>
        </p:grpSpPr>
        <p:sp>
          <p:nvSpPr>
            <p:cNvPr id="3" name="Freeform 12">
              <a:extLst>
                <a:ext uri="{FF2B5EF4-FFF2-40B4-BE49-F238E27FC236}">
                  <a16:creationId xmlns:a16="http://schemas.microsoft.com/office/drawing/2014/main" id="{143B9355-26EA-B3F9-A704-9F9D310036C4}"/>
                </a:ext>
              </a:extLst>
            </p:cNvPr>
            <p:cNvSpPr>
              <a:spLocks/>
            </p:cNvSpPr>
            <p:nvPr/>
          </p:nvSpPr>
          <p:spPr bwMode="auto">
            <a:xfrm>
              <a:off x="-6" y="-180"/>
              <a:ext cx="5772" cy="5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6" y="2"/>
                </a:cxn>
                <a:cxn ang="0">
                  <a:pos x="2542" y="0"/>
                </a:cxn>
                <a:cxn ang="0">
                  <a:pos x="4374" y="367"/>
                </a:cxn>
                <a:cxn ang="0">
                  <a:pos x="5766" y="55"/>
                </a:cxn>
                <a:cxn ang="0">
                  <a:pos x="5772" y="213"/>
                </a:cxn>
                <a:cxn ang="0">
                  <a:pos x="4302" y="439"/>
                </a:cxn>
                <a:cxn ang="0">
                  <a:pos x="1488" y="201"/>
                </a:cxn>
                <a:cxn ang="0">
                  <a:pos x="0" y="656"/>
                </a:cxn>
                <a:cxn ang="0">
                  <a:pos x="6" y="2"/>
                </a:cxn>
              </a:cxnLst>
              <a:rect l="0" t="0" r="0" b="0"/>
              <a:pathLst>
                <a:path w="5772" h="656">
                  <a:moveTo>
                    <a:pt x="6" y="2"/>
                  </a:moveTo>
                  <a:lnTo>
                    <a:pt x="2542" y="0"/>
                  </a:lnTo>
                  <a:cubicBezTo>
                    <a:pt x="2746" y="101"/>
                    <a:pt x="3828" y="367"/>
                    <a:pt x="4374" y="367"/>
                  </a:cubicBezTo>
                  <a:cubicBezTo>
                    <a:pt x="4920" y="367"/>
                    <a:pt x="5526" y="152"/>
                    <a:pt x="5766" y="55"/>
                  </a:cubicBezTo>
                  <a:lnTo>
                    <a:pt x="5772" y="213"/>
                  </a:lnTo>
                  <a:cubicBezTo>
                    <a:pt x="5670" y="257"/>
                    <a:pt x="5016" y="441"/>
                    <a:pt x="4302" y="439"/>
                  </a:cubicBezTo>
                  <a:cubicBezTo>
                    <a:pt x="3588" y="437"/>
                    <a:pt x="2205" y="165"/>
                    <a:pt x="1488" y="201"/>
                  </a:cubicBezTo>
                  <a:cubicBezTo>
                    <a:pt x="750" y="209"/>
                    <a:pt x="270" y="482"/>
                    <a:pt x="0" y="656"/>
                  </a:cubicBezTo>
                  <a:lnTo>
                    <a:pt x="6" y="2"/>
                  </a:lnTo>
                  <a:close/>
                </a:path>
              </a:pathLst>
            </a:cu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  <a:cs typeface="Times New Roman" charset="0"/>
              </a:endParaRPr>
            </a:p>
          </p:txBody>
        </p:sp>
        <p:sp>
          <p:nvSpPr>
            <p:cNvPr id="4" name="Freeform 19">
              <a:extLst>
                <a:ext uri="{FF2B5EF4-FFF2-40B4-BE49-F238E27FC236}">
                  <a16:creationId xmlns:a16="http://schemas.microsoft.com/office/drawing/2014/main" id="{62A83FFD-ED90-F207-C6C9-0D9DBF228B3B}"/>
                </a:ext>
              </a:extLst>
            </p:cNvPr>
            <p:cNvSpPr>
              <a:spLocks/>
            </p:cNvSpPr>
            <p:nvPr/>
          </p:nvSpPr>
          <p:spPr bwMode="auto">
            <a:xfrm>
              <a:off x="2688" y="-180"/>
              <a:ext cx="3072" cy="263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1668" y="564"/>
                </a:cxn>
                <a:cxn ang="0">
                  <a:pos x="3000" y="186"/>
                </a:cxn>
                <a:cxn ang="0">
                  <a:pos x="3000" y="6"/>
                </a:cxn>
                <a:cxn ang="0">
                  <a:pos x="0" y="0"/>
                </a:cxn>
              </a:cxnLst>
              <a:rect l="0" t="0" r="0" b="0"/>
              <a:pathLst>
                <a:path w="3000" h="595">
                  <a:moveTo>
                    <a:pt x="0" y="0"/>
                  </a:moveTo>
                  <a:cubicBezTo>
                    <a:pt x="174" y="102"/>
                    <a:pt x="1168" y="533"/>
                    <a:pt x="1668" y="564"/>
                  </a:cubicBezTo>
                  <a:cubicBezTo>
                    <a:pt x="2168" y="595"/>
                    <a:pt x="2778" y="279"/>
                    <a:pt x="3000" y="186"/>
                  </a:cubicBezTo>
                  <a:lnTo>
                    <a:pt x="3000" y="6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  <a:cs typeface="Times New Roman" charset="0"/>
              </a:endParaRPr>
            </a:p>
          </p:txBody>
        </p:sp>
        <p:grpSp>
          <p:nvGrpSpPr>
            <p:cNvPr id="5" name="Group 1">
              <a:extLst>
                <a:ext uri="{FF2B5EF4-FFF2-40B4-BE49-F238E27FC236}">
                  <a16:creationId xmlns:a16="http://schemas.microsoft.com/office/drawing/2014/main" id="{7E0F3946-897F-7784-E40F-A8CBB73EBB1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0" y="-42"/>
              <a:ext cx="5770" cy="246"/>
              <a:chOff x="-13880" y="438044"/>
              <a:chExt cx="9173112" cy="427357"/>
            </a:xfrm>
            <a:grpFill/>
          </p:grpSpPr>
          <p:sp>
            <p:nvSpPr>
              <p:cNvPr id="6" name="Freeform 21">
                <a:extLst>
                  <a:ext uri="{FF2B5EF4-FFF2-40B4-BE49-F238E27FC236}">
                    <a16:creationId xmlns:a16="http://schemas.microsoft.com/office/drawing/2014/main" id="{ECDEC9AC-47CB-2CE5-DDBF-49DA3693FAA2}"/>
                  </a:ext>
                </a:extLst>
              </p:cNvPr>
              <p:cNvSpPr>
                <a:spLocks/>
              </p:cNvSpPr>
              <p:nvPr/>
            </p:nvSpPr>
            <p:spPr bwMode="auto">
              <a:xfrm rot="21435692">
                <a:off x="-13880" y="438118"/>
                <a:ext cx="9173112" cy="427283"/>
              </a:xfrm>
              <a:custGeom>
                <a:avLst>
                  <a:gd name="A1" fmla="val 0"/>
                  <a:gd name="A2" fmla="val 0"/>
                  <a:gd name="A3" fmla="val 0"/>
                  <a:gd name="A4" fmla="val 0"/>
                  <a:gd name="A5" fmla="val 0"/>
                  <a:gd name="A6" fmla="val 0"/>
                  <a:gd name="A7" fmla="val 0"/>
                  <a:gd name="A8" fmla="val 0"/>
                </a:avLst>
                <a:gdLst/>
                <a:ahLst/>
                <a:cxnLst>
                  <a:cxn ang="0">
                    <a:pos x="0" y="966"/>
                  </a:cxn>
                  <a:cxn ang="0">
                    <a:pos x="1608" y="282"/>
                  </a:cxn>
                  <a:cxn ang="0">
                    <a:pos x="4110" y="1008"/>
                  </a:cxn>
                  <a:cxn ang="0">
                    <a:pos x="5772" y="0"/>
                  </a:cxn>
                </a:cxnLst>
                <a:rect l="0" t="0" r="0" b="0"/>
                <a:pathLst>
                  <a:path w="5772" h="1055">
                    <a:moveTo>
                      <a:pt x="0" y="966"/>
                    </a:moveTo>
                    <a:cubicBezTo>
                      <a:pt x="282" y="738"/>
                      <a:pt x="923" y="275"/>
                      <a:pt x="1608" y="282"/>
                    </a:cubicBezTo>
                    <a:cubicBezTo>
                      <a:pt x="2293" y="289"/>
                      <a:pt x="3416" y="1055"/>
                      <a:pt x="4110" y="1008"/>
                    </a:cubicBezTo>
                    <a:cubicBezTo>
                      <a:pt x="4804" y="961"/>
                      <a:pt x="5426" y="210"/>
                      <a:pt x="5772" y="0"/>
                    </a:cubicBezTo>
                  </a:path>
                </a:pathLst>
              </a:custGeom>
              <a:grpFill/>
              <a:ln w="1079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>
                <a:lvl1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ＭＳ Ｐゴシック" charset="0"/>
                    <a:cs typeface="Times New Roman" charset="0"/>
                  </a:defRPr>
                </a:lvl1pPr>
                <a:lvl2pPr marL="37931725" indent="-37474525"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2pPr>
                <a:lvl3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3pPr>
                <a:lvl4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4pPr>
                <a:lvl5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5pPr>
                <a:lvl6pPr marL="4572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6pPr>
                <a:lvl7pPr marL="9144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7pPr>
                <a:lvl8pPr marL="13716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8pPr>
                <a:lvl9pPr marL="18288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9pPr>
              </a:lstStyle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  <p:sp>
            <p:nvSpPr>
              <p:cNvPr id="7" name="Freeform 22">
                <a:extLst>
                  <a:ext uri="{FF2B5EF4-FFF2-40B4-BE49-F238E27FC236}">
                    <a16:creationId xmlns:a16="http://schemas.microsoft.com/office/drawing/2014/main" id="{F259915C-4540-1B9A-EF2E-1FFB801BCC87}"/>
                  </a:ext>
                </a:extLst>
              </p:cNvPr>
              <p:cNvSpPr>
                <a:spLocks/>
              </p:cNvSpPr>
              <p:nvPr/>
            </p:nvSpPr>
            <p:spPr bwMode="auto">
              <a:xfrm rot="21435692">
                <a:off x="-10858" y="438044"/>
                <a:ext cx="9169042" cy="382392"/>
              </a:xfrm>
              <a:custGeom>
                <a:avLst>
                  <a:gd name="A1" fmla="val 0"/>
                  <a:gd name="A2" fmla="val 0"/>
                  <a:gd name="A3" fmla="val 0"/>
                  <a:gd name="A4" fmla="val 0"/>
                  <a:gd name="A5" fmla="val 0"/>
                  <a:gd name="A6" fmla="val 0"/>
                  <a:gd name="A7" fmla="val 0"/>
                  <a:gd name="A8" fmla="val 0"/>
                </a:avLst>
                <a:gdLst/>
                <a:ahLst/>
                <a:cxnLst>
                  <a:cxn ang="0">
                    <a:pos x="0" y="732"/>
                  </a:cxn>
                  <a:cxn ang="0">
                    <a:pos x="1638" y="228"/>
                  </a:cxn>
                  <a:cxn ang="0">
                    <a:pos x="4122" y="816"/>
                  </a:cxn>
                  <a:cxn ang="0">
                    <a:pos x="5766" y="0"/>
                  </a:cxn>
                </a:cxnLst>
                <a:rect l="0" t="0" r="0" b="0"/>
                <a:pathLst>
                  <a:path w="5766" h="854">
                    <a:moveTo>
                      <a:pt x="0" y="732"/>
                    </a:moveTo>
                    <a:cubicBezTo>
                      <a:pt x="273" y="647"/>
                      <a:pt x="951" y="214"/>
                      <a:pt x="1638" y="228"/>
                    </a:cubicBezTo>
                    <a:cubicBezTo>
                      <a:pt x="2325" y="242"/>
                      <a:pt x="3434" y="854"/>
                      <a:pt x="4122" y="816"/>
                    </a:cubicBezTo>
                    <a:cubicBezTo>
                      <a:pt x="4810" y="778"/>
                      <a:pt x="5424" y="170"/>
                      <a:pt x="5766" y="0"/>
                    </a:cubicBezTo>
                  </a:path>
                </a:pathLst>
              </a:cu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>
                <a:lvl1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ＭＳ Ｐゴシック" charset="0"/>
                    <a:cs typeface="Times New Roman" charset="0"/>
                  </a:defRPr>
                </a:lvl1pPr>
                <a:lvl2pPr marL="37931725" indent="-37474525"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2pPr>
                <a:lvl3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3pPr>
                <a:lvl4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4pPr>
                <a:lvl5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5pPr>
                <a:lvl6pPr marL="4572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6pPr>
                <a:lvl7pPr marL="9144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7pPr>
                <a:lvl8pPr marL="13716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8pPr>
                <a:lvl9pPr marL="18288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9pPr>
              </a:lstStyle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</p:grpSp>
      </p:grpSp>
      <p:sp>
        <p:nvSpPr>
          <p:cNvPr id="8" name="Freeform 23">
            <a:extLst>
              <a:ext uri="{FF2B5EF4-FFF2-40B4-BE49-F238E27FC236}">
                <a16:creationId xmlns:a16="http://schemas.microsoft.com/office/drawing/2014/main" id="{EB9AB6C7-2597-3DC4-123E-7C0B7E7B1DA9}"/>
              </a:ext>
            </a:extLst>
          </p:cNvPr>
          <p:cNvSpPr>
            <a:spLocks/>
          </p:cNvSpPr>
          <p:nvPr userDrawn="1"/>
        </p:nvSpPr>
        <p:spPr bwMode="auto">
          <a:xfrm rot="10800000">
            <a:off x="-9525" y="6586131"/>
            <a:ext cx="4876800" cy="271869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74000">
                <a:schemeClr val="accent5">
                  <a:alpha val="37000"/>
                  <a:lumMod val="100000"/>
                </a:schemeClr>
              </a:gs>
              <a:gs pos="44000">
                <a:schemeClr val="accent5">
                  <a:lumMod val="75000"/>
                </a:schemeClr>
              </a:gs>
              <a:gs pos="33000">
                <a:srgbClr val="5096A2"/>
              </a:gs>
            </a:gsLst>
            <a:lin ang="4200000" scaled="0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ea typeface="+mn-ea"/>
              <a:cs typeface="Times New Roman" charset="0"/>
            </a:endParaRPr>
          </a:p>
        </p:txBody>
      </p:sp>
      <p:sp>
        <p:nvSpPr>
          <p:cNvPr id="81924" name="Title Placeholder 8"/>
          <p:cNvSpPr>
            <a:spLocks noGrp="1"/>
          </p:cNvSpPr>
          <p:nvPr>
            <p:ph type="ctrTitle"/>
          </p:nvPr>
        </p:nvSpPr>
        <p:spPr>
          <a:xfrm>
            <a:off x="685800" y="1219200"/>
            <a:ext cx="7772400" cy="1470025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81925" name="Text Placeholder 29"/>
          <p:cNvSpPr>
            <a:spLocks noGrp="1"/>
          </p:cNvSpPr>
          <p:nvPr>
            <p:ph type="subTitle" idx="1"/>
          </p:nvPr>
        </p:nvSpPr>
        <p:spPr>
          <a:xfrm>
            <a:off x="685800" y="3276600"/>
            <a:ext cx="7772400" cy="1752600"/>
          </a:xfrm>
          <a:ln w="9525"/>
        </p:spPr>
        <p:txBody>
          <a:bodyPr/>
          <a:lstStyle>
            <a:lvl1pPr marL="0" indent="0" algn="ctr">
              <a:buFont typeface="Wingdings 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40216675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0408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2788971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04088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71393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8710594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39738"/>
            <a:ext cx="8229600" cy="703262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371600"/>
            <a:ext cx="8915400" cy="5181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8483929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013804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8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8">
            <a:extLst>
              <a:ext uri="{FF2B5EF4-FFF2-40B4-BE49-F238E27FC236}">
                <a16:creationId xmlns:a16="http://schemas.microsoft.com/office/drawing/2014/main" id="{0C521DE9-EA9B-688C-7F3C-056BA5EE4935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439738"/>
            <a:ext cx="8229600" cy="703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9">
            <a:extLst>
              <a:ext uri="{FF2B5EF4-FFF2-40B4-BE49-F238E27FC236}">
                <a16:creationId xmlns:a16="http://schemas.microsoft.com/office/drawing/2014/main" id="{2E04C73D-F787-D827-B402-DCD516477BDD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228600" y="1371600"/>
            <a:ext cx="8915400" cy="518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19D7F10-8043-9DF6-BC10-D9DC7E894DAC}"/>
              </a:ext>
            </a:extLst>
          </p:cNvPr>
          <p:cNvSpPr txBox="1">
            <a:spLocks noGrp="1"/>
          </p:cNvSpPr>
          <p:nvPr/>
        </p:nvSpPr>
        <p:spPr>
          <a:xfrm>
            <a:off x="8326438" y="6430963"/>
            <a:ext cx="762000" cy="365125"/>
          </a:xfrm>
          <a:prstGeom prst="rect">
            <a:avLst/>
          </a:prstGeom>
          <a:noFill/>
        </p:spPr>
        <p:txBody>
          <a:bodyPr lIns="0" tIns="0" rIns="0" bIns="0" anchor="b"/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9pPr>
          </a:lstStyle>
          <a:p>
            <a:pPr algn="r" eaLnBrk="1" hangingPunct="1">
              <a:buFont typeface="Wingdings" panose="05000000000000000000" pitchFamily="2" charset="2"/>
              <a:buNone/>
            </a:pPr>
            <a:fld id="{6E1A378F-A7C9-4B08-A183-3A46A8D71EC3}" type="slidenum">
              <a:rPr lang="en-US" altLang="en-US" sz="1200">
                <a:solidFill>
                  <a:srgbClr val="424242"/>
                </a:solidFill>
              </a:rPr>
              <a:pPr algn="r" eaLnBrk="1" hangingPunct="1">
                <a:buFont typeface="Wingdings" panose="05000000000000000000" pitchFamily="2" charset="2"/>
                <a:buNone/>
              </a:pPr>
              <a:t>‹#›</a:t>
            </a:fld>
            <a:endParaRPr lang="en-US" altLang="en-US" sz="1200">
              <a:solidFill>
                <a:srgbClr val="424242"/>
              </a:solidFill>
            </a:endParaRPr>
          </a:p>
        </p:txBody>
      </p:sp>
      <p:grpSp>
        <p:nvGrpSpPr>
          <p:cNvPr id="11" name="Group 23">
            <a:extLst>
              <a:ext uri="{FF2B5EF4-FFF2-40B4-BE49-F238E27FC236}">
                <a16:creationId xmlns:a16="http://schemas.microsoft.com/office/drawing/2014/main" id="{1F191E82-5F63-A288-5374-C75DD291DEAB}"/>
              </a:ext>
            </a:extLst>
          </p:cNvPr>
          <p:cNvGrpSpPr>
            <a:grpSpLocks/>
          </p:cNvGrpSpPr>
          <p:nvPr userDrawn="1"/>
        </p:nvGrpSpPr>
        <p:grpSpPr bwMode="auto">
          <a:xfrm>
            <a:off x="-9525" y="0"/>
            <a:ext cx="9169400" cy="533400"/>
            <a:chOff x="-6" y="-180"/>
            <a:chExt cx="5776" cy="516"/>
          </a:xfrm>
          <a:gradFill flip="none" rotWithShape="1">
            <a:gsLst>
              <a:gs pos="74000">
                <a:schemeClr val="accent5">
                  <a:alpha val="37000"/>
                  <a:lumMod val="100000"/>
                </a:schemeClr>
              </a:gs>
              <a:gs pos="44000">
                <a:schemeClr val="accent5">
                  <a:lumMod val="75000"/>
                </a:schemeClr>
              </a:gs>
              <a:gs pos="33000">
                <a:srgbClr val="5096A2"/>
              </a:gs>
            </a:gsLst>
            <a:lin ang="5400000" scaled="0"/>
            <a:tileRect/>
          </a:gradFill>
        </p:grpSpPr>
        <p:sp>
          <p:nvSpPr>
            <p:cNvPr id="14" name="Freeform 13">
              <a:extLst>
                <a:ext uri="{FF2B5EF4-FFF2-40B4-BE49-F238E27FC236}">
                  <a16:creationId xmlns:a16="http://schemas.microsoft.com/office/drawing/2014/main" id="{1A4A7245-B3E4-B869-9D2F-297C660AAB67}"/>
                </a:ext>
              </a:extLst>
            </p:cNvPr>
            <p:cNvSpPr>
              <a:spLocks/>
            </p:cNvSpPr>
            <p:nvPr/>
          </p:nvSpPr>
          <p:spPr bwMode="auto">
            <a:xfrm>
              <a:off x="-6" y="-180"/>
              <a:ext cx="5772" cy="5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6" y="2"/>
                </a:cxn>
                <a:cxn ang="0">
                  <a:pos x="2542" y="0"/>
                </a:cxn>
                <a:cxn ang="0">
                  <a:pos x="4374" y="367"/>
                </a:cxn>
                <a:cxn ang="0">
                  <a:pos x="5766" y="55"/>
                </a:cxn>
                <a:cxn ang="0">
                  <a:pos x="5772" y="213"/>
                </a:cxn>
                <a:cxn ang="0">
                  <a:pos x="4302" y="439"/>
                </a:cxn>
                <a:cxn ang="0">
                  <a:pos x="1488" y="201"/>
                </a:cxn>
                <a:cxn ang="0">
                  <a:pos x="0" y="656"/>
                </a:cxn>
                <a:cxn ang="0">
                  <a:pos x="6" y="2"/>
                </a:cxn>
              </a:cxnLst>
              <a:rect l="0" t="0" r="0" b="0"/>
              <a:pathLst>
                <a:path w="5772" h="656">
                  <a:moveTo>
                    <a:pt x="6" y="2"/>
                  </a:moveTo>
                  <a:lnTo>
                    <a:pt x="2542" y="0"/>
                  </a:lnTo>
                  <a:cubicBezTo>
                    <a:pt x="2746" y="101"/>
                    <a:pt x="3828" y="367"/>
                    <a:pt x="4374" y="367"/>
                  </a:cubicBezTo>
                  <a:cubicBezTo>
                    <a:pt x="4920" y="367"/>
                    <a:pt x="5526" y="152"/>
                    <a:pt x="5766" y="55"/>
                  </a:cubicBezTo>
                  <a:lnTo>
                    <a:pt x="5772" y="213"/>
                  </a:lnTo>
                  <a:cubicBezTo>
                    <a:pt x="5670" y="257"/>
                    <a:pt x="5016" y="441"/>
                    <a:pt x="4302" y="439"/>
                  </a:cubicBezTo>
                  <a:cubicBezTo>
                    <a:pt x="3588" y="437"/>
                    <a:pt x="2205" y="165"/>
                    <a:pt x="1488" y="201"/>
                  </a:cubicBezTo>
                  <a:cubicBezTo>
                    <a:pt x="750" y="209"/>
                    <a:pt x="270" y="482"/>
                    <a:pt x="0" y="656"/>
                  </a:cubicBezTo>
                  <a:lnTo>
                    <a:pt x="6" y="2"/>
                  </a:lnTo>
                  <a:close/>
                </a:path>
              </a:pathLst>
            </a:cu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  <a:cs typeface="Times New Roman" charset="0"/>
              </a:endParaRPr>
            </a:p>
          </p:txBody>
        </p:sp>
        <p:sp>
          <p:nvSpPr>
            <p:cNvPr id="15" name="Freeform 14">
              <a:extLst>
                <a:ext uri="{FF2B5EF4-FFF2-40B4-BE49-F238E27FC236}">
                  <a16:creationId xmlns:a16="http://schemas.microsoft.com/office/drawing/2014/main" id="{FC038A9C-437F-D2C1-D60F-5C2BDAB4D136}"/>
                </a:ext>
              </a:extLst>
            </p:cNvPr>
            <p:cNvSpPr>
              <a:spLocks/>
            </p:cNvSpPr>
            <p:nvPr/>
          </p:nvSpPr>
          <p:spPr bwMode="auto">
            <a:xfrm>
              <a:off x="2688" y="-180"/>
              <a:ext cx="3072" cy="263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1668" y="564"/>
                </a:cxn>
                <a:cxn ang="0">
                  <a:pos x="3000" y="186"/>
                </a:cxn>
                <a:cxn ang="0">
                  <a:pos x="3000" y="6"/>
                </a:cxn>
                <a:cxn ang="0">
                  <a:pos x="0" y="0"/>
                </a:cxn>
              </a:cxnLst>
              <a:rect l="0" t="0" r="0" b="0"/>
              <a:pathLst>
                <a:path w="3000" h="595">
                  <a:moveTo>
                    <a:pt x="0" y="0"/>
                  </a:moveTo>
                  <a:cubicBezTo>
                    <a:pt x="174" y="102"/>
                    <a:pt x="1168" y="533"/>
                    <a:pt x="1668" y="564"/>
                  </a:cubicBezTo>
                  <a:cubicBezTo>
                    <a:pt x="2168" y="595"/>
                    <a:pt x="2778" y="279"/>
                    <a:pt x="3000" y="186"/>
                  </a:cubicBezTo>
                  <a:lnTo>
                    <a:pt x="3000" y="6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  <a:cs typeface="Times New Roman" charset="0"/>
              </a:endParaRPr>
            </a:p>
          </p:txBody>
        </p:sp>
        <p:grpSp>
          <p:nvGrpSpPr>
            <p:cNvPr id="16" name="Group 1">
              <a:extLst>
                <a:ext uri="{FF2B5EF4-FFF2-40B4-BE49-F238E27FC236}">
                  <a16:creationId xmlns:a16="http://schemas.microsoft.com/office/drawing/2014/main" id="{852E0A9D-0E64-C7EA-5FD1-643D75E3A92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0" y="-42"/>
              <a:ext cx="5770" cy="246"/>
              <a:chOff x="-13880" y="438044"/>
              <a:chExt cx="9173112" cy="427357"/>
            </a:xfrm>
            <a:grpFill/>
          </p:grpSpPr>
          <p:sp>
            <p:nvSpPr>
              <p:cNvPr id="17" name="Freeform 16">
                <a:extLst>
                  <a:ext uri="{FF2B5EF4-FFF2-40B4-BE49-F238E27FC236}">
                    <a16:creationId xmlns:a16="http://schemas.microsoft.com/office/drawing/2014/main" id="{9A5D638E-94DC-E1D3-2574-123DA92CC09E}"/>
                  </a:ext>
                </a:extLst>
              </p:cNvPr>
              <p:cNvSpPr>
                <a:spLocks/>
              </p:cNvSpPr>
              <p:nvPr/>
            </p:nvSpPr>
            <p:spPr bwMode="auto">
              <a:xfrm rot="21435692">
                <a:off x="-13880" y="438118"/>
                <a:ext cx="9173112" cy="427283"/>
              </a:xfrm>
              <a:custGeom>
                <a:avLst>
                  <a:gd name="A1" fmla="val 0"/>
                  <a:gd name="A2" fmla="val 0"/>
                  <a:gd name="A3" fmla="val 0"/>
                  <a:gd name="A4" fmla="val 0"/>
                  <a:gd name="A5" fmla="val 0"/>
                  <a:gd name="A6" fmla="val 0"/>
                  <a:gd name="A7" fmla="val 0"/>
                  <a:gd name="A8" fmla="val 0"/>
                </a:avLst>
                <a:gdLst/>
                <a:ahLst/>
                <a:cxnLst>
                  <a:cxn ang="0">
                    <a:pos x="0" y="966"/>
                  </a:cxn>
                  <a:cxn ang="0">
                    <a:pos x="1608" y="282"/>
                  </a:cxn>
                  <a:cxn ang="0">
                    <a:pos x="4110" y="1008"/>
                  </a:cxn>
                  <a:cxn ang="0">
                    <a:pos x="5772" y="0"/>
                  </a:cxn>
                </a:cxnLst>
                <a:rect l="0" t="0" r="0" b="0"/>
                <a:pathLst>
                  <a:path w="5772" h="1055">
                    <a:moveTo>
                      <a:pt x="0" y="966"/>
                    </a:moveTo>
                    <a:cubicBezTo>
                      <a:pt x="282" y="738"/>
                      <a:pt x="923" y="275"/>
                      <a:pt x="1608" y="282"/>
                    </a:cubicBezTo>
                    <a:cubicBezTo>
                      <a:pt x="2293" y="289"/>
                      <a:pt x="3416" y="1055"/>
                      <a:pt x="4110" y="1008"/>
                    </a:cubicBezTo>
                    <a:cubicBezTo>
                      <a:pt x="4804" y="961"/>
                      <a:pt x="5426" y="210"/>
                      <a:pt x="5772" y="0"/>
                    </a:cubicBezTo>
                  </a:path>
                </a:pathLst>
              </a:custGeom>
              <a:grpFill/>
              <a:ln w="1079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>
                <a:lvl1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ＭＳ Ｐゴシック" charset="0"/>
                    <a:cs typeface="Times New Roman" charset="0"/>
                  </a:defRPr>
                </a:lvl1pPr>
                <a:lvl2pPr marL="37931725" indent="-37474525"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2pPr>
                <a:lvl3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3pPr>
                <a:lvl4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4pPr>
                <a:lvl5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5pPr>
                <a:lvl6pPr marL="4572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6pPr>
                <a:lvl7pPr marL="9144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7pPr>
                <a:lvl8pPr marL="13716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8pPr>
                <a:lvl9pPr marL="18288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9pPr>
              </a:lstStyle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  <p:sp>
            <p:nvSpPr>
              <p:cNvPr id="18" name="Freeform 17">
                <a:extLst>
                  <a:ext uri="{FF2B5EF4-FFF2-40B4-BE49-F238E27FC236}">
                    <a16:creationId xmlns:a16="http://schemas.microsoft.com/office/drawing/2014/main" id="{1C6F846F-A947-A352-3B8C-E876E3D34CFC}"/>
                  </a:ext>
                </a:extLst>
              </p:cNvPr>
              <p:cNvSpPr>
                <a:spLocks/>
              </p:cNvSpPr>
              <p:nvPr/>
            </p:nvSpPr>
            <p:spPr bwMode="auto">
              <a:xfrm rot="21435692">
                <a:off x="-10858" y="438044"/>
                <a:ext cx="9169042" cy="382392"/>
              </a:xfrm>
              <a:custGeom>
                <a:avLst>
                  <a:gd name="A1" fmla="val 0"/>
                  <a:gd name="A2" fmla="val 0"/>
                  <a:gd name="A3" fmla="val 0"/>
                  <a:gd name="A4" fmla="val 0"/>
                  <a:gd name="A5" fmla="val 0"/>
                  <a:gd name="A6" fmla="val 0"/>
                  <a:gd name="A7" fmla="val 0"/>
                  <a:gd name="A8" fmla="val 0"/>
                </a:avLst>
                <a:gdLst/>
                <a:ahLst/>
                <a:cxnLst>
                  <a:cxn ang="0">
                    <a:pos x="0" y="732"/>
                  </a:cxn>
                  <a:cxn ang="0">
                    <a:pos x="1638" y="228"/>
                  </a:cxn>
                  <a:cxn ang="0">
                    <a:pos x="4122" y="816"/>
                  </a:cxn>
                  <a:cxn ang="0">
                    <a:pos x="5766" y="0"/>
                  </a:cxn>
                </a:cxnLst>
                <a:rect l="0" t="0" r="0" b="0"/>
                <a:pathLst>
                  <a:path w="5766" h="854">
                    <a:moveTo>
                      <a:pt x="0" y="732"/>
                    </a:moveTo>
                    <a:cubicBezTo>
                      <a:pt x="273" y="647"/>
                      <a:pt x="951" y="214"/>
                      <a:pt x="1638" y="228"/>
                    </a:cubicBezTo>
                    <a:cubicBezTo>
                      <a:pt x="2325" y="242"/>
                      <a:pt x="3434" y="854"/>
                      <a:pt x="4122" y="816"/>
                    </a:cubicBezTo>
                    <a:cubicBezTo>
                      <a:pt x="4810" y="778"/>
                      <a:pt x="5424" y="170"/>
                      <a:pt x="5766" y="0"/>
                    </a:cubicBezTo>
                  </a:path>
                </a:pathLst>
              </a:cu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>
                <a:lvl1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ＭＳ Ｐゴシック" charset="0"/>
                    <a:cs typeface="Times New Roman" charset="0"/>
                  </a:defRPr>
                </a:lvl1pPr>
                <a:lvl2pPr marL="37931725" indent="-37474525"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2pPr>
                <a:lvl3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3pPr>
                <a:lvl4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4pPr>
                <a:lvl5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5pPr>
                <a:lvl6pPr marL="4572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6pPr>
                <a:lvl7pPr marL="9144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7pPr>
                <a:lvl8pPr marL="13716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8pPr>
                <a:lvl9pPr marL="18288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9pPr>
              </a:lstStyle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</p:grpSp>
      </p:grpSp>
      <p:sp>
        <p:nvSpPr>
          <p:cNvPr id="19" name="Freeform 18">
            <a:extLst>
              <a:ext uri="{FF2B5EF4-FFF2-40B4-BE49-F238E27FC236}">
                <a16:creationId xmlns:a16="http://schemas.microsoft.com/office/drawing/2014/main" id="{8A1F41C5-F507-C63E-4F64-34E6DB0216D4}"/>
              </a:ext>
            </a:extLst>
          </p:cNvPr>
          <p:cNvSpPr>
            <a:spLocks/>
          </p:cNvSpPr>
          <p:nvPr userDrawn="1"/>
        </p:nvSpPr>
        <p:spPr bwMode="auto">
          <a:xfrm rot="10800000">
            <a:off x="-9525" y="6586131"/>
            <a:ext cx="4876800" cy="271869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74000">
                <a:schemeClr val="accent5">
                  <a:alpha val="37000"/>
                  <a:lumMod val="100000"/>
                </a:schemeClr>
              </a:gs>
              <a:gs pos="44000">
                <a:schemeClr val="accent5">
                  <a:lumMod val="75000"/>
                </a:schemeClr>
              </a:gs>
              <a:gs pos="33000">
                <a:srgbClr val="5096A2"/>
              </a:gs>
            </a:gsLst>
            <a:lin ang="4200000" scaled="0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ea typeface="+mn-ea"/>
              <a:cs typeface="Times New Roman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4" r:id="rId1"/>
    <p:sldLayoutId id="2147483689" r:id="rId2"/>
    <p:sldLayoutId id="2147483690" r:id="rId3"/>
    <p:sldLayoutId id="2147483691" r:id="rId4"/>
    <p:sldLayoutId id="2147483692" r:id="rId5"/>
    <p:sldLayoutId id="2147483693" r:id="rId6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MS PGothic" panose="020B0600070205080204" pitchFamily="34" charset="-128"/>
          <a:cs typeface="ＭＳ Ｐゴシック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mbria" panose="02040503050406030204" pitchFamily="18" charset="0"/>
          <a:ea typeface="MS PGothic" panose="020B0600070205080204" pitchFamily="34" charset="-128"/>
          <a:cs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mbria" panose="02040503050406030204" pitchFamily="18" charset="0"/>
          <a:ea typeface="MS PGothic" panose="020B0600070205080204" pitchFamily="34" charset="-128"/>
          <a:cs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mbria" panose="02040503050406030204" pitchFamily="18" charset="0"/>
          <a:ea typeface="MS PGothic" panose="020B0600070205080204" pitchFamily="34" charset="-128"/>
          <a:cs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mbria" panose="02040503050406030204" pitchFamily="18" charset="0"/>
          <a:ea typeface="MS PGothic" panose="020B0600070205080204" pitchFamily="34" charset="-128"/>
          <a:cs typeface="ＭＳ Ｐゴシック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EB641B"/>
        </a:buClr>
        <a:buSzPct val="95000"/>
        <a:buFont typeface="Wingdings 2" panose="05020102010507070707" pitchFamily="18" charset="2"/>
        <a:buChar char=""/>
        <a:defRPr sz="2200" kern="1200">
          <a:solidFill>
            <a:schemeClr val="tx1"/>
          </a:solidFill>
          <a:latin typeface="+mn-lt"/>
          <a:ea typeface="MS PGothic" panose="020B0600070205080204" pitchFamily="34" charset="-128"/>
          <a:cs typeface="ＭＳ Ｐゴシック" charset="0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anose="05020102010507070707" pitchFamily="18" charset="2"/>
        <a:buChar char=""/>
        <a:defRPr sz="20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anose="05020102010507070707" pitchFamily="18" charset="2"/>
        <a:buChar char=""/>
        <a:defRPr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EB641B"/>
        </a:buClr>
        <a:buSzPct val="65000"/>
        <a:buFont typeface="Wingdings 2" panose="05020102010507070707" pitchFamily="18" charset="2"/>
        <a:buChar char=""/>
        <a:defRPr sz="17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39639D"/>
        </a:buClr>
        <a:buSzPct val="65000"/>
        <a:buFont typeface="Wingdings 2" panose="05020102010507070707" pitchFamily="18" charset="2"/>
        <a:buChar char=""/>
        <a:defRPr sz="17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>
            <a:extLst>
              <a:ext uri="{FF2B5EF4-FFF2-40B4-BE49-F238E27FC236}">
                <a16:creationId xmlns:a16="http://schemas.microsoft.com/office/drawing/2014/main" id="{9040E89C-D4B9-A45C-7334-A44BF635E53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115888"/>
            <a:ext cx="7772400" cy="1470025"/>
          </a:xfrm>
        </p:spPr>
        <p:txBody>
          <a:bodyPr/>
          <a:lstStyle/>
          <a:p>
            <a:pPr eaLnBrk="1" hangingPunct="1"/>
            <a:r>
              <a:rPr lang="en-US" altLang="en-US" sz="7200" dirty="0"/>
              <a:t>CS 142</a:t>
            </a:r>
          </a:p>
        </p:txBody>
      </p:sp>
      <p:sp>
        <p:nvSpPr>
          <p:cNvPr id="3075" name="Subtitle 2">
            <a:extLst>
              <a:ext uri="{FF2B5EF4-FFF2-40B4-BE49-F238E27FC236}">
                <a16:creationId xmlns:a16="http://schemas.microsoft.com/office/drawing/2014/main" id="{FE86956E-1584-F08D-0D00-D58D98174F2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85800" y="1585913"/>
            <a:ext cx="7772400" cy="1752600"/>
          </a:xfrm>
        </p:spPr>
        <p:txBody>
          <a:bodyPr/>
          <a:lstStyle/>
          <a:p>
            <a:pPr eaLnBrk="1" hangingPunct="1">
              <a:buFont typeface="Wingdings 2" panose="05020102010507070707" pitchFamily="18" charset="2"/>
              <a:buNone/>
            </a:pPr>
            <a:r>
              <a:rPr lang="en-US" altLang="en-US" b="1" dirty="0"/>
              <a:t>Lecture 18: </a:t>
            </a:r>
            <a:r>
              <a:rPr lang="en-US" altLang="en-US" dirty="0"/>
              <a:t>recursive programming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7EC422A-D21C-D963-23F8-03002D621786}"/>
              </a:ext>
            </a:extLst>
          </p:cNvPr>
          <p:cNvSpPr txBox="1">
            <a:spLocks/>
          </p:cNvSpPr>
          <p:nvPr/>
        </p:nvSpPr>
        <p:spPr bwMode="auto">
          <a:xfrm>
            <a:off x="685800" y="5833388"/>
            <a:ext cx="7772400" cy="545193"/>
          </a:xfrm>
          <a:prstGeom prst="rect">
            <a:avLst/>
          </a:prstGeom>
          <a:noFill/>
          <a:ln w="9525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B641B"/>
              </a:buClr>
              <a:buSzPct val="95000"/>
              <a:buFont typeface="Wingdings 2" charset="2"/>
              <a:buNone/>
              <a:defRPr sz="2200" kern="12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ＭＳ Ｐゴシック" charset="0"/>
              </a:defRPr>
            </a:lvl1pPr>
            <a:lvl2pPr marL="639763" indent="-2460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000" kern="12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+mn-cs"/>
              </a:defRPr>
            </a:lvl2pPr>
            <a:lvl3pPr marL="914400" indent="-2460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 kern="12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+mn-cs"/>
              </a:defRPr>
            </a:lvl3pPr>
            <a:lvl4pPr marL="1187450" indent="-2095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B641B"/>
              </a:buClr>
              <a:buSzPct val="65000"/>
              <a:buFont typeface="Wingdings 2" panose="05020102010507070707" pitchFamily="18" charset="2"/>
              <a:buChar char=""/>
              <a:defRPr sz="1700" kern="12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+mn-cs"/>
              </a:defRPr>
            </a:lvl4pPr>
            <a:lvl5pPr marL="1462088" indent="-2095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9639D"/>
              </a:buClr>
              <a:buSzPct val="65000"/>
              <a:buFont typeface="Wingdings 2" panose="05020102010507070707" pitchFamily="18" charset="2"/>
              <a:buChar char=""/>
              <a:defRPr sz="1700" kern="12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+mn-cs"/>
              </a:defRPr>
            </a:lvl5pPr>
            <a:lvl6pPr marL="1737360" indent="-210312" algn="l" rtl="0" eaLnBrk="1" latinLnBrk="0" hangingPunct="1">
              <a:spcBef>
                <a:spcPct val="20000"/>
              </a:spcBef>
              <a:buClr>
                <a:schemeClr val="accent5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FontTx/>
              <a:buChar char="•"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914400" eaLnBrk="1" hangingPunct="1">
              <a:buFont typeface="Wingdings 2" panose="05020102010507070707" pitchFamily="18" charset="2"/>
              <a:buNone/>
            </a:pPr>
            <a:r>
              <a:rPr lang="en-US" altLang="en-US" dirty="0"/>
              <a:t>Thanks to Marty Stepp and Stuart Reges for parts of these slides.</a:t>
            </a:r>
          </a:p>
        </p:txBody>
      </p:sp>
      <p:pic>
        <p:nvPicPr>
          <p:cNvPr id="7170" name="Picture 5" descr="4eec82030438057e370002c8.png">
            <a:extLst>
              <a:ext uri="{FF2B5EF4-FFF2-40B4-BE49-F238E27FC236}">
                <a16:creationId xmlns:a16="http://schemas.microsoft.com/office/drawing/2014/main" id="{ACC42A7B-31E3-9A5F-BFE2-D8DE405F11E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94000" y="2137138"/>
            <a:ext cx="3556000" cy="355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7618" name="Rectangle 2">
            <a:extLst>
              <a:ext uri="{FF2B5EF4-FFF2-40B4-BE49-F238E27FC236}">
                <a16:creationId xmlns:a16="http://schemas.microsoft.com/office/drawing/2014/main" id="{431A0EE3-924A-7A57-BDCE-025F2269011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>
                <a:ea typeface="ＭＳ Ｐゴシック" charset="0"/>
                <a:cs typeface="+mj-cs"/>
              </a:rPr>
              <a:t>Exercise</a:t>
            </a:r>
          </a:p>
        </p:txBody>
      </p:sp>
      <p:sp>
        <p:nvSpPr>
          <p:cNvPr id="367619" name="Rectangle 3">
            <a:extLst>
              <a:ext uri="{FF2B5EF4-FFF2-40B4-BE49-F238E27FC236}">
                <a16:creationId xmlns:a16="http://schemas.microsoft.com/office/drawing/2014/main" id="{CF7AE4E5-CBD0-8C0F-CA2B-7E3A423CBFB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 2" charset="0"/>
              <a:buChar char=""/>
              <a:defRPr/>
            </a:pPr>
            <a:r>
              <a:rPr lang="en-US">
                <a:ea typeface="ＭＳ Ｐゴシック" charset="0"/>
                <a:cs typeface="+mn-cs"/>
              </a:rPr>
              <a:t>Write a recursive method </a:t>
            </a:r>
            <a:r>
              <a:rPr lang="en-US">
                <a:latin typeface="Courier New" charset="0"/>
                <a:ea typeface="ＭＳ Ｐゴシック" charset="0"/>
                <a:cs typeface="+mn-cs"/>
              </a:rPr>
              <a:t>printBinary</a:t>
            </a:r>
            <a:r>
              <a:rPr lang="en-US">
                <a:ea typeface="ＭＳ Ｐゴシック" charset="0"/>
                <a:cs typeface="+mn-cs"/>
              </a:rPr>
              <a:t> that accepts an integer and prints that number's representation in binary </a:t>
            </a:r>
            <a:r>
              <a:rPr lang="en-US" sz="1600">
                <a:ea typeface="ＭＳ Ｐゴシック" charset="0"/>
                <a:cs typeface="+mn-cs"/>
              </a:rPr>
              <a:t>(base 2)</a:t>
            </a:r>
            <a:r>
              <a:rPr lang="en-US">
                <a:ea typeface="ＭＳ Ｐゴシック" charset="0"/>
                <a:cs typeface="+mn-cs"/>
              </a:rPr>
              <a:t>.</a:t>
            </a:r>
          </a:p>
          <a:p>
            <a:pPr lvl="1" eaLnBrk="1" hangingPunct="1">
              <a:buFont typeface="Wingdings 2" charset="0"/>
              <a:buChar char=""/>
              <a:defRPr/>
            </a:pPr>
            <a:endParaRPr lang="en-US" sz="800">
              <a:ea typeface="ＭＳ Ｐゴシック" charset="-128"/>
            </a:endParaRPr>
          </a:p>
          <a:p>
            <a:pPr lvl="1" eaLnBrk="1" hangingPunct="1">
              <a:buFont typeface="Wingdings 2" charset="0"/>
              <a:buChar char=""/>
              <a:defRPr/>
            </a:pPr>
            <a:r>
              <a:rPr lang="en-US">
                <a:ea typeface="ＭＳ Ｐゴシック" charset="-128"/>
              </a:rPr>
              <a:t>Example: </a:t>
            </a:r>
            <a:r>
              <a:rPr lang="en-US">
                <a:latin typeface="Courier New" charset="0"/>
                <a:ea typeface="ＭＳ Ｐゴシック" charset="-128"/>
              </a:rPr>
              <a:t>printBinary(7) </a:t>
            </a:r>
            <a:r>
              <a:rPr lang="en-US">
                <a:ea typeface="ＭＳ Ｐゴシック" charset="-128"/>
              </a:rPr>
              <a:t> prints 111</a:t>
            </a:r>
          </a:p>
          <a:p>
            <a:pPr lvl="1" eaLnBrk="1" hangingPunct="1">
              <a:buFont typeface="Wingdings 2" charset="0"/>
              <a:buChar char=""/>
              <a:defRPr/>
            </a:pPr>
            <a:r>
              <a:rPr lang="en-US">
                <a:ea typeface="ＭＳ Ｐゴシック" charset="-128"/>
              </a:rPr>
              <a:t>Example: </a:t>
            </a:r>
            <a:r>
              <a:rPr lang="en-US">
                <a:latin typeface="Courier New" charset="0"/>
                <a:ea typeface="ＭＳ Ｐゴシック" charset="-128"/>
              </a:rPr>
              <a:t>printBinary(12)</a:t>
            </a:r>
            <a:r>
              <a:rPr lang="en-US">
                <a:ea typeface="ＭＳ Ｐゴシック" charset="-128"/>
              </a:rPr>
              <a:t> prints 1100</a:t>
            </a:r>
          </a:p>
          <a:p>
            <a:pPr lvl="1" eaLnBrk="1" hangingPunct="1">
              <a:buFont typeface="Wingdings 2" charset="0"/>
              <a:buChar char=""/>
              <a:defRPr/>
            </a:pPr>
            <a:r>
              <a:rPr lang="en-US">
                <a:ea typeface="ＭＳ Ｐゴシック" charset="-128"/>
              </a:rPr>
              <a:t>Example: </a:t>
            </a:r>
            <a:r>
              <a:rPr lang="en-US">
                <a:latin typeface="Courier New" charset="0"/>
                <a:ea typeface="ＭＳ Ｐゴシック" charset="-128"/>
              </a:rPr>
              <a:t>printBinary(42)</a:t>
            </a:r>
            <a:r>
              <a:rPr lang="en-US">
                <a:ea typeface="ＭＳ Ｐゴシック" charset="-128"/>
              </a:rPr>
              <a:t> prints 101010</a:t>
            </a:r>
          </a:p>
          <a:p>
            <a:pPr lvl="1" eaLnBrk="1" hangingPunct="1">
              <a:buFont typeface="Wingdings 2" charset="0"/>
              <a:buChar char=""/>
              <a:defRPr/>
            </a:pPr>
            <a:endParaRPr lang="en-US">
              <a:ea typeface="ＭＳ Ｐゴシック" charset="-128"/>
            </a:endParaRPr>
          </a:p>
          <a:p>
            <a:pPr lvl="1" eaLnBrk="1" hangingPunct="1">
              <a:buFont typeface="Wingdings 2" charset="0"/>
              <a:buChar char=""/>
              <a:defRPr/>
            </a:pPr>
            <a:endParaRPr lang="en-US">
              <a:ea typeface="ＭＳ Ｐゴシック" charset="-128"/>
            </a:endParaRPr>
          </a:p>
          <a:p>
            <a:pPr lvl="1" eaLnBrk="1" hangingPunct="1">
              <a:buFont typeface="Wingdings 2" charset="0"/>
              <a:buChar char=""/>
              <a:defRPr/>
            </a:pPr>
            <a:endParaRPr lang="en-US">
              <a:ea typeface="ＭＳ Ｐゴシック" charset="-128"/>
            </a:endParaRPr>
          </a:p>
          <a:p>
            <a:pPr lvl="1" eaLnBrk="1" hangingPunct="1">
              <a:buFont typeface="Wingdings 2" charset="0"/>
              <a:buChar char=""/>
              <a:defRPr/>
            </a:pPr>
            <a:endParaRPr lang="en-US">
              <a:ea typeface="ＭＳ Ｐゴシック" charset="-128"/>
            </a:endParaRPr>
          </a:p>
          <a:p>
            <a:pPr lvl="1" eaLnBrk="1" hangingPunct="1">
              <a:buFont typeface="Wingdings 2" charset="0"/>
              <a:buChar char=""/>
              <a:defRPr/>
            </a:pPr>
            <a:r>
              <a:rPr lang="en-US">
                <a:ea typeface="ＭＳ Ｐゴシック" charset="-128"/>
              </a:rPr>
              <a:t>Write the method recursively and without using any loops.</a:t>
            </a:r>
          </a:p>
        </p:txBody>
      </p:sp>
      <p:graphicFrame>
        <p:nvGraphicFramePr>
          <p:cNvPr id="367686" name="Group 70">
            <a:extLst>
              <a:ext uri="{FF2B5EF4-FFF2-40B4-BE49-F238E27FC236}">
                <a16:creationId xmlns:a16="http://schemas.microsoft.com/office/drawing/2014/main" id="{82FF96DD-5556-F586-FB37-970BDF1AB9A8}"/>
              </a:ext>
            </a:extLst>
          </p:cNvPr>
          <p:cNvGraphicFramePr>
            <a:graphicFrameLocks noGrp="1"/>
          </p:cNvGraphicFramePr>
          <p:nvPr/>
        </p:nvGraphicFramePr>
        <p:xfrm>
          <a:off x="2057400" y="3835400"/>
          <a:ext cx="5045075" cy="889000"/>
        </p:xfrm>
        <a:graphic>
          <a:graphicData uri="http://schemas.openxmlformats.org/drawingml/2006/table">
            <a:tbl>
              <a:tblPr/>
              <a:tblGrid>
                <a:gridCol w="7778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540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3023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3021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</a:tblGrid>
              <a:tr h="4445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place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Tahoma" charset="0"/>
                        <a:ea typeface="ＭＳ Ｐゴシック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32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16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445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value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  <a:ea typeface="ＭＳ Ｐゴシック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>
            <a:extLst>
              <a:ext uri="{FF2B5EF4-FFF2-40B4-BE49-F238E27FC236}">
                <a16:creationId xmlns:a16="http://schemas.microsoft.com/office/drawing/2014/main" id="{7E3BC3F4-F773-8A5B-8829-041B34C0303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Case analysis</a:t>
            </a:r>
          </a:p>
        </p:txBody>
      </p:sp>
      <p:sp>
        <p:nvSpPr>
          <p:cNvPr id="374787" name="Rectangle 3">
            <a:extLst>
              <a:ext uri="{FF2B5EF4-FFF2-40B4-BE49-F238E27FC236}">
                <a16:creationId xmlns:a16="http://schemas.microsoft.com/office/drawing/2014/main" id="{C54D3CCA-A6E4-B7CC-B0E7-5120FD01BFA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tabLst>
                <a:tab pos="5146675" algn="l"/>
              </a:tabLst>
            </a:pPr>
            <a:r>
              <a:rPr lang="en-US" altLang="en-US"/>
              <a:t>Recursion is about solving a small piece of a large problem.</a:t>
            </a:r>
          </a:p>
          <a:p>
            <a:pPr lvl="1" eaLnBrk="1" hangingPunct="1">
              <a:tabLst>
                <a:tab pos="5146675" algn="l"/>
              </a:tabLst>
            </a:pPr>
            <a:endParaRPr lang="en-US" altLang="en-US" sz="800"/>
          </a:p>
          <a:p>
            <a:pPr lvl="1" eaLnBrk="1" hangingPunct="1">
              <a:tabLst>
                <a:tab pos="5146675" algn="l"/>
              </a:tabLst>
            </a:pPr>
            <a:r>
              <a:rPr lang="en-US" altLang="en-US"/>
              <a:t>What is 69743 in binary?</a:t>
            </a:r>
          </a:p>
          <a:p>
            <a:pPr lvl="2" eaLnBrk="1" hangingPunct="1">
              <a:tabLst>
                <a:tab pos="5146675" algn="l"/>
              </a:tabLst>
            </a:pPr>
            <a:r>
              <a:rPr lang="en-US" altLang="en-US"/>
              <a:t>Do we know </a:t>
            </a:r>
            <a:r>
              <a:rPr lang="en-US" altLang="en-US" i="1"/>
              <a:t>anything</a:t>
            </a:r>
            <a:r>
              <a:rPr lang="en-US" altLang="en-US"/>
              <a:t>  about its representation in binary?</a:t>
            </a:r>
          </a:p>
          <a:p>
            <a:pPr lvl="2" eaLnBrk="1" hangingPunct="1">
              <a:tabLst>
                <a:tab pos="5146675" algn="l"/>
              </a:tabLst>
            </a:pPr>
            <a:endParaRPr lang="en-US" altLang="en-US"/>
          </a:p>
          <a:p>
            <a:pPr lvl="1" eaLnBrk="1" hangingPunct="1">
              <a:tabLst>
                <a:tab pos="5146675" algn="l"/>
              </a:tabLst>
            </a:pPr>
            <a:r>
              <a:rPr lang="en-US" altLang="en-US"/>
              <a:t>Case analysis:</a:t>
            </a:r>
          </a:p>
          <a:p>
            <a:pPr lvl="2" eaLnBrk="1" hangingPunct="1">
              <a:tabLst>
                <a:tab pos="5146675" algn="l"/>
              </a:tabLst>
            </a:pPr>
            <a:r>
              <a:rPr lang="en-US" altLang="en-US"/>
              <a:t>What is/are easy numbers to print in binary?</a:t>
            </a:r>
          </a:p>
          <a:p>
            <a:pPr lvl="2" eaLnBrk="1" hangingPunct="1">
              <a:tabLst>
                <a:tab pos="5146675" algn="l"/>
              </a:tabLst>
            </a:pPr>
            <a:r>
              <a:rPr lang="en-US" altLang="en-US"/>
              <a:t>Can we express a larger number in terms of a smaller number(s)?</a:t>
            </a:r>
          </a:p>
          <a:p>
            <a:pPr lvl="2" eaLnBrk="1" hangingPunct="1">
              <a:tabLst>
                <a:tab pos="5146675" algn="l"/>
              </a:tabLst>
            </a:pPr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47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47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478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>
            <a:extLst>
              <a:ext uri="{FF2B5EF4-FFF2-40B4-BE49-F238E27FC236}">
                <a16:creationId xmlns:a16="http://schemas.microsoft.com/office/drawing/2014/main" id="{5FFD86AC-FF05-1C33-4A29-2E95DB193F5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latin typeface="Courier New" panose="02070309020205020404" pitchFamily="49" charset="0"/>
              </a:rPr>
              <a:t>printBinary</a:t>
            </a:r>
            <a:r>
              <a:rPr lang="en-US" altLang="en-US"/>
              <a:t> solution</a:t>
            </a:r>
          </a:p>
        </p:txBody>
      </p:sp>
      <p:sp>
        <p:nvSpPr>
          <p:cNvPr id="11267" name="Rectangle 3">
            <a:extLst>
              <a:ext uri="{FF2B5EF4-FFF2-40B4-BE49-F238E27FC236}">
                <a16:creationId xmlns:a16="http://schemas.microsoft.com/office/drawing/2014/main" id="{9A190557-DF3A-43DF-FE20-4335ED71636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 b="1">
                <a:solidFill>
                  <a:srgbClr val="008000"/>
                </a:solidFill>
                <a:latin typeface="Courier New" panose="02070309020205020404" pitchFamily="49" charset="0"/>
              </a:rPr>
              <a:t>// Prints the given integer's binary representation.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 b="1">
                <a:solidFill>
                  <a:srgbClr val="008000"/>
                </a:solidFill>
                <a:latin typeface="Courier New" panose="02070309020205020404" pitchFamily="49" charset="0"/>
              </a:rPr>
              <a:t>// Precondition: n &gt;= 0</a:t>
            </a:r>
            <a:endParaRPr lang="en-US" altLang="en-US">
              <a:latin typeface="Courier New" panose="02070309020205020404" pitchFamily="49" charset="0"/>
            </a:endParaRP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public static void printBinary(int n) {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    if (n &lt; 2) {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 b="1">
                <a:solidFill>
                  <a:srgbClr val="008000"/>
                </a:solidFill>
                <a:latin typeface="Courier New" panose="02070309020205020404" pitchFamily="49" charset="0"/>
              </a:rPr>
              <a:t>        // base case; same as base 10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        System.out.println(n);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    } else {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 b="1">
                <a:solidFill>
                  <a:srgbClr val="008000"/>
                </a:solidFill>
                <a:latin typeface="Courier New" panose="02070309020205020404" pitchFamily="49" charset="0"/>
              </a:rPr>
              <a:t>        // recursive case; break number apart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 b="1">
                <a:latin typeface="Courier New" panose="02070309020205020404" pitchFamily="49" charset="0"/>
              </a:rPr>
              <a:t>        printBinary(n / 2);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 b="1">
                <a:latin typeface="Courier New" panose="02070309020205020404" pitchFamily="49" charset="0"/>
              </a:rPr>
              <a:t>        printBinary(n % 2);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    }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}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endParaRPr lang="en-US" altLang="en-US">
              <a:latin typeface="Courier New" panose="02070309020205020404" pitchFamily="49" charset="0"/>
            </a:endParaRP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/>
              <a:t>Can we eliminate the precondition and deal with negatives?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6290" name="Rectangle 2">
            <a:extLst>
              <a:ext uri="{FF2B5EF4-FFF2-40B4-BE49-F238E27FC236}">
                <a16:creationId xmlns:a16="http://schemas.microsoft.com/office/drawing/2014/main" id="{6AE16D52-A654-BF39-763B-63074AB5A7C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>
                <a:ea typeface="ＭＳ Ｐゴシック" charset="0"/>
                <a:cs typeface="+mj-cs"/>
              </a:rPr>
              <a:t>Exercise</a:t>
            </a:r>
          </a:p>
        </p:txBody>
      </p:sp>
      <p:sp>
        <p:nvSpPr>
          <p:cNvPr id="396291" name="Rectangle 3">
            <a:extLst>
              <a:ext uri="{FF2B5EF4-FFF2-40B4-BE49-F238E27FC236}">
                <a16:creationId xmlns:a16="http://schemas.microsoft.com/office/drawing/2014/main" id="{CC04D7DE-6E23-7420-8424-AAAAD09E6E9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 2" charset="0"/>
              <a:buChar char=""/>
              <a:defRPr/>
            </a:pPr>
            <a:r>
              <a:rPr lang="en-US" dirty="0">
                <a:ea typeface="ＭＳ Ｐゴシック" charset="0"/>
                <a:cs typeface="+mn-cs"/>
              </a:rPr>
              <a:t>Write a method </a:t>
            </a:r>
            <a:r>
              <a:rPr lang="en-US" dirty="0">
                <a:latin typeface="Courier New" charset="0"/>
                <a:ea typeface="ＭＳ Ｐゴシック" charset="0"/>
                <a:cs typeface="+mn-cs"/>
              </a:rPr>
              <a:t>crawl</a:t>
            </a:r>
            <a:r>
              <a:rPr lang="en-US" dirty="0">
                <a:ea typeface="ＭＳ Ｐゴシック" charset="0"/>
                <a:cs typeface="+mn-cs"/>
              </a:rPr>
              <a:t> accepts a </a:t>
            </a:r>
            <a:r>
              <a:rPr lang="en-US" dirty="0">
                <a:latin typeface="Courier New" charset="0"/>
                <a:ea typeface="ＭＳ Ｐゴシック" charset="0"/>
                <a:cs typeface="+mn-cs"/>
              </a:rPr>
              <a:t>File</a:t>
            </a:r>
            <a:r>
              <a:rPr lang="en-US" dirty="0">
                <a:ea typeface="ＭＳ Ｐゴシック" charset="0"/>
                <a:cs typeface="+mn-cs"/>
              </a:rPr>
              <a:t> parameter and prints information about that file.</a:t>
            </a:r>
          </a:p>
          <a:p>
            <a:pPr lvl="1" eaLnBrk="1" hangingPunct="1">
              <a:buFont typeface="Wingdings 2" charset="0"/>
              <a:buChar char=""/>
              <a:defRPr/>
            </a:pPr>
            <a:r>
              <a:rPr lang="en-US" dirty="0">
                <a:ea typeface="ＭＳ Ｐゴシック" charset="-128"/>
              </a:rPr>
              <a:t>If the </a:t>
            </a:r>
            <a:r>
              <a:rPr lang="en-US" dirty="0">
                <a:latin typeface="Courier New" charset="0"/>
                <a:ea typeface="ＭＳ Ｐゴシック" charset="-128"/>
              </a:rPr>
              <a:t>File</a:t>
            </a:r>
            <a:r>
              <a:rPr lang="en-US" dirty="0">
                <a:ea typeface="ＭＳ Ｐゴシック" charset="-128"/>
              </a:rPr>
              <a:t> object represents a normal file, just print its name.</a:t>
            </a:r>
          </a:p>
          <a:p>
            <a:pPr lvl="1" eaLnBrk="1" hangingPunct="1">
              <a:buFont typeface="Wingdings 2" charset="0"/>
              <a:buChar char=""/>
              <a:defRPr/>
            </a:pPr>
            <a:r>
              <a:rPr lang="en-US" dirty="0">
                <a:ea typeface="ＭＳ Ｐゴシック" charset="-128"/>
              </a:rPr>
              <a:t>If the </a:t>
            </a:r>
            <a:r>
              <a:rPr lang="en-US" dirty="0">
                <a:latin typeface="Courier New" charset="0"/>
                <a:ea typeface="ＭＳ Ｐゴシック" charset="-128"/>
              </a:rPr>
              <a:t>File</a:t>
            </a:r>
            <a:r>
              <a:rPr lang="en-US" dirty="0">
                <a:ea typeface="ＭＳ Ｐゴシック" charset="-128"/>
              </a:rPr>
              <a:t> object represents a directory, print its name and information about every file/directory inside it, indented.</a:t>
            </a:r>
          </a:p>
          <a:p>
            <a:pPr lvl="1" eaLnBrk="1" hangingPunct="1">
              <a:lnSpc>
                <a:spcPct val="70000"/>
              </a:lnSpc>
              <a:buFontTx/>
              <a:buNone/>
              <a:defRPr/>
            </a:pPr>
            <a:endParaRPr lang="en-US" sz="1800" dirty="0">
              <a:latin typeface="Courier New" charset="0"/>
              <a:ea typeface="ＭＳ Ｐゴシック" charset="-128"/>
            </a:endParaRPr>
          </a:p>
          <a:p>
            <a:pPr lvl="1" eaLnBrk="1" hangingPunct="1">
              <a:lnSpc>
                <a:spcPct val="70000"/>
              </a:lnSpc>
              <a:buFontTx/>
              <a:buNone/>
              <a:defRPr/>
            </a:pPr>
            <a:r>
              <a:rPr lang="en-US" sz="1800" dirty="0">
                <a:latin typeface="Courier New" charset="0"/>
                <a:ea typeface="ＭＳ Ｐゴシック" charset="-128"/>
              </a:rPr>
              <a:t>	cse143</a:t>
            </a:r>
          </a:p>
          <a:p>
            <a:pPr lvl="1" eaLnBrk="1" hangingPunct="1">
              <a:lnSpc>
                <a:spcPct val="70000"/>
              </a:lnSpc>
              <a:buFontTx/>
              <a:buNone/>
              <a:defRPr/>
            </a:pPr>
            <a:r>
              <a:rPr lang="en-US" sz="1800" dirty="0">
                <a:latin typeface="Courier New" charset="0"/>
                <a:ea typeface="ＭＳ Ｐゴシック" charset="-128"/>
              </a:rPr>
              <a:t>	    handouts</a:t>
            </a:r>
          </a:p>
          <a:p>
            <a:pPr lvl="1" eaLnBrk="1" hangingPunct="1">
              <a:lnSpc>
                <a:spcPct val="70000"/>
              </a:lnSpc>
              <a:buFontTx/>
              <a:buNone/>
              <a:defRPr/>
            </a:pPr>
            <a:r>
              <a:rPr lang="en-US" sz="1800" dirty="0">
                <a:latin typeface="Courier New" charset="0"/>
                <a:ea typeface="ＭＳ Ｐゴシック" charset="-128"/>
              </a:rPr>
              <a:t>	        </a:t>
            </a:r>
            <a:r>
              <a:rPr lang="en-US" sz="1800" dirty="0" err="1">
                <a:latin typeface="Courier New" charset="0"/>
                <a:ea typeface="ＭＳ Ｐゴシック" charset="-128"/>
              </a:rPr>
              <a:t>syllabus.doc</a:t>
            </a:r>
            <a:endParaRPr lang="en-US" sz="1800" dirty="0">
              <a:latin typeface="Courier New" charset="0"/>
              <a:ea typeface="ＭＳ Ｐゴシック" charset="-128"/>
            </a:endParaRPr>
          </a:p>
          <a:p>
            <a:pPr lvl="1" eaLnBrk="1" hangingPunct="1">
              <a:lnSpc>
                <a:spcPct val="70000"/>
              </a:lnSpc>
              <a:buFontTx/>
              <a:buNone/>
              <a:defRPr/>
            </a:pPr>
            <a:r>
              <a:rPr lang="en-US" sz="1800" dirty="0">
                <a:latin typeface="Courier New" charset="0"/>
                <a:ea typeface="ＭＳ Ｐゴシック" charset="-128"/>
              </a:rPr>
              <a:t>	        </a:t>
            </a:r>
            <a:r>
              <a:rPr lang="en-US" sz="1800" dirty="0" err="1">
                <a:latin typeface="Courier New" charset="0"/>
                <a:ea typeface="ＭＳ Ｐゴシック" charset="-128"/>
              </a:rPr>
              <a:t>lecture_schedule.xls</a:t>
            </a:r>
            <a:endParaRPr lang="en-US" sz="1800" dirty="0">
              <a:latin typeface="Courier New" charset="0"/>
              <a:ea typeface="ＭＳ Ｐゴシック" charset="-128"/>
            </a:endParaRPr>
          </a:p>
          <a:p>
            <a:pPr lvl="1" eaLnBrk="1" hangingPunct="1">
              <a:lnSpc>
                <a:spcPct val="70000"/>
              </a:lnSpc>
              <a:buFontTx/>
              <a:buNone/>
              <a:defRPr/>
            </a:pPr>
            <a:r>
              <a:rPr lang="en-US" sz="1800" dirty="0">
                <a:latin typeface="Courier New" charset="0"/>
                <a:ea typeface="ＭＳ Ｐゴシック" charset="-128"/>
              </a:rPr>
              <a:t>	    homework</a:t>
            </a:r>
          </a:p>
          <a:p>
            <a:pPr lvl="1" eaLnBrk="1" hangingPunct="1">
              <a:lnSpc>
                <a:spcPct val="70000"/>
              </a:lnSpc>
              <a:buFontTx/>
              <a:buNone/>
              <a:defRPr/>
            </a:pPr>
            <a:r>
              <a:rPr lang="en-US" sz="1800" dirty="0">
                <a:latin typeface="Courier New" charset="0"/>
                <a:ea typeface="ＭＳ Ｐゴシック" charset="-128"/>
              </a:rPr>
              <a:t>	        1-tiles</a:t>
            </a:r>
          </a:p>
          <a:p>
            <a:pPr lvl="1" eaLnBrk="1" hangingPunct="1">
              <a:lnSpc>
                <a:spcPct val="70000"/>
              </a:lnSpc>
              <a:buFontTx/>
              <a:buNone/>
              <a:defRPr/>
            </a:pPr>
            <a:r>
              <a:rPr lang="en-US" sz="1800" dirty="0">
                <a:latin typeface="Courier New" charset="0"/>
                <a:ea typeface="ＭＳ Ｐゴシック" charset="-128"/>
              </a:rPr>
              <a:t>	            </a:t>
            </a:r>
            <a:r>
              <a:rPr lang="en-US" sz="1800" dirty="0" err="1">
                <a:latin typeface="Courier New" charset="0"/>
                <a:ea typeface="ＭＳ Ｐゴシック" charset="-128"/>
              </a:rPr>
              <a:t>TileMain.java</a:t>
            </a:r>
            <a:endParaRPr lang="en-US" sz="1800" dirty="0">
              <a:latin typeface="Courier New" charset="0"/>
              <a:ea typeface="ＭＳ Ｐゴシック" charset="-128"/>
            </a:endParaRPr>
          </a:p>
          <a:p>
            <a:pPr lvl="1" eaLnBrk="1" hangingPunct="1">
              <a:lnSpc>
                <a:spcPct val="70000"/>
              </a:lnSpc>
              <a:buFontTx/>
              <a:buNone/>
              <a:defRPr/>
            </a:pPr>
            <a:r>
              <a:rPr lang="en-US" sz="1800" dirty="0">
                <a:latin typeface="Courier New" charset="0"/>
                <a:ea typeface="ＭＳ Ｐゴシック" charset="-128"/>
              </a:rPr>
              <a:t>	            </a:t>
            </a:r>
            <a:r>
              <a:rPr lang="en-US" sz="1800" dirty="0" err="1">
                <a:latin typeface="Courier New" charset="0"/>
                <a:ea typeface="ＭＳ Ｐゴシック" charset="-128"/>
              </a:rPr>
              <a:t>TileManager.java</a:t>
            </a:r>
            <a:endParaRPr lang="en-US" sz="1800" dirty="0">
              <a:latin typeface="Courier New" charset="0"/>
              <a:ea typeface="ＭＳ Ｐゴシック" charset="-128"/>
            </a:endParaRPr>
          </a:p>
          <a:p>
            <a:pPr lvl="1" eaLnBrk="1" hangingPunct="1">
              <a:lnSpc>
                <a:spcPct val="70000"/>
              </a:lnSpc>
              <a:buFontTx/>
              <a:buNone/>
              <a:defRPr/>
            </a:pPr>
            <a:r>
              <a:rPr lang="en-US" sz="1800" dirty="0">
                <a:latin typeface="Courier New" charset="0"/>
                <a:ea typeface="ＭＳ Ｐゴシック" charset="-128"/>
              </a:rPr>
              <a:t>	            </a:t>
            </a:r>
            <a:r>
              <a:rPr lang="en-US" sz="1800" dirty="0" err="1">
                <a:latin typeface="Courier New" charset="0"/>
                <a:ea typeface="ＭＳ Ｐゴシック" charset="-128"/>
              </a:rPr>
              <a:t>index.html</a:t>
            </a:r>
            <a:endParaRPr lang="en-US" sz="1800" dirty="0">
              <a:latin typeface="Courier New" charset="0"/>
              <a:ea typeface="ＭＳ Ｐゴシック" charset="-128"/>
            </a:endParaRPr>
          </a:p>
          <a:p>
            <a:pPr lvl="1" eaLnBrk="1" hangingPunct="1">
              <a:lnSpc>
                <a:spcPct val="70000"/>
              </a:lnSpc>
              <a:buFontTx/>
              <a:buNone/>
              <a:defRPr/>
            </a:pPr>
            <a:r>
              <a:rPr lang="en-US" sz="1800" dirty="0">
                <a:latin typeface="Courier New" charset="0"/>
                <a:ea typeface="ＭＳ Ｐゴシック" charset="-128"/>
              </a:rPr>
              <a:t>	            </a:t>
            </a:r>
            <a:r>
              <a:rPr lang="en-US" sz="1800" dirty="0" err="1">
                <a:latin typeface="Courier New" charset="0"/>
                <a:ea typeface="ＭＳ Ｐゴシック" charset="-128"/>
              </a:rPr>
              <a:t>style.css</a:t>
            </a:r>
            <a:endParaRPr lang="en-US" sz="1800" dirty="0">
              <a:latin typeface="Courier New" charset="0"/>
              <a:ea typeface="ＭＳ Ｐゴシック" charset="-128"/>
            </a:endParaRPr>
          </a:p>
          <a:p>
            <a:pPr lvl="1" eaLnBrk="1" hangingPunct="1">
              <a:lnSpc>
                <a:spcPct val="70000"/>
              </a:lnSpc>
              <a:buFontTx/>
              <a:buNone/>
              <a:defRPr/>
            </a:pPr>
            <a:endParaRPr lang="en-US" sz="1800" dirty="0">
              <a:latin typeface="Courier New" charset="0"/>
              <a:ea typeface="ＭＳ Ｐゴシック" charset="-128"/>
            </a:endParaRPr>
          </a:p>
          <a:p>
            <a:pPr lvl="1" eaLnBrk="1" hangingPunct="1">
              <a:buFont typeface="Wingdings 2" charset="0"/>
              <a:buChar char=""/>
              <a:defRPr/>
            </a:pPr>
            <a:r>
              <a:rPr lang="en-US" b="1" dirty="0">
                <a:ea typeface="ＭＳ Ｐゴシック" charset="-128"/>
              </a:rPr>
              <a:t>recursive data</a:t>
            </a:r>
            <a:r>
              <a:rPr lang="en-US" dirty="0">
                <a:ea typeface="ＭＳ Ｐゴシック" charset="-128"/>
              </a:rPr>
              <a:t>: A directory can contain other directories.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6291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7314" name="Rectangle 2">
            <a:extLst>
              <a:ext uri="{FF2B5EF4-FFF2-40B4-BE49-F238E27FC236}">
                <a16:creationId xmlns:a16="http://schemas.microsoft.com/office/drawing/2014/main" id="{793A655C-F5BE-6C8B-FDA0-8209C6A8365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>
                <a:latin typeface="Courier New" charset="0"/>
                <a:ea typeface="ＭＳ Ｐゴシック" charset="0"/>
                <a:cs typeface="+mj-cs"/>
              </a:rPr>
              <a:t>File</a:t>
            </a:r>
            <a:r>
              <a:rPr lang="en-US">
                <a:ea typeface="ＭＳ Ｐゴシック" charset="0"/>
                <a:cs typeface="+mj-cs"/>
              </a:rPr>
              <a:t> objects</a:t>
            </a:r>
          </a:p>
        </p:txBody>
      </p:sp>
      <p:sp>
        <p:nvSpPr>
          <p:cNvPr id="397315" name="Rectangle 3">
            <a:extLst>
              <a:ext uri="{FF2B5EF4-FFF2-40B4-BE49-F238E27FC236}">
                <a16:creationId xmlns:a16="http://schemas.microsoft.com/office/drawing/2014/main" id="{C861D51A-06C6-08DB-4ADC-823C290342A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 2" charset="0"/>
              <a:buChar char=""/>
              <a:defRPr/>
            </a:pPr>
            <a:r>
              <a:rPr lang="en-US">
                <a:ea typeface="ＭＳ Ｐゴシック" charset="0"/>
                <a:cs typeface="+mn-cs"/>
              </a:rPr>
              <a:t>A </a:t>
            </a:r>
            <a:r>
              <a:rPr lang="en-US">
                <a:latin typeface="Courier New" charset="0"/>
                <a:ea typeface="ＭＳ Ｐゴシック" charset="0"/>
                <a:cs typeface="+mn-cs"/>
              </a:rPr>
              <a:t>File</a:t>
            </a:r>
            <a:r>
              <a:rPr lang="en-US">
                <a:ea typeface="ＭＳ Ｐゴシック" charset="0"/>
                <a:cs typeface="+mn-cs"/>
              </a:rPr>
              <a:t> object (from the </a:t>
            </a:r>
            <a:r>
              <a:rPr lang="en-US">
                <a:latin typeface="Courier New" charset="0"/>
                <a:ea typeface="ＭＳ Ｐゴシック" charset="0"/>
                <a:cs typeface="+mn-cs"/>
              </a:rPr>
              <a:t>java.io</a:t>
            </a:r>
            <a:r>
              <a:rPr lang="en-US">
                <a:ea typeface="ＭＳ Ｐゴシック" charset="0"/>
                <a:cs typeface="+mn-cs"/>
              </a:rPr>
              <a:t> package) represents</a:t>
            </a:r>
            <a:br>
              <a:rPr lang="en-US">
                <a:ea typeface="ＭＳ Ｐゴシック" charset="0"/>
                <a:cs typeface="+mn-cs"/>
              </a:rPr>
            </a:br>
            <a:r>
              <a:rPr lang="en-US">
                <a:ea typeface="ＭＳ Ｐゴシック" charset="0"/>
                <a:cs typeface="+mn-cs"/>
              </a:rPr>
              <a:t>a file or directory on the disk.</a:t>
            </a:r>
          </a:p>
        </p:txBody>
      </p:sp>
      <p:graphicFrame>
        <p:nvGraphicFramePr>
          <p:cNvPr id="397316" name="Group 4">
            <a:extLst>
              <a:ext uri="{FF2B5EF4-FFF2-40B4-BE49-F238E27FC236}">
                <a16:creationId xmlns:a16="http://schemas.microsoft.com/office/drawing/2014/main" id="{46336117-0B80-3E4D-FB64-C6AD1A67E868}"/>
              </a:ext>
            </a:extLst>
          </p:cNvPr>
          <p:cNvGraphicFramePr>
            <a:graphicFrameLocks noGrp="1"/>
          </p:cNvGraphicFramePr>
          <p:nvPr/>
        </p:nvGraphicFramePr>
        <p:xfrm>
          <a:off x="304800" y="2362200"/>
          <a:ext cx="8542338" cy="4038602"/>
        </p:xfrm>
        <a:graphic>
          <a:graphicData uri="http://schemas.openxmlformats.org/drawingml/2006/table">
            <a:tbl>
              <a:tblPr/>
              <a:tblGrid>
                <a:gridCol w="25495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99281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032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Constructor/method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Description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48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ＭＳ Ｐゴシック" charset="0"/>
                        </a:rPr>
                        <a:t>File(</a:t>
                      </a: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String</a:t>
                      </a: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ＭＳ Ｐゴシック" charset="0"/>
                        </a:rPr>
                        <a:t>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creates </a:t>
                      </a: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ＭＳ Ｐゴシック" charset="0"/>
                        </a:rPr>
                        <a:t>File</a:t>
                      </a: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 object representing file with given name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032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ＭＳ Ｐゴシック" charset="0"/>
                        </a:rPr>
                        <a:t>canRead()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returns whether file is able to be read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048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ＭＳ Ｐゴシック" charset="0"/>
                        </a:rPr>
                        <a:t>delete()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removes file from disk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032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ＭＳ Ｐゴシック" charset="0"/>
                        </a:rPr>
                        <a:t>exists()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whether this file exists on disk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032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ＭＳ Ｐゴシック" charset="0"/>
                        </a:rPr>
                        <a:t>getName()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returns file's name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048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ＭＳ Ｐゴシック" charset="0"/>
                        </a:rPr>
                        <a:t>isDirectory()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returns whether this object represents a directory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032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ＭＳ Ｐゴシック" charset="0"/>
                        </a:rPr>
                        <a:t>length()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returns number of bytes in file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048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ＭＳ Ｐゴシック" charset="0"/>
                        </a:rPr>
                        <a:t>listFiles()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returns a </a:t>
                      </a: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ＭＳ Ｐゴシック" charset="0"/>
                        </a:rPr>
                        <a:t>File[]</a:t>
                      </a: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 representing files in this directory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032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ＭＳ Ｐゴシック" charset="0"/>
                        </a:rPr>
                        <a:t>renameTo(</a:t>
                      </a: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File</a:t>
                      </a: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ＭＳ Ｐゴシック" charset="0"/>
                        </a:rPr>
                        <a:t>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changes name of file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8338" name="Rectangle 2">
            <a:extLst>
              <a:ext uri="{FF2B5EF4-FFF2-40B4-BE49-F238E27FC236}">
                <a16:creationId xmlns:a16="http://schemas.microsoft.com/office/drawing/2014/main" id="{EF28240D-4D38-0780-197E-8BFAE59629A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>
                <a:ea typeface="ＭＳ Ｐゴシック" charset="0"/>
                <a:cs typeface="+mj-cs"/>
              </a:rPr>
              <a:t>Public/private pairs</a:t>
            </a:r>
          </a:p>
        </p:txBody>
      </p:sp>
      <p:sp>
        <p:nvSpPr>
          <p:cNvPr id="398339" name="Rectangle 3">
            <a:extLst>
              <a:ext uri="{FF2B5EF4-FFF2-40B4-BE49-F238E27FC236}">
                <a16:creationId xmlns:a16="http://schemas.microsoft.com/office/drawing/2014/main" id="{8DBF0B48-6F00-27AA-98C8-1BD513F3D09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 2" charset="0"/>
              <a:buChar char=""/>
              <a:defRPr/>
            </a:pPr>
            <a:r>
              <a:rPr lang="en-US" dirty="0">
                <a:ea typeface="ＭＳ Ｐゴシック" charset="0"/>
                <a:cs typeface="+mn-cs"/>
              </a:rPr>
              <a:t>We cannot vary the indentation without an extra parameter:</a:t>
            </a:r>
          </a:p>
          <a:p>
            <a:pPr lvl="1" eaLnBrk="1" hangingPunct="1">
              <a:buFontTx/>
              <a:buNone/>
              <a:defRPr/>
            </a:pPr>
            <a:endParaRPr lang="en-US" sz="800" dirty="0">
              <a:latin typeface="Courier New" charset="0"/>
              <a:ea typeface="ＭＳ Ｐゴシック" charset="-128"/>
            </a:endParaRPr>
          </a:p>
          <a:p>
            <a:pPr lvl="1" eaLnBrk="1" hangingPunct="1">
              <a:buFontTx/>
              <a:buNone/>
              <a:defRPr/>
            </a:pPr>
            <a:r>
              <a:rPr lang="en-US" dirty="0">
                <a:latin typeface="Courier New" charset="0"/>
                <a:ea typeface="ＭＳ Ｐゴシック" charset="-128"/>
              </a:rPr>
              <a:t>public static void crawl(File f</a:t>
            </a:r>
            <a:r>
              <a:rPr lang="en-US" b="1" dirty="0">
                <a:solidFill>
                  <a:schemeClr val="accent2"/>
                </a:solidFill>
                <a:latin typeface="Courier New" charset="0"/>
                <a:ea typeface="ＭＳ Ｐゴシック" charset="-128"/>
              </a:rPr>
              <a:t>, String indent</a:t>
            </a:r>
            <a:r>
              <a:rPr lang="en-US" dirty="0">
                <a:latin typeface="Courier New" charset="0"/>
                <a:ea typeface="ＭＳ Ｐゴシック" charset="-128"/>
              </a:rPr>
              <a:t>) {</a:t>
            </a:r>
          </a:p>
          <a:p>
            <a:pPr lvl="1" eaLnBrk="1" hangingPunct="1">
              <a:buFontTx/>
              <a:buNone/>
              <a:defRPr/>
            </a:pPr>
            <a:endParaRPr lang="en-US" dirty="0">
              <a:latin typeface="Courier New" charset="0"/>
              <a:ea typeface="ＭＳ Ｐゴシック" charset="-128"/>
            </a:endParaRPr>
          </a:p>
          <a:p>
            <a:pPr lvl="1" eaLnBrk="1" hangingPunct="1">
              <a:buFontTx/>
              <a:buNone/>
              <a:defRPr/>
            </a:pPr>
            <a:endParaRPr lang="en-US" dirty="0">
              <a:latin typeface="Courier New" charset="0"/>
              <a:ea typeface="ＭＳ Ｐゴシック" charset="-128"/>
            </a:endParaRPr>
          </a:p>
          <a:p>
            <a:pPr eaLnBrk="1" hangingPunct="1">
              <a:buFont typeface="Wingdings 2" charset="0"/>
              <a:buChar char=""/>
              <a:defRPr/>
            </a:pPr>
            <a:r>
              <a:rPr lang="en-US" dirty="0">
                <a:ea typeface="ＭＳ Ｐゴシック" charset="0"/>
                <a:cs typeface="+mn-cs"/>
              </a:rPr>
              <a:t>Often the parameters we need for our recursion do not match those the client will want to pass.</a:t>
            </a:r>
          </a:p>
          <a:p>
            <a:pPr lvl="1" eaLnBrk="1" hangingPunct="1">
              <a:buFontTx/>
              <a:buNone/>
              <a:defRPr/>
            </a:pPr>
            <a:endParaRPr lang="en-US" dirty="0">
              <a:ea typeface="ＭＳ Ｐゴシック" charset="-128"/>
            </a:endParaRPr>
          </a:p>
          <a:p>
            <a:pPr lvl="1" eaLnBrk="1" hangingPunct="1">
              <a:buFontTx/>
              <a:buNone/>
              <a:defRPr/>
            </a:pPr>
            <a:r>
              <a:rPr lang="en-US" dirty="0">
                <a:ea typeface="ＭＳ Ｐゴシック" charset="-128"/>
              </a:rPr>
              <a:t>In these cases, we instead write a pair of methods:</a:t>
            </a:r>
          </a:p>
          <a:p>
            <a:pPr lvl="1" eaLnBrk="1" hangingPunct="1">
              <a:buFontTx/>
              <a:buNone/>
              <a:defRPr/>
            </a:pPr>
            <a:r>
              <a:rPr lang="en-US" dirty="0">
                <a:ea typeface="ＭＳ Ｐゴシック" charset="-128"/>
              </a:rPr>
              <a:t>1)  a </a:t>
            </a:r>
            <a:r>
              <a:rPr lang="en-US" u="sng" dirty="0">
                <a:ea typeface="ＭＳ Ｐゴシック" charset="-128"/>
              </a:rPr>
              <a:t>public</a:t>
            </a:r>
            <a:r>
              <a:rPr lang="en-US" dirty="0">
                <a:ea typeface="ＭＳ Ｐゴシック" charset="-128"/>
              </a:rPr>
              <a:t>, non-recursive one with parameters the client wants</a:t>
            </a:r>
          </a:p>
          <a:p>
            <a:pPr lvl="1" eaLnBrk="1" hangingPunct="1">
              <a:buFontTx/>
              <a:buNone/>
              <a:defRPr/>
            </a:pPr>
            <a:r>
              <a:rPr lang="en-US" dirty="0">
                <a:ea typeface="ＭＳ Ｐゴシック" charset="-128"/>
              </a:rPr>
              <a:t>2)  a </a:t>
            </a:r>
            <a:r>
              <a:rPr lang="en-US" u="sng" dirty="0">
                <a:ea typeface="ＭＳ Ｐゴシック" charset="-128"/>
              </a:rPr>
              <a:t>private</a:t>
            </a:r>
            <a:r>
              <a:rPr lang="en-US" dirty="0">
                <a:ea typeface="ＭＳ Ｐゴシック" charset="-128"/>
              </a:rPr>
              <a:t>, recursive one with the parameters we really need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62" name="Rectangle 2">
            <a:extLst>
              <a:ext uri="{FF2B5EF4-FFF2-40B4-BE49-F238E27FC236}">
                <a16:creationId xmlns:a16="http://schemas.microsoft.com/office/drawing/2014/main" id="{AE9DD34B-AAD4-0BDD-F944-1203E97C896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>
                <a:ea typeface="ＭＳ Ｐゴシック" charset="0"/>
                <a:cs typeface="+mj-cs"/>
              </a:rPr>
              <a:t>Exercise solution </a:t>
            </a:r>
          </a:p>
        </p:txBody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07F20859-D0A5-5A13-F8B6-79132A9D99D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 b="1" dirty="0">
                <a:solidFill>
                  <a:srgbClr val="008000"/>
                </a:solidFill>
                <a:latin typeface="Courier New" panose="02070309020205020404" pitchFamily="49" charset="0"/>
              </a:rPr>
              <a:t>// Prints information about this file,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 b="1" dirty="0">
                <a:solidFill>
                  <a:srgbClr val="008000"/>
                </a:solidFill>
                <a:latin typeface="Courier New" panose="02070309020205020404" pitchFamily="49" charset="0"/>
              </a:rPr>
              <a:t>// and (if it is a directory) any files inside it.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 b="1" dirty="0">
                <a:solidFill>
                  <a:schemeClr val="accent2"/>
                </a:solidFill>
                <a:latin typeface="Courier New" panose="02070309020205020404" pitchFamily="49" charset="0"/>
              </a:rPr>
              <a:t>public static void crawl(File f) {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 b="1" dirty="0">
                <a:solidFill>
                  <a:schemeClr val="accent2"/>
                </a:solidFill>
                <a:latin typeface="Courier New" panose="02070309020205020404" pitchFamily="49" charset="0"/>
              </a:rPr>
              <a:t>    crawl(f, "");   </a:t>
            </a:r>
            <a:r>
              <a:rPr lang="en-US" altLang="en-US" b="1" dirty="0">
                <a:solidFill>
                  <a:srgbClr val="008000"/>
                </a:solidFill>
                <a:latin typeface="Courier New" panose="02070309020205020404" pitchFamily="49" charset="0"/>
              </a:rPr>
              <a:t>// call private recursive helper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 b="1" dirty="0">
                <a:solidFill>
                  <a:schemeClr val="accent2"/>
                </a:solidFill>
                <a:latin typeface="Courier New" panose="02070309020205020404" pitchFamily="49" charset="0"/>
              </a:rPr>
              <a:t>}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endParaRPr lang="en-US" altLang="en-US" b="1" dirty="0">
              <a:solidFill>
                <a:schemeClr val="accent2"/>
              </a:solidFill>
              <a:latin typeface="Courier New" panose="02070309020205020404" pitchFamily="49" charset="0"/>
            </a:endParaRP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 b="1" dirty="0">
                <a:solidFill>
                  <a:srgbClr val="008000"/>
                </a:solidFill>
                <a:latin typeface="Courier New" panose="02070309020205020404" pitchFamily="49" charset="0"/>
              </a:rPr>
              <a:t>// Recursive helper to implement crawl/indent behavior.</a:t>
            </a:r>
            <a:endParaRPr lang="en-US" altLang="en-US" b="1" dirty="0">
              <a:solidFill>
                <a:schemeClr val="accent2"/>
              </a:solidFill>
              <a:latin typeface="Courier New" panose="02070309020205020404" pitchFamily="49" charset="0"/>
            </a:endParaRP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 b="1" dirty="0">
                <a:solidFill>
                  <a:schemeClr val="accent2"/>
                </a:solidFill>
                <a:latin typeface="Courier New" panose="02070309020205020404" pitchFamily="49" charset="0"/>
              </a:rPr>
              <a:t>private </a:t>
            </a:r>
            <a:r>
              <a:rPr lang="en-US" altLang="en-US" dirty="0">
                <a:latin typeface="Courier New" panose="02070309020205020404" pitchFamily="49" charset="0"/>
              </a:rPr>
              <a:t>static void crawl(File f</a:t>
            </a:r>
            <a:r>
              <a:rPr lang="en-US" altLang="en-US" b="1" dirty="0">
                <a:solidFill>
                  <a:schemeClr val="accent2"/>
                </a:solidFill>
                <a:latin typeface="Courier New" panose="02070309020205020404" pitchFamily="49" charset="0"/>
              </a:rPr>
              <a:t>, String indent</a:t>
            </a:r>
            <a:r>
              <a:rPr lang="en-US" altLang="en-US" dirty="0">
                <a:latin typeface="Courier New" panose="02070309020205020404" pitchFamily="49" charset="0"/>
              </a:rPr>
              <a:t>) {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 dirty="0">
                <a:latin typeface="Courier New" panose="02070309020205020404" pitchFamily="49" charset="0"/>
              </a:rPr>
              <a:t>    </a:t>
            </a:r>
            <a:r>
              <a:rPr lang="en-US" altLang="en-US" dirty="0" err="1">
                <a:latin typeface="Courier New" panose="02070309020205020404" pitchFamily="49" charset="0"/>
              </a:rPr>
              <a:t>System.out.println</a:t>
            </a:r>
            <a:r>
              <a:rPr lang="en-US" altLang="en-US" dirty="0">
                <a:latin typeface="Courier New" panose="02070309020205020404" pitchFamily="49" charset="0"/>
              </a:rPr>
              <a:t>(</a:t>
            </a:r>
            <a:r>
              <a:rPr lang="en-US" altLang="en-US" b="1" dirty="0">
                <a:solidFill>
                  <a:schemeClr val="accent2"/>
                </a:solidFill>
                <a:latin typeface="Courier New" panose="02070309020205020404" pitchFamily="49" charset="0"/>
              </a:rPr>
              <a:t>indent + </a:t>
            </a:r>
            <a:r>
              <a:rPr lang="en-US" altLang="en-US" dirty="0" err="1">
                <a:latin typeface="Courier New" panose="02070309020205020404" pitchFamily="49" charset="0"/>
              </a:rPr>
              <a:t>f.getName</a:t>
            </a:r>
            <a:r>
              <a:rPr lang="en-US" altLang="en-US" dirty="0">
                <a:latin typeface="Courier New" panose="02070309020205020404" pitchFamily="49" charset="0"/>
              </a:rPr>
              <a:t>());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 b="1" dirty="0">
                <a:solidFill>
                  <a:schemeClr val="accent2"/>
                </a:solidFill>
                <a:latin typeface="Courier New" panose="02070309020205020404" pitchFamily="49" charset="0"/>
              </a:rPr>
              <a:t>    </a:t>
            </a:r>
            <a:r>
              <a:rPr lang="en-US" altLang="en-US" dirty="0">
                <a:latin typeface="Courier New" panose="02070309020205020404" pitchFamily="49" charset="0"/>
              </a:rPr>
              <a:t>if (</a:t>
            </a:r>
            <a:r>
              <a:rPr lang="en-US" altLang="en-US" dirty="0" err="1">
                <a:latin typeface="Courier New" panose="02070309020205020404" pitchFamily="49" charset="0"/>
              </a:rPr>
              <a:t>f.isDirectory</a:t>
            </a:r>
            <a:r>
              <a:rPr lang="en-US" altLang="en-US" dirty="0">
                <a:latin typeface="Courier New" panose="02070309020205020404" pitchFamily="49" charset="0"/>
              </a:rPr>
              <a:t>()) {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 b="1" dirty="0">
                <a:solidFill>
                  <a:srgbClr val="008000"/>
                </a:solidFill>
                <a:latin typeface="Courier New" panose="02070309020205020404" pitchFamily="49" charset="0"/>
              </a:rPr>
              <a:t>        // recursive case; print contained files/</a:t>
            </a:r>
            <a:r>
              <a:rPr lang="en-US" altLang="en-US" b="1" dirty="0" err="1">
                <a:solidFill>
                  <a:srgbClr val="008000"/>
                </a:solidFill>
                <a:latin typeface="Courier New" panose="02070309020205020404" pitchFamily="49" charset="0"/>
              </a:rPr>
              <a:t>dirs</a:t>
            </a:r>
            <a:endParaRPr lang="en-US" altLang="en-US" b="1" dirty="0">
              <a:solidFill>
                <a:srgbClr val="008000"/>
              </a:solidFill>
              <a:latin typeface="Courier New" panose="02070309020205020404" pitchFamily="49" charset="0"/>
            </a:endParaRP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 dirty="0">
                <a:latin typeface="Courier New" panose="02070309020205020404" pitchFamily="49" charset="0"/>
              </a:rPr>
              <a:t>   File[] contents = </a:t>
            </a:r>
            <a:r>
              <a:rPr lang="en-US" altLang="en-US" dirty="0" err="1">
                <a:latin typeface="Courier New" panose="02070309020205020404" pitchFamily="49" charset="0"/>
              </a:rPr>
              <a:t>f.listFiles</a:t>
            </a:r>
            <a:r>
              <a:rPr lang="en-US" altLang="en-US" dirty="0">
                <a:latin typeface="Courier New" panose="02070309020205020404" pitchFamily="49" charset="0"/>
              </a:rPr>
              <a:t>();     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 dirty="0">
                <a:latin typeface="Courier New" panose="02070309020205020404" pitchFamily="49" charset="0"/>
              </a:rPr>
              <a:t>		for (int </a:t>
            </a:r>
            <a:r>
              <a:rPr lang="en-US" altLang="en-US" dirty="0" err="1">
                <a:latin typeface="Courier New" panose="02070309020205020404" pitchFamily="49" charset="0"/>
              </a:rPr>
              <a:t>i</a:t>
            </a:r>
            <a:r>
              <a:rPr lang="en-US" altLang="en-US" dirty="0">
                <a:latin typeface="Courier New" panose="02070309020205020404" pitchFamily="49" charset="0"/>
              </a:rPr>
              <a:t> = 0; </a:t>
            </a:r>
            <a:r>
              <a:rPr lang="en-US" altLang="en-US" dirty="0" err="1">
                <a:latin typeface="Courier New" panose="02070309020205020404" pitchFamily="49" charset="0"/>
              </a:rPr>
              <a:t>i</a:t>
            </a:r>
            <a:r>
              <a:rPr lang="en-US" altLang="en-US" dirty="0">
                <a:latin typeface="Courier New" panose="02070309020205020404" pitchFamily="49" charset="0"/>
              </a:rPr>
              <a:t> &lt; </a:t>
            </a:r>
            <a:r>
              <a:rPr lang="en-US" altLang="en-US" dirty="0" err="1">
                <a:latin typeface="Courier New" panose="02070309020205020404" pitchFamily="49" charset="0"/>
              </a:rPr>
              <a:t>contents.length</a:t>
            </a:r>
            <a:r>
              <a:rPr lang="en-US" altLang="en-US" dirty="0">
                <a:latin typeface="Courier New" panose="02070309020205020404" pitchFamily="49" charset="0"/>
              </a:rPr>
              <a:t>; </a:t>
            </a:r>
            <a:r>
              <a:rPr lang="en-US" altLang="en-US" dirty="0" err="1">
                <a:latin typeface="Courier New" panose="02070309020205020404" pitchFamily="49" charset="0"/>
              </a:rPr>
              <a:t>i</a:t>
            </a:r>
            <a:r>
              <a:rPr lang="en-US" altLang="en-US" dirty="0">
                <a:latin typeface="Courier New" panose="02070309020205020404" pitchFamily="49" charset="0"/>
              </a:rPr>
              <a:t>++) {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 dirty="0">
                <a:latin typeface="Courier New" panose="02070309020205020404" pitchFamily="49" charset="0"/>
              </a:rPr>
              <a:t>            crawl(contents[</a:t>
            </a:r>
            <a:r>
              <a:rPr lang="en-US" altLang="en-US" dirty="0" err="1">
                <a:latin typeface="Courier New" panose="02070309020205020404" pitchFamily="49" charset="0"/>
              </a:rPr>
              <a:t>i</a:t>
            </a:r>
            <a:r>
              <a:rPr lang="en-US" altLang="en-US" dirty="0">
                <a:latin typeface="Courier New" panose="02070309020205020404" pitchFamily="49" charset="0"/>
              </a:rPr>
              <a:t>]</a:t>
            </a:r>
            <a:r>
              <a:rPr lang="en-US" altLang="en-US" b="1" dirty="0">
                <a:solidFill>
                  <a:schemeClr val="accent2"/>
                </a:solidFill>
                <a:latin typeface="Courier New" panose="02070309020205020404" pitchFamily="49" charset="0"/>
              </a:rPr>
              <a:t>, indent + "    "</a:t>
            </a:r>
            <a:r>
              <a:rPr lang="en-US" altLang="en-US" dirty="0">
                <a:latin typeface="Courier New" panose="02070309020205020404" pitchFamily="49" charset="0"/>
              </a:rPr>
              <a:t>);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 dirty="0">
                <a:latin typeface="Courier New" panose="02070309020205020404" pitchFamily="49" charset="0"/>
              </a:rPr>
              <a:t>        }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 dirty="0">
                <a:latin typeface="Courier New" panose="02070309020205020404" pitchFamily="49" charset="0"/>
              </a:rPr>
              <a:t>    }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 dirty="0">
                <a:latin typeface="Courier New" panose="02070309020205020404" pitchFamily="49" charset="0"/>
              </a:rPr>
              <a:t>}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se143-13wi">
  <a:themeElements>
    <a:clrScheme name="Custom 1">
      <a:dk1>
        <a:sysClr val="windowText" lastClr="000000"/>
      </a:dk1>
      <a:lt1>
        <a:sysClr val="window" lastClr="FFFFFF"/>
      </a:lt1>
      <a:dk2>
        <a:srgbClr val="242852"/>
      </a:dk2>
      <a:lt2>
        <a:srgbClr val="6C7E9C"/>
      </a:lt2>
      <a:accent1>
        <a:srgbClr val="629DD1"/>
      </a:accent1>
      <a:accent2>
        <a:srgbClr val="297FD5"/>
      </a:accent2>
      <a:accent3>
        <a:srgbClr val="7F8FA9"/>
      </a:accent3>
      <a:accent4>
        <a:srgbClr val="4A66AC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Cambria-Calibri">
      <a:majorFont>
        <a:latin typeface="Cambria" panose="02040503050406030204"/>
        <a:ea typeface=""/>
        <a:cs typeface=""/>
        <a:font script="Jpan" typeface="ＭＳ Ｐゴシック"/>
        <a:font script="Hang" typeface="맑은 고딕"/>
        <a:font script="Hans" typeface="黑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cse143-13wi.thmx</Template>
  <TotalTime>3736</TotalTime>
  <Words>674</Words>
  <Application>Microsoft Office PowerPoint</Application>
  <PresentationFormat>On-screen Show (4:3)</PresentationFormat>
  <Paragraphs>124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7" baseType="lpstr">
      <vt:lpstr>ＭＳ Ｐゴシック</vt:lpstr>
      <vt:lpstr>Calibri</vt:lpstr>
      <vt:lpstr>Cambria</vt:lpstr>
      <vt:lpstr>Courier New</vt:lpstr>
      <vt:lpstr>Tahoma</vt:lpstr>
      <vt:lpstr>Verdana</vt:lpstr>
      <vt:lpstr>Wingdings</vt:lpstr>
      <vt:lpstr>Wingdings 2</vt:lpstr>
      <vt:lpstr>cse143-13wi</vt:lpstr>
      <vt:lpstr>CS 142</vt:lpstr>
      <vt:lpstr>Exercise</vt:lpstr>
      <vt:lpstr>Case analysis</vt:lpstr>
      <vt:lpstr>printBinary solution</vt:lpstr>
      <vt:lpstr>Exercise</vt:lpstr>
      <vt:lpstr>File objects</vt:lpstr>
      <vt:lpstr>Public/private pairs</vt:lpstr>
      <vt:lpstr>Exercise solution </vt:lpstr>
    </vt:vector>
  </TitlesOfParts>
  <Company>University of Washington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Building Java Programs</dc:title>
  <dc:creator>Helene Martin</dc:creator>
  <cp:lastModifiedBy>Allison Obourn</cp:lastModifiedBy>
  <cp:revision>18</cp:revision>
  <dcterms:created xsi:type="dcterms:W3CDTF">2013-01-30T05:30:46Z</dcterms:created>
  <dcterms:modified xsi:type="dcterms:W3CDTF">2024-04-30T06:00:37Z</dcterms:modified>
</cp:coreProperties>
</file>