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78" r:id="rId3"/>
    <p:sldId id="279" r:id="rId4"/>
    <p:sldId id="280" r:id="rId5"/>
    <p:sldId id="281" r:id="rId6"/>
    <p:sldId id="312" r:id="rId7"/>
    <p:sldId id="314" r:id="rId8"/>
    <p:sldId id="315" r:id="rId9"/>
    <p:sldId id="317" r:id="rId10"/>
    <p:sldId id="291" r:id="rId11"/>
    <p:sldId id="269" r:id="rId12"/>
    <p:sldId id="270" r:id="rId13"/>
    <p:sldId id="318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34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3329"/>
            <a:ext cx="7772400" cy="86618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273667"/>
            <a:ext cx="7772400" cy="1614488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20: </a:t>
            </a:r>
            <a:r>
              <a:rPr lang="en-US" altLang="en-US" dirty="0"/>
              <a:t>Recursion; structures</a:t>
            </a:r>
            <a:endParaRPr lang="en-US" altLang="en-US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100200"/>
            <a:ext cx="7772400" cy="51162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1026" name="Picture 2" descr="Recursion, how does it work?">
            <a:extLst>
              <a:ext uri="{FF2B5EF4-FFF2-40B4-BE49-F238E27FC236}">
                <a16:creationId xmlns:a16="http://schemas.microsoft.com/office/drawing/2014/main" id="{516E22AB-1B1F-E45A-AA56-92CF15476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4528" y="1883900"/>
            <a:ext cx="3934943" cy="4100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443811C-110A-3D8E-8C29-4B70DF8ED2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"for each" loop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9FB108C-3E5B-C6EA-D4E0-36CCCBADD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for (</a:t>
            </a:r>
            <a:r>
              <a:rPr lang="en-US" altLang="en-US" b="1"/>
              <a:t>type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: </a:t>
            </a:r>
            <a:r>
              <a:rPr lang="en-US" altLang="en-US" b="1"/>
              <a:t>collection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    </a:t>
            </a:r>
            <a:r>
              <a:rPr lang="en-US" altLang="en-US" b="1"/>
              <a:t>statements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}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Provides a clean syntax for looping over the elements of a </a:t>
            </a:r>
            <a:r>
              <a:rPr lang="en-US" altLang="en-US">
                <a:latin typeface="Courier New" panose="02070309020205020404" pitchFamily="49" charset="0"/>
              </a:rPr>
              <a:t>Set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List</a:t>
            </a:r>
            <a:r>
              <a:rPr lang="en-US" altLang="en-US"/>
              <a:t>, array, or other collection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Set&lt;Double&gt; grades = new HashSet&lt;Double&gt;();</a:t>
            </a:r>
          </a:p>
          <a:p>
            <a:pPr lvl="1" eaLnBrk="1" hangingPunct="1">
              <a:lnSpc>
                <a:spcPct val="50000"/>
              </a:lnSpc>
              <a:buFontTx/>
              <a:buNone/>
            </a:pP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for (double grade : grades)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System.out.println("Student's grade: " + grade);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needed because sets have no indexes; can't </a:t>
            </a:r>
            <a:r>
              <a:rPr lang="en-US" altLang="en-US">
                <a:latin typeface="Courier New" panose="02070309020205020404" pitchFamily="49" charset="0"/>
              </a:rPr>
              <a:t>get</a:t>
            </a:r>
            <a:r>
              <a:rPr lang="en-US" altLang="en-US"/>
              <a:t> element </a:t>
            </a:r>
            <a:r>
              <a:rPr lang="en-US" altLang="en-US">
                <a:latin typeface="Courier New" panose="02070309020205020404" pitchFamily="49" charset="0"/>
              </a:rPr>
              <a:t>i</a:t>
            </a:r>
            <a:endParaRPr lang="en-US" altLang="en-US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C59664F-E730-FF68-57C2-E2BAD8C1DF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C4BE248-AA56-E6EF-307E-14DB5FF40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12F7EA7-B28D-A565-DC58-FDF66F8AC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(formal) </a:t>
            </a:r>
            <a:r>
              <a:rPr lang="en-US" altLang="en-US" b="1"/>
              <a:t>language</a:t>
            </a:r>
            <a:r>
              <a:rPr lang="en-US" altLang="en-US"/>
              <a:t>: A set of words or symbols.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grammar</a:t>
            </a:r>
            <a:r>
              <a:rPr lang="en-US" altLang="en-US"/>
              <a:t>: A description of a language that describes which sequences of symbols are allowed in that language.</a:t>
            </a:r>
          </a:p>
          <a:p>
            <a:pPr lvl="1" eaLnBrk="1" hangingPunct="1"/>
            <a:r>
              <a:rPr lang="en-US" altLang="en-US"/>
              <a:t>describes language </a:t>
            </a:r>
            <a:r>
              <a:rPr lang="en-US" altLang="en-US" i="1"/>
              <a:t>syntax</a:t>
            </a:r>
            <a:r>
              <a:rPr lang="en-US" altLang="en-US"/>
              <a:t> (rules) but not </a:t>
            </a:r>
            <a:r>
              <a:rPr lang="en-US" altLang="en-US" i="1"/>
              <a:t>semantics </a:t>
            </a:r>
            <a:r>
              <a:rPr lang="en-US" altLang="en-US"/>
              <a:t>(meaning)</a:t>
            </a:r>
          </a:p>
          <a:p>
            <a:pPr lvl="1" eaLnBrk="1" hangingPunct="1"/>
            <a:r>
              <a:rPr lang="en-US" altLang="en-US"/>
              <a:t>can be used to generate strings from a language, or to determine whether a given string belongs to a given language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A0CC3B9-6453-3C0D-7FFB-2D9D1EFCA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Sentence generation</a:t>
            </a:r>
          </a:p>
        </p:txBody>
      </p:sp>
      <p:grpSp>
        <p:nvGrpSpPr>
          <p:cNvPr id="4099" name="Group 4">
            <a:extLst>
              <a:ext uri="{FF2B5EF4-FFF2-40B4-BE49-F238E27FC236}">
                <a16:creationId xmlns:a16="http://schemas.microsoft.com/office/drawing/2014/main" id="{94AA5FFC-C404-2A3E-AA48-574A9B67382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8600" y="1295400"/>
            <a:ext cx="8686800" cy="4827588"/>
            <a:chOff x="835" y="6075"/>
            <a:chExt cx="8345" cy="4637"/>
          </a:xfrm>
        </p:grpSpPr>
        <p:sp>
          <p:nvSpPr>
            <p:cNvPr id="4100" name="AutoShape 5">
              <a:extLst>
                <a:ext uri="{FF2B5EF4-FFF2-40B4-BE49-F238E27FC236}">
                  <a16:creationId xmlns:a16="http://schemas.microsoft.com/office/drawing/2014/main" id="{8C9FBF8B-D440-7813-5570-7C4B21FB6D2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35" y="6075"/>
              <a:ext cx="8345" cy="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1" name="Text Box 6">
              <a:extLst>
                <a:ext uri="{FF2B5EF4-FFF2-40B4-BE49-F238E27FC236}">
                  <a16:creationId xmlns:a16="http://schemas.microsoft.com/office/drawing/2014/main" id="{B1FEA40B-939B-F5E6-B4C5-C46FAC8CDC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" y="6075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&lt;s&gt;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2" name="Text Box 7">
              <a:extLst>
                <a:ext uri="{FF2B5EF4-FFF2-40B4-BE49-F238E27FC236}">
                  <a16:creationId xmlns:a16="http://schemas.microsoft.com/office/drawing/2014/main" id="{7EAE83B7-1C98-0C0D-3A1A-485CFF6A0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5" y="6795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3" name="Text Box 8">
              <a:extLst>
                <a:ext uri="{FF2B5EF4-FFF2-40B4-BE49-F238E27FC236}">
                  <a16:creationId xmlns:a16="http://schemas.microsoft.com/office/drawing/2014/main" id="{E1B4EC7B-B9F5-091D-7C0B-E33EE50CC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679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&lt;vp&gt;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4" name="Text Box 9">
              <a:extLst>
                <a:ext uri="{FF2B5EF4-FFF2-40B4-BE49-F238E27FC236}">
                  <a16:creationId xmlns:a16="http://schemas.microsoft.com/office/drawing/2014/main" id="{A4A61170-5A25-9979-3EBD-273274B782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7516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&lt;pn&gt;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5" name="Text Box 10">
              <a:extLst>
                <a:ext uri="{FF2B5EF4-FFF2-40B4-BE49-F238E27FC236}">
                  <a16:creationId xmlns:a16="http://schemas.microsoft.com/office/drawing/2014/main" id="{B5463810-A143-5D71-5CD1-45FDEB5D46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Fred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6" name="Text Box 11">
              <a:extLst>
                <a:ext uri="{FF2B5EF4-FFF2-40B4-BE49-F238E27FC236}">
                  <a16:creationId xmlns:a16="http://schemas.microsoft.com/office/drawing/2014/main" id="{253FE224-B0C5-2A62-55FD-400EE748E4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&lt;tv&gt;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7" name="Text Box 12">
              <a:extLst>
                <a:ext uri="{FF2B5EF4-FFF2-40B4-BE49-F238E27FC236}">
                  <a16:creationId xmlns:a16="http://schemas.microsoft.com/office/drawing/2014/main" id="{442EB27F-438D-0045-F996-2D14FFB224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8" name="Text Box 13">
              <a:extLst>
                <a:ext uri="{FF2B5EF4-FFF2-40B4-BE49-F238E27FC236}">
                  <a16:creationId xmlns:a16="http://schemas.microsoft.com/office/drawing/2014/main" id="{3B8AAA6E-AC5D-A1E4-E377-4C4224304E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10281"/>
              <a:ext cx="126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honored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9" name="Text Box 14">
              <a:extLst>
                <a:ext uri="{FF2B5EF4-FFF2-40B4-BE49-F238E27FC236}">
                  <a16:creationId xmlns:a16="http://schemas.microsoft.com/office/drawing/2014/main" id="{822353FF-B9F8-9CDF-CC28-4361F1478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8307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&lt;dp&gt;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0" name="Text Box 15">
              <a:extLst>
                <a:ext uri="{FF2B5EF4-FFF2-40B4-BE49-F238E27FC236}">
                  <a16:creationId xmlns:a16="http://schemas.microsoft.com/office/drawing/2014/main" id="{600D7FC5-1402-C673-75E5-667E43134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0" y="8307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1" name="Text Box 16">
              <a:extLst>
                <a:ext uri="{FF2B5EF4-FFF2-40B4-BE49-F238E27FC236}">
                  <a16:creationId xmlns:a16="http://schemas.microsoft.com/office/drawing/2014/main" id="{3FCE1D41-CDC1-7686-913C-262CE11D31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20" y="8307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2" name="Text Box 17">
              <a:extLst>
                <a:ext uri="{FF2B5EF4-FFF2-40B4-BE49-F238E27FC236}">
                  <a16:creationId xmlns:a16="http://schemas.microsoft.com/office/drawing/2014/main" id="{B084406A-9C7F-FA09-867E-1C1373B14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the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3" name="Text Box 18">
              <a:extLst>
                <a:ext uri="{FF2B5EF4-FFF2-40B4-BE49-F238E27FC236}">
                  <a16:creationId xmlns:a16="http://schemas.microsoft.com/office/drawing/2014/main" id="{4462A958-071A-5547-D8D3-035E524063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8949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4" name="Text Box 19">
              <a:extLst>
                <a:ext uri="{FF2B5EF4-FFF2-40B4-BE49-F238E27FC236}">
                  <a16:creationId xmlns:a16="http://schemas.microsoft.com/office/drawing/2014/main" id="{9D3CDEB5-3179-86B8-E7E6-856119D9BF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2" y="8949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5" name="Text Box 20">
              <a:extLst>
                <a:ext uri="{FF2B5EF4-FFF2-40B4-BE49-F238E27FC236}">
                  <a16:creationId xmlns:a16="http://schemas.microsoft.com/office/drawing/2014/main" id="{FCAD91D9-E65E-83A3-57C2-4D2A7EB6B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51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child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6" name="Text Box 21">
              <a:extLst>
                <a:ext uri="{FF2B5EF4-FFF2-40B4-BE49-F238E27FC236}">
                  <a16:creationId xmlns:a16="http://schemas.microsoft.com/office/drawing/2014/main" id="{1F1F45EC-2986-07CA-7926-AA0E59B29D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0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green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7" name="Text Box 22">
              <a:extLst>
                <a:ext uri="{FF2B5EF4-FFF2-40B4-BE49-F238E27FC236}">
                  <a16:creationId xmlns:a16="http://schemas.microsoft.com/office/drawing/2014/main" id="{3CB1B432-9CCE-355A-BC8E-4CB5A702D8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2" y="9561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8" name="Text Box 23">
              <a:extLst>
                <a:ext uri="{FF2B5EF4-FFF2-40B4-BE49-F238E27FC236}">
                  <a16:creationId xmlns:a16="http://schemas.microsoft.com/office/drawing/2014/main" id="{BDE7676B-DA9B-2DE4-51C3-D3BA93C9A5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10281"/>
              <a:ext cx="144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wonderful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9" name="Line 24">
              <a:extLst>
                <a:ext uri="{FF2B5EF4-FFF2-40B4-BE49-F238E27FC236}">
                  <a16:creationId xmlns:a16="http://schemas.microsoft.com/office/drawing/2014/main" id="{75037A3B-3C0A-CDF0-70F9-AFA90C7C3E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5" y="6511"/>
              <a:ext cx="540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25">
              <a:extLst>
                <a:ext uri="{FF2B5EF4-FFF2-40B4-BE49-F238E27FC236}">
                  <a16:creationId xmlns:a16="http://schemas.microsoft.com/office/drawing/2014/main" id="{50718546-E098-0B1F-4BA6-1D4EDF2860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1" y="6511"/>
              <a:ext cx="514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26">
              <a:extLst>
                <a:ext uri="{FF2B5EF4-FFF2-40B4-BE49-F238E27FC236}">
                  <a16:creationId xmlns:a16="http://schemas.microsoft.com/office/drawing/2014/main" id="{E89F4BD9-83D5-C2AB-ADE8-8AC24E57F6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0" y="7231"/>
              <a:ext cx="199" cy="2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27">
              <a:extLst>
                <a:ext uri="{FF2B5EF4-FFF2-40B4-BE49-F238E27FC236}">
                  <a16:creationId xmlns:a16="http://schemas.microsoft.com/office/drawing/2014/main" id="{6826EF83-1E1B-14B0-F73D-7B08787F5B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8" y="7231"/>
              <a:ext cx="161" cy="2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28">
              <a:extLst>
                <a:ext uri="{FF2B5EF4-FFF2-40B4-BE49-F238E27FC236}">
                  <a16:creationId xmlns:a16="http://schemas.microsoft.com/office/drawing/2014/main" id="{E0F6AD94-92FB-BF12-3A66-B3DFF6BAE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5" y="7950"/>
              <a:ext cx="20" cy="23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29">
              <a:extLst>
                <a:ext uri="{FF2B5EF4-FFF2-40B4-BE49-F238E27FC236}">
                  <a16:creationId xmlns:a16="http://schemas.microsoft.com/office/drawing/2014/main" id="{8538A564-AB69-44FF-D021-7A34606AA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5" y="7945"/>
              <a:ext cx="9" cy="2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30">
              <a:extLst>
                <a:ext uri="{FF2B5EF4-FFF2-40B4-BE49-F238E27FC236}">
                  <a16:creationId xmlns:a16="http://schemas.microsoft.com/office/drawing/2014/main" id="{E2AD10EF-0F0B-3AD5-3457-C2B159452C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1" y="7231"/>
              <a:ext cx="1098" cy="2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31">
              <a:extLst>
                <a:ext uri="{FF2B5EF4-FFF2-40B4-BE49-F238E27FC236}">
                  <a16:creationId xmlns:a16="http://schemas.microsoft.com/office/drawing/2014/main" id="{1E8E0782-AA2C-A9F6-12A8-CECD8CBF63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33" y="7958"/>
              <a:ext cx="12" cy="3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32">
              <a:extLst>
                <a:ext uri="{FF2B5EF4-FFF2-40B4-BE49-F238E27FC236}">
                  <a16:creationId xmlns:a16="http://schemas.microsoft.com/office/drawing/2014/main" id="{4245A8B3-ACCF-4538-94BF-F021171E0C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8735"/>
              <a:ext cx="18" cy="15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33">
              <a:extLst>
                <a:ext uri="{FF2B5EF4-FFF2-40B4-BE49-F238E27FC236}">
                  <a16:creationId xmlns:a16="http://schemas.microsoft.com/office/drawing/2014/main" id="{B591CE87-6477-5847-5C7D-4BF23B5B1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8" y="7958"/>
              <a:ext cx="1613" cy="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34">
              <a:extLst>
                <a:ext uri="{FF2B5EF4-FFF2-40B4-BE49-F238E27FC236}">
                  <a16:creationId xmlns:a16="http://schemas.microsoft.com/office/drawing/2014/main" id="{75A3107B-7BD6-0669-3390-9FB59F271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" y="7958"/>
              <a:ext cx="3547" cy="3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35">
              <a:extLst>
                <a:ext uri="{FF2B5EF4-FFF2-40B4-BE49-F238E27FC236}">
                  <a16:creationId xmlns:a16="http://schemas.microsoft.com/office/drawing/2014/main" id="{0F9F1E5C-3759-A144-2870-E07C4307E4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90" y="8750"/>
              <a:ext cx="590" cy="1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Line 36">
              <a:extLst>
                <a:ext uri="{FF2B5EF4-FFF2-40B4-BE49-F238E27FC236}">
                  <a16:creationId xmlns:a16="http://schemas.microsoft.com/office/drawing/2014/main" id="{96A1703B-BDB8-FCD5-76E5-B1087ABB3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93" y="8750"/>
              <a:ext cx="461" cy="2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Line 37">
              <a:extLst>
                <a:ext uri="{FF2B5EF4-FFF2-40B4-BE49-F238E27FC236}">
                  <a16:creationId xmlns:a16="http://schemas.microsoft.com/office/drawing/2014/main" id="{22635084-E924-8BEA-E67B-BF761BB007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0" y="9381"/>
              <a:ext cx="5" cy="2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38">
              <a:extLst>
                <a:ext uri="{FF2B5EF4-FFF2-40B4-BE49-F238E27FC236}">
                  <a16:creationId xmlns:a16="http://schemas.microsoft.com/office/drawing/2014/main" id="{24D16B15-9636-6283-AA28-102694B138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59" y="9997"/>
              <a:ext cx="115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Line 39">
              <a:extLst>
                <a:ext uri="{FF2B5EF4-FFF2-40B4-BE49-F238E27FC236}">
                  <a16:creationId xmlns:a16="http://schemas.microsoft.com/office/drawing/2014/main" id="{3D573793-E57D-90D3-E450-537CA9BAB9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34" y="9395"/>
              <a:ext cx="48" cy="8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Line 40">
              <a:extLst>
                <a:ext uri="{FF2B5EF4-FFF2-40B4-BE49-F238E27FC236}">
                  <a16:creationId xmlns:a16="http://schemas.microsoft.com/office/drawing/2014/main" id="{E1E0D34A-8CCA-934F-3170-C160D3F95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94" y="8750"/>
              <a:ext cx="309" cy="1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61953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AFE9464-3838-44C0-159C-33EE6C4BA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Backus-Naur (BNF)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5C41A89-D9E5-E648-764D-B29432026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Backus-Naur Form (BNF)</a:t>
            </a:r>
            <a:r>
              <a:rPr lang="en-US" altLang="en-US"/>
              <a:t>: A syntax for describing language grammars in terms of transformation </a:t>
            </a:r>
            <a:r>
              <a:rPr lang="en-US" altLang="en-US" i="1"/>
              <a:t>rules</a:t>
            </a:r>
            <a:r>
              <a:rPr lang="en-US" altLang="en-US"/>
              <a:t>, of the form: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 sz="1800"/>
              <a:t>&lt;</a:t>
            </a:r>
            <a:r>
              <a:rPr lang="en-US" altLang="en-US" sz="1800" b="1"/>
              <a:t>symbol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::=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 i="1"/>
              <a:t>...</a:t>
            </a:r>
            <a:r>
              <a:rPr lang="en-US" altLang="en-US" sz="1800"/>
              <a:t>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 b="1"/>
              <a:t>terminal</a:t>
            </a:r>
            <a:r>
              <a:rPr lang="en-US" altLang="en-US"/>
              <a:t>: A fundamental symbol of the language.</a:t>
            </a:r>
          </a:p>
          <a:p>
            <a:pPr lvl="1" eaLnBrk="1" hangingPunct="1"/>
            <a:r>
              <a:rPr lang="en-US" altLang="en-US" b="1"/>
              <a:t>non-terminal</a:t>
            </a:r>
            <a:r>
              <a:rPr lang="en-US" altLang="en-US"/>
              <a:t>: A high-level symbol describing language syntax, which can be transformed into other non-terminal or terminal symbol(s) based on the rules of the grammar.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developed by two Turing-award-winning computer scientists in 1960 to describe their new ALGOL programming language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BF75763-D1E8-7810-A5DD-1D8C1D3D6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 BNF grammar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AEEA06E-4099-7C18-3FB1-B7FDA1D82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Marty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Stuart cried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1B0652F-2178-EDAC-142D-9BFD1C955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2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E7349E2-F3BB-BC59-99A9-51FB366D7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&lt;np&gt;::=&lt;pn&gt; | &lt;dp&gt;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5EF6089-23A8-1428-875A-30518CB65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3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9F76F86-0B91-8253-B42E-8493E3E07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</a:t>
            </a:r>
            <a:r>
              <a:rPr lang="en-US" altLang="en-US" b="1">
                <a:latin typeface="Courier New" panose="02070309020205020404" pitchFamily="49" charset="0"/>
              </a:rPr>
              <a:t>&lt;adj&gt; </a:t>
            </a:r>
            <a:r>
              <a:rPr lang="en-US" altLang="en-US">
                <a:latin typeface="Courier New" panose="02070309020205020404" pitchFamily="49" charset="0"/>
              </a:rPr>
              <a:t>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invisible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romantic ball belched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876B9C4-56A2-8E1B-4C7F-CB00435A5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Grammars and recursion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EE2B4A3-F240-D592-B071-6D5B041AA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&lt;adj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&lt;adjp&gt;::=&lt;adj&gt;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&lt;adjp&gt;</a:t>
            </a:r>
            <a:r>
              <a:rPr lang="en-US" altLang="en-US" b="1">
                <a:latin typeface="Courier New" panose="02070309020205020404" pitchFamily="49" charset="0"/>
              </a:rPr>
              <a:t> | &lt;adj&gt;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Grammar rules can be defined </a:t>
            </a:r>
            <a:r>
              <a:rPr lang="en-US" altLang="en-US" i="1"/>
              <a:t>recursively</a:t>
            </a:r>
            <a:r>
              <a:rPr lang="en-US" altLang="en-US"/>
              <a:t>, so that the expansion of a symbol can contain that same symbol.</a:t>
            </a:r>
          </a:p>
          <a:p>
            <a:pPr lvl="1" eaLnBrk="1" hangingPunct="1"/>
            <a:r>
              <a:rPr lang="en-US" altLang="en-US"/>
              <a:t>There must also be expressions that expand the symbol into something non-recursive, so that the recursion eventually ends.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E2D3F77-6E00-53D9-B7F8-BF8A84195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Grammar, final version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22E1827-496B-6EC0-34EC-F81E9B0EE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&lt;vp&gt;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&lt;np&gt;::=&lt;dp&gt; &lt;adjp&gt; &lt;n&gt;|&lt;pn&gt;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&lt;dp&gt;::=the|a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&lt;adjp&gt;::=&lt;adj&gt;|&lt;adj&gt; &lt;adjp&gt;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&lt;adj&gt;::=big|fat|green|wonderful|faulty|subliminal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&lt;n&gt;::=dog|cat|man|university|father|mother|child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&lt;pn&gt;::=John|Jane|Sally|Spot|Fred|Elmo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&lt;vp&gt;::=&lt;tv&gt; &lt;np&gt;|&lt;iv&gt;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&lt;tv&gt;::=hit|honored|kissed|helped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&lt;iv&gt;::=died|collapsed|laughed|wept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Could this grammar generate the following sentences?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Fred honored the green wonderful child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big Jane wept the fat man fat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Generate a random sentence using this grammar.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6AE16D52-A654-BF39-763B-63074AB5A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Exercise</a:t>
            </a:r>
          </a:p>
        </p:txBody>
      </p:sp>
      <p:sp>
        <p:nvSpPr>
          <p:cNvPr id="396291" name="Rectangle 3">
            <a:extLst>
              <a:ext uri="{FF2B5EF4-FFF2-40B4-BE49-F238E27FC236}">
                <a16:creationId xmlns:a16="http://schemas.microsoft.com/office/drawing/2014/main" id="{CC04D7DE-6E23-7420-8424-AAAAD09E6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Write a method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crawl</a:t>
            </a:r>
            <a:r>
              <a:rPr lang="en-US" dirty="0">
                <a:ea typeface="ＭＳ Ｐゴシック" charset="0"/>
                <a:cs typeface="+mn-cs"/>
              </a:rPr>
              <a:t> accepts a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File</a:t>
            </a:r>
            <a:r>
              <a:rPr lang="en-US" dirty="0">
                <a:ea typeface="ＭＳ Ｐゴシック" charset="0"/>
                <a:cs typeface="+mn-cs"/>
              </a:rPr>
              <a:t> parameter and prints information about that file.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If the </a:t>
            </a:r>
            <a:r>
              <a:rPr lang="en-US" dirty="0">
                <a:latin typeface="Courier New" charset="0"/>
                <a:ea typeface="ＭＳ Ｐゴシック" charset="-128"/>
              </a:rPr>
              <a:t>File</a:t>
            </a:r>
            <a:r>
              <a:rPr lang="en-US" dirty="0">
                <a:ea typeface="ＭＳ Ｐゴシック" charset="-128"/>
              </a:rPr>
              <a:t> object represents a normal file, just print its name.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If the </a:t>
            </a:r>
            <a:r>
              <a:rPr lang="en-US" dirty="0">
                <a:latin typeface="Courier New" charset="0"/>
                <a:ea typeface="ＭＳ Ｐゴシック" charset="-128"/>
              </a:rPr>
              <a:t>File</a:t>
            </a:r>
            <a:r>
              <a:rPr lang="en-US" dirty="0">
                <a:ea typeface="ＭＳ Ｐゴシック" charset="-128"/>
              </a:rPr>
              <a:t> object represents a directory, print its name and information about every file/directory inside it, indented.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cse143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handouts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syllabus.doc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lecture_schedule.xls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homework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1-tiles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TileMain.java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TileManager.java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index.html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style.css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-128"/>
              </a:rPr>
              <a:t>recursive data</a:t>
            </a:r>
            <a:r>
              <a:rPr lang="en-US" dirty="0">
                <a:ea typeface="ＭＳ Ｐゴシック" charset="-128"/>
              </a:rPr>
              <a:t>: A directory can contain other directories.</a:t>
            </a:r>
          </a:p>
        </p:txBody>
      </p:sp>
    </p:spTree>
    <p:extLst>
      <p:ext uri="{BB962C8B-B14F-4D97-AF65-F5344CB8AC3E}">
        <p14:creationId xmlns:p14="http://schemas.microsoft.com/office/powerpoint/2010/main" val="110156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793A655C-F5BE-6C8B-FDA0-8209C6A83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Courier New" charset="0"/>
                <a:ea typeface="ＭＳ Ｐゴシック" charset="0"/>
                <a:cs typeface="+mj-cs"/>
              </a:rPr>
              <a:t>File</a:t>
            </a:r>
            <a:r>
              <a:rPr lang="en-US">
                <a:ea typeface="ＭＳ Ｐゴシック" charset="0"/>
                <a:cs typeface="+mj-cs"/>
              </a:rPr>
              <a:t> objects</a:t>
            </a:r>
          </a:p>
        </p:txBody>
      </p:sp>
      <p:sp>
        <p:nvSpPr>
          <p:cNvPr id="397315" name="Rectangle 3">
            <a:extLst>
              <a:ext uri="{FF2B5EF4-FFF2-40B4-BE49-F238E27FC236}">
                <a16:creationId xmlns:a16="http://schemas.microsoft.com/office/drawing/2014/main" id="{C861D51A-06C6-08DB-4ADC-823C290342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A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File</a:t>
            </a:r>
            <a:r>
              <a:rPr lang="en-US">
                <a:ea typeface="ＭＳ Ｐゴシック" charset="0"/>
                <a:cs typeface="+mn-cs"/>
              </a:rPr>
              <a:t> object (from the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java.io</a:t>
            </a:r>
            <a:r>
              <a:rPr lang="en-US">
                <a:ea typeface="ＭＳ Ｐゴシック" charset="0"/>
                <a:cs typeface="+mn-cs"/>
              </a:rPr>
              <a:t> package) represents</a:t>
            </a:r>
            <a:br>
              <a:rPr lang="en-US">
                <a:ea typeface="ＭＳ Ｐゴシック" charset="0"/>
                <a:cs typeface="+mn-cs"/>
              </a:rPr>
            </a:br>
            <a:r>
              <a:rPr lang="en-US">
                <a:ea typeface="ＭＳ Ｐゴシック" charset="0"/>
                <a:cs typeface="+mn-cs"/>
              </a:rPr>
              <a:t>a file or directory on the disk.</a:t>
            </a:r>
          </a:p>
        </p:txBody>
      </p:sp>
      <p:graphicFrame>
        <p:nvGraphicFramePr>
          <p:cNvPr id="397316" name="Group 4">
            <a:extLst>
              <a:ext uri="{FF2B5EF4-FFF2-40B4-BE49-F238E27FC236}">
                <a16:creationId xmlns:a16="http://schemas.microsoft.com/office/drawing/2014/main" id="{46336117-0B80-3E4D-FB64-C6AD1A67E868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2362200"/>
          <a:ext cx="8542338" cy="4038602"/>
        </p:xfrm>
        <a:graphic>
          <a:graphicData uri="http://schemas.openxmlformats.org/drawingml/2006/table">
            <a:tbl>
              <a:tblPr/>
              <a:tblGrid>
                <a:gridCol w="254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2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Constructor/method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String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creates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object representing file with given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canRead()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whether file is able to be read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delete()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removes file from disk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exists()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whether this file exists on disk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getName()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file's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isDirectory()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whether this object represents a 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length()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number of bytes in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listFiles()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File[]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representing files in this 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renameTo(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File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changes name of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823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EF28240D-4D38-0780-197E-8BFAE59629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Public/private pairs</a:t>
            </a:r>
          </a:p>
        </p:txBody>
      </p:sp>
      <p:sp>
        <p:nvSpPr>
          <p:cNvPr id="398339" name="Rectangle 3">
            <a:extLst>
              <a:ext uri="{FF2B5EF4-FFF2-40B4-BE49-F238E27FC236}">
                <a16:creationId xmlns:a16="http://schemas.microsoft.com/office/drawing/2014/main" id="{8DBF0B48-6F00-27AA-98C8-1BD513F3D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We cannot vary the indentation without an extra parameter:</a:t>
            </a:r>
          </a:p>
          <a:p>
            <a:pPr lvl="1" eaLnBrk="1" hangingPunct="1">
              <a:buFontTx/>
              <a:buNone/>
              <a:defRPr/>
            </a:pPr>
            <a:endParaRPr lang="en-US" sz="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public static void crawl(File f</a:t>
            </a:r>
            <a:r>
              <a:rPr lang="en-US" b="1" dirty="0">
                <a:solidFill>
                  <a:schemeClr val="accent2"/>
                </a:solidFill>
                <a:latin typeface="Courier New" charset="0"/>
                <a:ea typeface="ＭＳ Ｐゴシック" charset="-128"/>
              </a:rPr>
              <a:t>, String indent</a:t>
            </a:r>
            <a:r>
              <a:rPr lang="en-US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Often the parameters we need for our recursion do not match those the client will want to pass.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In these cases, we instead write a pair of methods: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1)  a </a:t>
            </a:r>
            <a:r>
              <a:rPr lang="en-US" u="sng" dirty="0">
                <a:ea typeface="ＭＳ Ｐゴシック" charset="-128"/>
              </a:rPr>
              <a:t>public</a:t>
            </a:r>
            <a:r>
              <a:rPr lang="en-US" dirty="0">
                <a:ea typeface="ＭＳ Ｐゴシック" charset="-128"/>
              </a:rPr>
              <a:t>, non-recursive one with parameters the client wants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2)  a </a:t>
            </a:r>
            <a:r>
              <a:rPr lang="en-US" u="sng" dirty="0">
                <a:ea typeface="ＭＳ Ｐゴシック" charset="-128"/>
              </a:rPr>
              <a:t>private</a:t>
            </a:r>
            <a:r>
              <a:rPr lang="en-US" dirty="0">
                <a:ea typeface="ＭＳ Ｐゴシック" charset="-128"/>
              </a:rPr>
              <a:t>, recursive one with the parameters we really need</a:t>
            </a:r>
          </a:p>
        </p:txBody>
      </p:sp>
    </p:spTree>
    <p:extLst>
      <p:ext uri="{BB962C8B-B14F-4D97-AF65-F5344CB8AC3E}">
        <p14:creationId xmlns:p14="http://schemas.microsoft.com/office/powerpoint/2010/main" val="2268322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AE9DD34B-AAD4-0BDD-F944-1203E97C8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Exercise solution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7F20859-D0A5-5A13-F8B6-79132A9D9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Prints information about this file,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and (if it is a directory) any files inside it.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public static void crawl(File f)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crawl(f, ""); 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call private recursive helper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Recursive helper to implement crawl/indent behavior.</a:t>
            </a:r>
            <a:endParaRPr lang="en-US" altLang="en-US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private </a:t>
            </a:r>
            <a:r>
              <a:rPr lang="en-US" altLang="en-US" dirty="0">
                <a:latin typeface="Courier New" panose="02070309020205020404" pitchFamily="49" charset="0"/>
              </a:rPr>
              <a:t>static void crawl(File f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, String indent</a:t>
            </a:r>
            <a:r>
              <a:rPr lang="en-US" altLang="en-US" dirty="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</a:t>
            </a:r>
            <a:r>
              <a:rPr lang="en-US" altLang="en-US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indent + </a:t>
            </a:r>
            <a:r>
              <a:rPr lang="en-US" altLang="en-US" dirty="0" err="1">
                <a:latin typeface="Courier New" panose="02070309020205020404" pitchFamily="49" charset="0"/>
              </a:rPr>
              <a:t>f.getName</a:t>
            </a:r>
            <a:r>
              <a:rPr lang="en-US" altLang="en-US" dirty="0">
                <a:latin typeface="Courier New" panose="02070309020205020404" pitchFamily="49" charset="0"/>
              </a:rPr>
              <a:t>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</a:t>
            </a:r>
            <a:r>
              <a:rPr lang="en-US" altLang="en-US" dirty="0">
                <a:latin typeface="Courier New" panose="02070309020205020404" pitchFamily="49" charset="0"/>
              </a:rPr>
              <a:t>if (</a:t>
            </a:r>
            <a:r>
              <a:rPr lang="en-US" altLang="en-US" dirty="0" err="1">
                <a:latin typeface="Courier New" panose="02070309020205020404" pitchFamily="49" charset="0"/>
              </a:rPr>
              <a:t>f.isDirectory</a:t>
            </a:r>
            <a:r>
              <a:rPr lang="en-US" altLang="en-US" dirty="0">
                <a:latin typeface="Courier New" panose="02070309020205020404" pitchFamily="49" charset="0"/>
              </a:rPr>
              <a:t>())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        // recursive case; print contained files/</a:t>
            </a:r>
            <a:r>
              <a:rPr lang="en-US" altLang="en-US" b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dirs</a:t>
            </a:r>
            <a:endParaRPr lang="en-US" altLang="en-US" b="1" dirty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File[] contents = </a:t>
            </a:r>
            <a:r>
              <a:rPr lang="en-US" altLang="en-US" dirty="0" err="1">
                <a:latin typeface="Courier New" panose="02070309020205020404" pitchFamily="49" charset="0"/>
              </a:rPr>
              <a:t>f.listFiles</a:t>
            </a:r>
            <a:r>
              <a:rPr lang="en-US" altLang="en-US" dirty="0">
                <a:latin typeface="Courier New" panose="02070309020205020404" pitchFamily="49" charset="0"/>
              </a:rPr>
              <a:t>();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	for (int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= 0;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&lt; </a:t>
            </a:r>
            <a:r>
              <a:rPr lang="en-US" altLang="en-US" dirty="0" err="1">
                <a:latin typeface="Courier New" panose="02070309020205020404" pitchFamily="49" charset="0"/>
              </a:rPr>
              <a:t>contents.length</a:t>
            </a:r>
            <a:r>
              <a:rPr lang="en-US" altLang="en-US" dirty="0">
                <a:latin typeface="Courier New" panose="02070309020205020404" pitchFamily="49" charset="0"/>
              </a:rPr>
              <a:t>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    crawl(</a:t>
            </a:r>
            <a:r>
              <a:rPr lang="en-US" altLang="en-US" dirty="0" err="1">
                <a:latin typeface="Courier New" panose="02070309020205020404" pitchFamily="49" charset="0"/>
              </a:rPr>
              <a:t>subFile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, indent + "    "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37267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9F304BE-9EF3-DB00-091A-3C6CBE97C6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altLang="en-US" dirty="0"/>
              <a:t>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81BBC7A-B953-9896-D4DC-AFF35D3369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map</a:t>
            </a:r>
            <a:r>
              <a:rPr lang="en-US" altLang="en-US"/>
              <a:t>: Holds a set of unique </a:t>
            </a:r>
            <a:r>
              <a:rPr lang="en-US" altLang="en-US" i="1"/>
              <a:t>keys</a:t>
            </a:r>
            <a:r>
              <a:rPr lang="en-US" altLang="en-US"/>
              <a:t> and a collection of </a:t>
            </a:r>
            <a:r>
              <a:rPr lang="en-US" altLang="en-US" i="1"/>
              <a:t>values</a:t>
            </a:r>
            <a:r>
              <a:rPr lang="en-US" altLang="en-US"/>
              <a:t>, where each key is associated with one value.</a:t>
            </a:r>
          </a:p>
          <a:p>
            <a:pPr lvl="1" eaLnBrk="1" hangingPunct="1"/>
            <a:r>
              <a:rPr lang="en-US" altLang="en-US"/>
              <a:t>a.k.a. "dictionary", "associative array", "hash"</a:t>
            </a:r>
          </a:p>
          <a:p>
            <a:pPr lvl="1" eaLnBrk="1" hangingPunct="1"/>
            <a:endParaRPr lang="en-US" altLang="en-US" sz="1200"/>
          </a:p>
          <a:p>
            <a:pPr eaLnBrk="1" hangingPunct="1"/>
            <a:r>
              <a:rPr lang="en-US" altLang="en-US"/>
              <a:t>basic map operations:</a:t>
            </a:r>
          </a:p>
          <a:p>
            <a:pPr lvl="1" eaLnBrk="1" hangingPunct="1"/>
            <a:r>
              <a:rPr lang="en-US" altLang="en-US" b="1"/>
              <a:t>put</a:t>
            </a:r>
            <a:r>
              <a:rPr lang="en-US" altLang="en-US"/>
              <a:t>(</a:t>
            </a:r>
            <a:r>
              <a:rPr lang="en-US" altLang="en-US" i="1"/>
              <a:t>key</a:t>
            </a:r>
            <a:r>
              <a:rPr lang="en-US" altLang="en-US"/>
              <a:t>, </a:t>
            </a:r>
            <a:r>
              <a:rPr lang="en-US" altLang="en-US" i="1"/>
              <a:t>value </a:t>
            </a:r>
            <a:r>
              <a:rPr lang="en-US" altLang="en-US"/>
              <a:t>): Adds a </a:t>
            </a:r>
            <a:br>
              <a:rPr lang="en-US" altLang="en-US"/>
            </a:br>
            <a:r>
              <a:rPr lang="en-US" altLang="en-US"/>
              <a:t>mapping from a key to</a:t>
            </a:r>
            <a:br>
              <a:rPr lang="en-US" altLang="en-US"/>
            </a:br>
            <a:r>
              <a:rPr lang="en-US" altLang="en-US"/>
              <a:t>a value.</a:t>
            </a:r>
            <a:br>
              <a:rPr lang="en-US" altLang="en-US"/>
            </a:br>
            <a:endParaRPr lang="en-US" altLang="en-US" sz="800"/>
          </a:p>
          <a:p>
            <a:pPr lvl="1" eaLnBrk="1" hangingPunct="1"/>
            <a:r>
              <a:rPr lang="en-US" altLang="en-US" b="1"/>
              <a:t>get</a:t>
            </a:r>
            <a:r>
              <a:rPr lang="en-US" altLang="en-US"/>
              <a:t>(</a:t>
            </a:r>
            <a:r>
              <a:rPr lang="en-US" altLang="en-US" i="1"/>
              <a:t>key </a:t>
            </a:r>
            <a:r>
              <a:rPr lang="en-US" altLang="en-US"/>
              <a:t>): Retrieves the</a:t>
            </a:r>
            <a:br>
              <a:rPr lang="en-US" altLang="en-US"/>
            </a:br>
            <a:r>
              <a:rPr lang="en-US" altLang="en-US"/>
              <a:t>value mapped to the key.</a:t>
            </a:r>
            <a:br>
              <a:rPr lang="en-US" altLang="en-US"/>
            </a:br>
            <a:endParaRPr lang="en-US" altLang="en-US" sz="800"/>
          </a:p>
          <a:p>
            <a:pPr lvl="1" eaLnBrk="1" hangingPunct="1"/>
            <a:r>
              <a:rPr lang="en-US" altLang="en-US" b="1"/>
              <a:t>remove</a:t>
            </a:r>
            <a:r>
              <a:rPr lang="en-US" altLang="en-US"/>
              <a:t>(</a:t>
            </a:r>
            <a:r>
              <a:rPr lang="en-US" altLang="en-US" i="1"/>
              <a:t>key </a:t>
            </a:r>
            <a:r>
              <a:rPr lang="en-US" altLang="en-US"/>
              <a:t>): Removes</a:t>
            </a:r>
            <a:br>
              <a:rPr lang="en-US" altLang="en-US"/>
            </a:br>
            <a:r>
              <a:rPr lang="en-US" altLang="en-US"/>
              <a:t>the given key and its</a:t>
            </a:r>
            <a:br>
              <a:rPr lang="en-US" altLang="en-US"/>
            </a:br>
            <a:r>
              <a:rPr lang="en-US" altLang="en-US"/>
              <a:t>mapped value.</a:t>
            </a:r>
          </a:p>
        </p:txBody>
      </p:sp>
      <p:pic>
        <p:nvPicPr>
          <p:cNvPr id="11268" name="Picture 4" descr="map">
            <a:extLst>
              <a:ext uri="{FF2B5EF4-FFF2-40B4-BE49-F238E27FC236}">
                <a16:creationId xmlns:a16="http://schemas.microsoft.com/office/drawing/2014/main" id="{7D82756C-0AA8-2ABD-E98F-40021B0FC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743200"/>
            <a:ext cx="4038600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2133" name="Text Box 5">
            <a:extLst>
              <a:ext uri="{FF2B5EF4-FFF2-40B4-BE49-F238E27FC236}">
                <a16:creationId xmlns:a16="http://schemas.microsoft.com/office/drawing/2014/main" id="{E7F8EDFA-06A4-FA6C-CCEF-644B6F3D1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5935663"/>
            <a:ext cx="4867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myMap.get("Juliet")</a:t>
            </a:r>
            <a:r>
              <a:rPr lang="en-US">
                <a:latin typeface="Tahoma" charset="0"/>
                <a:ea typeface="+mn-ea"/>
              </a:rPr>
              <a:t> returns </a:t>
            </a:r>
            <a:r>
              <a:rPr lang="en-US">
                <a:latin typeface="Courier New" charset="0"/>
                <a:ea typeface="+mn-ea"/>
              </a:rPr>
              <a:t>"Capulet"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1EC0887-1D25-FFF3-D4C7-25BF92D9BA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Map</a:t>
            </a:r>
            <a:r>
              <a:rPr lang="en-US" altLang="en-US"/>
              <a:t> methods</a:t>
            </a:r>
          </a:p>
        </p:txBody>
      </p:sp>
      <p:graphicFrame>
        <p:nvGraphicFramePr>
          <p:cNvPr id="435203" name="Group 3">
            <a:extLst>
              <a:ext uri="{FF2B5EF4-FFF2-40B4-BE49-F238E27FC236}">
                <a16:creationId xmlns:a16="http://schemas.microsoft.com/office/drawing/2014/main" id="{A75A5B10-42F5-E546-751B-82821D3F81E8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320800"/>
          <a:ext cx="8897938" cy="3359150"/>
        </p:xfrm>
        <a:graphic>
          <a:graphicData uri="http://schemas.openxmlformats.org/drawingml/2006/table">
            <a:tbl>
              <a:tblPr/>
              <a:tblGrid>
                <a:gridCol w="2371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6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put(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adds a mapping from the given key to the given value;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if the key already exists, replaces its value with the given one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get(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value mapped to the given key (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null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 if not found)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containsKey(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 if the map contains a mapping for the given key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remove(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 any existing mapping for the given key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clear()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 all key/value pairs from the map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size()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number of key/value pairs in the map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isEmpty()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 if the map's size is 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toString()</a:t>
                      </a: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string such as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"{a=90, d=60, c=70}"</a:t>
                      </a: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35232" name="Group 32">
            <a:extLst>
              <a:ext uri="{FF2B5EF4-FFF2-40B4-BE49-F238E27FC236}">
                <a16:creationId xmlns:a16="http://schemas.microsoft.com/office/drawing/2014/main" id="{36C74C7E-AB11-A94F-C532-0774076E4EFC}"/>
              </a:ext>
            </a:extLst>
          </p:cNvPr>
          <p:cNvGraphicFramePr>
            <a:graphicFrameLocks noGrp="1"/>
          </p:cNvGraphicFramePr>
          <p:nvPr/>
        </p:nvGraphicFramePr>
        <p:xfrm>
          <a:off x="155575" y="4816475"/>
          <a:ext cx="8888413" cy="1509724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6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keySet()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set of all keys in the map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values()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collection of all values in the map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putAll(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map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adds all key/value pairs from the given map to this map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equals(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map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if given map has the same mappings as this one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79CA8B3-3343-0D9E-BC0D-5D85E9C04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maps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5498010-3DFB-32AF-9B2C-581659BE89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map allows you to get from one half of a pair to the other.</a:t>
            </a:r>
          </a:p>
          <a:p>
            <a:pPr lvl="1" eaLnBrk="1" hangingPunct="1"/>
            <a:r>
              <a:rPr lang="en-US" altLang="en-US"/>
              <a:t>Remembers one piece of information about every index (key).</a:t>
            </a:r>
            <a:endParaRPr lang="en-US" altLang="en-US" i="1"/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/>
            <a:r>
              <a:rPr lang="en-US" altLang="en-US"/>
              <a:t>Later, we can supply only the key and get back the related value:</a:t>
            </a:r>
          </a:p>
          <a:p>
            <a:pPr lvl="2" eaLnBrk="1" hangingPunct="1">
              <a:buFontTx/>
              <a:buNone/>
            </a:pPr>
            <a:r>
              <a:rPr lang="en-US" altLang="en-US" i="1"/>
              <a:t>	</a:t>
            </a:r>
            <a:r>
              <a:rPr lang="en-US" altLang="en-US"/>
              <a:t>Allows us to ask: </a:t>
            </a:r>
            <a:r>
              <a:rPr lang="en-US" altLang="en-US" i="1"/>
              <a:t>What is Suzy's phone number?</a:t>
            </a:r>
          </a:p>
        </p:txBody>
      </p:sp>
      <p:sp>
        <p:nvSpPr>
          <p:cNvPr id="436228" name="Oval 4">
            <a:extLst>
              <a:ext uri="{FF2B5EF4-FFF2-40B4-BE49-F238E27FC236}">
                <a16:creationId xmlns:a16="http://schemas.microsoft.com/office/drawing/2014/main" id="{730EC8F0-2846-B04A-7446-90EE54834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130800"/>
            <a:ext cx="2209800" cy="914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  <a:ea typeface="+mn-ea"/>
              </a:rPr>
              <a:t>Map</a:t>
            </a:r>
          </a:p>
        </p:txBody>
      </p:sp>
      <p:sp>
        <p:nvSpPr>
          <p:cNvPr id="436229" name="Line 5">
            <a:extLst>
              <a:ext uri="{FF2B5EF4-FFF2-40B4-BE49-F238E27FC236}">
                <a16:creationId xmlns:a16="http://schemas.microsoft.com/office/drawing/2014/main" id="{E07E6126-50CC-8B68-80C9-EE5E8D9206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400675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436230" name="Text Box 6">
            <a:extLst>
              <a:ext uri="{FF2B5EF4-FFF2-40B4-BE49-F238E27FC236}">
                <a16:creationId xmlns:a16="http://schemas.microsoft.com/office/drawing/2014/main" id="{D32E8B6B-0A58-C7ED-1897-5603CAD0F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275" y="5054600"/>
            <a:ext cx="1685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get("Suzy")</a:t>
            </a:r>
          </a:p>
        </p:txBody>
      </p:sp>
      <p:sp>
        <p:nvSpPr>
          <p:cNvPr id="436231" name="Text Box 7">
            <a:extLst>
              <a:ext uri="{FF2B5EF4-FFF2-40B4-BE49-F238E27FC236}">
                <a16:creationId xmlns:a16="http://schemas.microsoft.com/office/drawing/2014/main" id="{586C8BC3-A184-3105-DDA1-7E567F58B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754688"/>
            <a:ext cx="2095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"206-685-2181"</a:t>
            </a:r>
          </a:p>
        </p:txBody>
      </p:sp>
      <p:sp>
        <p:nvSpPr>
          <p:cNvPr id="436232" name="Oval 8">
            <a:extLst>
              <a:ext uri="{FF2B5EF4-FFF2-40B4-BE49-F238E27FC236}">
                <a16:creationId xmlns:a16="http://schemas.microsoft.com/office/drawing/2014/main" id="{632E593B-6B66-61AC-1839-89DF5DFB5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050" y="2735263"/>
            <a:ext cx="2209800" cy="914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Map</a:t>
            </a:r>
          </a:p>
        </p:txBody>
      </p:sp>
      <p:sp>
        <p:nvSpPr>
          <p:cNvPr id="436233" name="Line 9">
            <a:extLst>
              <a:ext uri="{FF2B5EF4-FFF2-40B4-BE49-F238E27FC236}">
                <a16:creationId xmlns:a16="http://schemas.microsoft.com/office/drawing/2014/main" id="{5DE03DBD-E643-B277-3DA4-58A0D9DD9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192463"/>
            <a:ext cx="408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436234" name="Text Box 10">
            <a:extLst>
              <a:ext uri="{FF2B5EF4-FFF2-40B4-BE49-F238E27FC236}">
                <a16:creationId xmlns:a16="http://schemas.microsoft.com/office/drawing/2014/main" id="{21D7157E-4137-815B-6F73-74A9CA782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551113"/>
            <a:ext cx="3870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8000"/>
                </a:solidFill>
                <a:latin typeface="Courier New" charset="0"/>
                <a:ea typeface="+mn-ea"/>
              </a:rPr>
              <a:t>//   key      value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put("Suzy", "206-685-2181")</a:t>
            </a:r>
          </a:p>
        </p:txBody>
      </p:sp>
      <p:sp>
        <p:nvSpPr>
          <p:cNvPr id="436235" name="Line 11">
            <a:extLst>
              <a:ext uri="{FF2B5EF4-FFF2-40B4-BE49-F238E27FC236}">
                <a16:creationId xmlns:a16="http://schemas.microsoft.com/office/drawing/2014/main" id="{26D54D8A-A3DA-D83A-D82F-2E9F8D199B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754688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3C99DE4-0581-2646-0753-8964EA3D29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keySet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values</a:t>
            </a:r>
          </a:p>
        </p:txBody>
      </p:sp>
      <p:sp>
        <p:nvSpPr>
          <p:cNvPr id="439299" name="Rectangle 3">
            <a:extLst>
              <a:ext uri="{FF2B5EF4-FFF2-40B4-BE49-F238E27FC236}">
                <a16:creationId xmlns:a16="http://schemas.microsoft.com/office/drawing/2014/main" id="{FFFF083D-12FA-0863-50CC-52E007C81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latin typeface="Courier New" panose="02070309020205020404" pitchFamily="49" charset="0"/>
              </a:rPr>
              <a:t>keySet</a:t>
            </a:r>
            <a:r>
              <a:rPr lang="en-US" altLang="en-US" dirty="0"/>
              <a:t> method returns a </a:t>
            </a:r>
            <a:r>
              <a:rPr lang="en-US" altLang="en-US" dirty="0">
                <a:latin typeface="Courier New" panose="02070309020205020404" pitchFamily="49" charset="0"/>
              </a:rPr>
              <a:t>Set</a:t>
            </a:r>
            <a:r>
              <a:rPr lang="en-US" altLang="en-US" dirty="0"/>
              <a:t> of all keys in the map</a:t>
            </a:r>
          </a:p>
          <a:p>
            <a:pPr lvl="1" eaLnBrk="1" hangingPunct="1"/>
            <a:r>
              <a:rPr lang="en-US" altLang="en-US" dirty="0"/>
              <a:t>can loop over the keys in a foreach loop</a:t>
            </a:r>
          </a:p>
          <a:p>
            <a:pPr lvl="1" eaLnBrk="1" hangingPunct="1"/>
            <a:r>
              <a:rPr lang="en-US" altLang="en-US" dirty="0"/>
              <a:t>can get each key's associated value by calling </a:t>
            </a:r>
            <a:r>
              <a:rPr lang="en-US" altLang="en-US" dirty="0">
                <a:latin typeface="Courier New" panose="02070309020205020404" pitchFamily="49" charset="0"/>
              </a:rPr>
              <a:t>get</a:t>
            </a:r>
            <a:r>
              <a:rPr lang="en-US" altLang="en-US" dirty="0"/>
              <a:t> on the map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Map&lt;String, Integer&gt; ages = new </a:t>
            </a:r>
            <a:r>
              <a:rPr lang="en-US" altLang="en-US" sz="1800" dirty="0" err="1">
                <a:latin typeface="Courier New" panose="02070309020205020404" pitchFamily="49" charset="0"/>
              </a:rPr>
              <a:t>TreeMap</a:t>
            </a:r>
            <a:r>
              <a:rPr lang="en-US" altLang="en-US" sz="1800" dirty="0">
                <a:latin typeface="Courier New" panose="02070309020205020404" pitchFamily="49" charset="0"/>
              </a:rPr>
              <a:t>&lt;String, Integer&gt;();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ages.put</a:t>
            </a:r>
            <a:r>
              <a:rPr lang="en-US" altLang="en-US" sz="1800" dirty="0">
                <a:latin typeface="Courier New" panose="02070309020205020404" pitchFamily="49" charset="0"/>
              </a:rPr>
              <a:t>("Marty", 19);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ages.put</a:t>
            </a:r>
            <a:r>
              <a:rPr lang="en-US" altLang="en-US" sz="1800" dirty="0">
                <a:latin typeface="Courier New" panose="02070309020205020404" pitchFamily="49" charset="0"/>
              </a:rPr>
              <a:t>("Geneva", 2);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en-US" altLang="en-US" sz="1800" b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ages.keySet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() returns Set&lt;String&gt;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ages.put</a:t>
            </a:r>
            <a:r>
              <a:rPr lang="en-US" altLang="en-US" sz="1800" dirty="0">
                <a:latin typeface="Courier New" panose="02070309020205020404" pitchFamily="49" charset="0"/>
              </a:rPr>
              <a:t>("Vicki", 57);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for (String name :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ages.keySet</a:t>
            </a:r>
            <a:r>
              <a:rPr lang="en-US" altLang="en-US" sz="1800" b="1" dirty="0">
                <a:latin typeface="Courier New" panose="02070309020205020404" pitchFamily="49" charset="0"/>
              </a:rPr>
              <a:t>()</a:t>
            </a:r>
            <a:r>
              <a:rPr lang="en-US" altLang="en-US" sz="1800" dirty="0">
                <a:latin typeface="Courier New" panose="02070309020205020404" pitchFamily="49" charset="0"/>
              </a:rPr>
              <a:t>) {         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Geneva -&gt; 2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int age =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ages.get</a:t>
            </a:r>
            <a:r>
              <a:rPr lang="en-US" altLang="en-US" sz="1800" b="1" dirty="0">
                <a:latin typeface="Courier New" panose="02070309020205020404" pitchFamily="49" charset="0"/>
              </a:rPr>
              <a:t>(name)</a:t>
            </a:r>
            <a:r>
              <a:rPr lang="en-US" altLang="en-US" sz="1800" dirty="0">
                <a:latin typeface="Courier New" panose="02070309020205020404" pitchFamily="49" charset="0"/>
              </a:rPr>
              <a:t>;               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Marty -&gt; 19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</a:t>
            </a:r>
            <a:r>
              <a:rPr lang="en-US" altLang="en-US" sz="1800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1800" dirty="0">
                <a:latin typeface="Courier New" panose="02070309020205020404" pitchFamily="49" charset="0"/>
              </a:rPr>
              <a:t>(name + " -&gt; " + age);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Vicki -&gt; 57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>
                <a:latin typeface="Courier New" panose="02070309020205020404" pitchFamily="49" charset="0"/>
              </a:rPr>
              <a:t>values</a:t>
            </a:r>
            <a:r>
              <a:rPr lang="en-US" altLang="en-US" dirty="0"/>
              <a:t> method returns a collection of all values in the map</a:t>
            </a:r>
          </a:p>
          <a:p>
            <a:pPr lvl="1" eaLnBrk="1" hangingPunct="1"/>
            <a:r>
              <a:rPr lang="en-US" altLang="en-US" dirty="0"/>
              <a:t>can loop over the values in a foreach loop</a:t>
            </a:r>
          </a:p>
          <a:p>
            <a:pPr lvl="1" eaLnBrk="1" hangingPunct="1"/>
            <a:r>
              <a:rPr lang="en-US" altLang="en-US" dirty="0"/>
              <a:t>no easy way to get from a value to its associated key(s)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92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92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392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1365</TotalTime>
  <Words>1766</Words>
  <Application>Microsoft Office PowerPoint</Application>
  <PresentationFormat>On-screen Show (4:3)</PresentationFormat>
  <Paragraphs>261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ＭＳ Ｐゴシック</vt:lpstr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Exercise</vt:lpstr>
      <vt:lpstr>File objects</vt:lpstr>
      <vt:lpstr>Public/private pairs</vt:lpstr>
      <vt:lpstr>Exercise solution </vt:lpstr>
      <vt:lpstr>Maps</vt:lpstr>
      <vt:lpstr>Map methods</vt:lpstr>
      <vt:lpstr>Using maps</vt:lpstr>
      <vt:lpstr>keySet and values</vt:lpstr>
      <vt:lpstr>The "for each" loop</vt:lpstr>
      <vt:lpstr>Languages and Grammars</vt:lpstr>
      <vt:lpstr>Languages and grammars</vt:lpstr>
      <vt:lpstr>Sentence generation</vt:lpstr>
      <vt:lpstr>Backus-Naur (BNF)</vt:lpstr>
      <vt:lpstr>An example BNF grammar</vt:lpstr>
      <vt:lpstr>BNF grammar version 2</vt:lpstr>
      <vt:lpstr>BNF grammar version 3</vt:lpstr>
      <vt:lpstr>Grammars and recursion</vt:lpstr>
      <vt:lpstr>Grammar, final version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33</cp:revision>
  <dcterms:created xsi:type="dcterms:W3CDTF">2013-01-18T06:01:52Z</dcterms:created>
  <dcterms:modified xsi:type="dcterms:W3CDTF">2024-05-01T22:31:37Z</dcterms:modified>
</cp:coreProperties>
</file>