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7"/>
  </p:notesMasterIdLst>
  <p:sldIdLst>
    <p:sldId id="256" r:id="rId2"/>
    <p:sldId id="312" r:id="rId3"/>
    <p:sldId id="314" r:id="rId4"/>
    <p:sldId id="315" r:id="rId5"/>
    <p:sldId id="317" r:id="rId6"/>
    <p:sldId id="291" r:id="rId7"/>
    <p:sldId id="269" r:id="rId8"/>
    <p:sldId id="270" r:id="rId9"/>
    <p:sldId id="318" r:id="rId10"/>
    <p:sldId id="271" r:id="rId11"/>
    <p:sldId id="272" r:id="rId12"/>
    <p:sldId id="273" r:id="rId13"/>
    <p:sldId id="274" r:id="rId14"/>
    <p:sldId id="275" r:id="rId15"/>
    <p:sldId id="276" r:id="rId16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9" d="100"/>
          <a:sy n="59" d="100"/>
        </p:scale>
        <p:origin x="150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B86BAB1-6829-854D-2692-C25EA3F2025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AB4E69-3CE0-8C28-39C8-86EBC48D8D9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A88F0D35-78E2-492F-8ADD-B555CDF20CDA}" type="datetimeFigureOut">
              <a:rPr lang="en-US"/>
              <a:pPr>
                <a:defRPr/>
              </a:pPr>
              <a:t>5/6/2024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D5724952-8D67-65F0-D30D-4EC6BE52B33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48A99806-E021-9FBD-3931-A2C23D09B4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CD0CA2-F249-9F40-1F7E-D282B64E742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A8F5A8-756D-FB49-E455-49A163EF961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236CF7A4-3E86-431E-B006-4C5426C18AD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>
            <a:extLst>
              <a:ext uri="{FF2B5EF4-FFF2-40B4-BE49-F238E27FC236}">
                <a16:creationId xmlns:a16="http://schemas.microsoft.com/office/drawing/2014/main" id="{0C72807B-BF42-FB95-5DCF-4773B5926BB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>
            <a:extLst>
              <a:ext uri="{FF2B5EF4-FFF2-40B4-BE49-F238E27FC236}">
                <a16:creationId xmlns:a16="http://schemas.microsoft.com/office/drawing/2014/main" id="{0A709197-1D84-E6CC-E7C7-0EEA4BDFA57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7AD31AD5-A259-CBCC-653E-371204E8ACE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D26FC90A-236F-456F-B58B-8E2B8BF826F1}" type="slidenum">
              <a:rPr lang="en-US" altLang="en-US">
                <a:latin typeface="Calibri" panose="020F0502020204030204" pitchFamily="34" charset="0"/>
              </a:rPr>
              <a:pPr/>
              <a:t>1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1">
            <a:extLst>
              <a:ext uri="{FF2B5EF4-FFF2-40B4-BE49-F238E27FC236}">
                <a16:creationId xmlns:a16="http://schemas.microsoft.com/office/drawing/2014/main" id="{68EE4181-2CD6-1981-000A-7F3BC9FFF817}"/>
              </a:ext>
            </a:extLst>
          </p:cNvPr>
          <p:cNvSpPr>
            <a:spLocks/>
          </p:cNvSpPr>
          <p:nvPr userDrawn="1"/>
        </p:nvSpPr>
        <p:spPr bwMode="auto">
          <a:xfrm rot="10800000">
            <a:off x="-9525" y="6586131"/>
            <a:ext cx="4876800" cy="27186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42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Times New Roman" charset="0"/>
            </a:endParaRPr>
          </a:p>
        </p:txBody>
      </p:sp>
      <p:grpSp>
        <p:nvGrpSpPr>
          <p:cNvPr id="3" name="Group 23">
            <a:extLst>
              <a:ext uri="{FF2B5EF4-FFF2-40B4-BE49-F238E27FC236}">
                <a16:creationId xmlns:a16="http://schemas.microsoft.com/office/drawing/2014/main" id="{6B1B7448-3445-60E3-5EE0-968D102FA4C5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-9525" y="0"/>
            <a:ext cx="9169400" cy="533400"/>
            <a:chOff x="-6" y="-180"/>
            <a:chExt cx="5776" cy="516"/>
          </a:xfr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5400000" scaled="0"/>
            <a:tileRect/>
          </a:gradFill>
        </p:grpSpPr>
        <p:sp>
          <p:nvSpPr>
            <p:cNvPr id="4" name="Freeform 19">
              <a:extLst>
                <a:ext uri="{FF2B5EF4-FFF2-40B4-BE49-F238E27FC236}">
                  <a16:creationId xmlns:a16="http://schemas.microsoft.com/office/drawing/2014/main" id="{3D801DEE-20B6-5D3C-19AF-92B4424F20D4}"/>
                </a:ext>
              </a:extLst>
            </p:cNvPr>
            <p:cNvSpPr>
              <a:spLocks/>
            </p:cNvSpPr>
            <p:nvPr/>
          </p:nvSpPr>
          <p:spPr bwMode="auto">
            <a:xfrm>
              <a:off x="-6" y="-180"/>
              <a:ext cx="5772" cy="5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6" y="2"/>
                </a:cxn>
                <a:cxn ang="0">
                  <a:pos x="2542" y="0"/>
                </a:cxn>
                <a:cxn ang="0">
                  <a:pos x="4374" y="367"/>
                </a:cxn>
                <a:cxn ang="0">
                  <a:pos x="5766" y="55"/>
                </a:cxn>
                <a:cxn ang="0">
                  <a:pos x="5772" y="213"/>
                </a:cxn>
                <a:cxn ang="0">
                  <a:pos x="4302" y="439"/>
                </a:cxn>
                <a:cxn ang="0">
                  <a:pos x="1488" y="201"/>
                </a:cxn>
                <a:cxn ang="0">
                  <a:pos x="0" y="656"/>
                </a:cxn>
                <a:cxn ang="0">
                  <a:pos x="6" y="2"/>
                </a:cxn>
              </a:cxnLst>
              <a:rect l="0" t="0" r="0" b="0"/>
              <a:pathLst>
                <a:path w="5772" h="656">
                  <a:moveTo>
                    <a:pt x="6" y="2"/>
                  </a:moveTo>
                  <a:lnTo>
                    <a:pt x="2542" y="0"/>
                  </a:lnTo>
                  <a:cubicBezTo>
                    <a:pt x="2746" y="101"/>
                    <a:pt x="3828" y="367"/>
                    <a:pt x="4374" y="367"/>
                  </a:cubicBezTo>
                  <a:cubicBezTo>
                    <a:pt x="4920" y="367"/>
                    <a:pt x="5526" y="152"/>
                    <a:pt x="5766" y="55"/>
                  </a:cubicBezTo>
                  <a:lnTo>
                    <a:pt x="5772" y="213"/>
                  </a:lnTo>
                  <a:cubicBezTo>
                    <a:pt x="5670" y="257"/>
                    <a:pt x="5016" y="441"/>
                    <a:pt x="4302" y="439"/>
                  </a:cubicBezTo>
                  <a:cubicBezTo>
                    <a:pt x="3588" y="437"/>
                    <a:pt x="2205" y="165"/>
                    <a:pt x="1488" y="201"/>
                  </a:cubicBezTo>
                  <a:cubicBezTo>
                    <a:pt x="750" y="209"/>
                    <a:pt x="270" y="482"/>
                    <a:pt x="0" y="656"/>
                  </a:cubicBezTo>
                  <a:lnTo>
                    <a:pt x="6" y="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sp>
          <p:nvSpPr>
            <p:cNvPr id="5" name="Freeform 20">
              <a:extLst>
                <a:ext uri="{FF2B5EF4-FFF2-40B4-BE49-F238E27FC236}">
                  <a16:creationId xmlns:a16="http://schemas.microsoft.com/office/drawing/2014/main" id="{B777C922-22A9-D865-A4D9-A2D837BAA71D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8" y="-180"/>
              <a:ext cx="3072" cy="263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1668" y="564"/>
                </a:cxn>
                <a:cxn ang="0">
                  <a:pos x="3000" y="186"/>
                </a:cxn>
                <a:cxn ang="0">
                  <a:pos x="3000" y="6"/>
                </a:cxn>
                <a:cxn ang="0">
                  <a:pos x="0" y="0"/>
                </a:cxn>
              </a:cxnLst>
              <a:rect l="0" t="0" r="0" b="0"/>
              <a:pathLst>
                <a:path w="3000" h="595">
                  <a:moveTo>
                    <a:pt x="0" y="0"/>
                  </a:moveTo>
                  <a:cubicBezTo>
                    <a:pt x="174" y="102"/>
                    <a:pt x="1168" y="533"/>
                    <a:pt x="1668" y="564"/>
                  </a:cubicBezTo>
                  <a:cubicBezTo>
                    <a:pt x="2168" y="595"/>
                    <a:pt x="2778" y="279"/>
                    <a:pt x="3000" y="186"/>
                  </a:cubicBezTo>
                  <a:lnTo>
                    <a:pt x="3000" y="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grpSp>
          <p:nvGrpSpPr>
            <p:cNvPr id="6" name="Group 1">
              <a:extLst>
                <a:ext uri="{FF2B5EF4-FFF2-40B4-BE49-F238E27FC236}">
                  <a16:creationId xmlns:a16="http://schemas.microsoft.com/office/drawing/2014/main" id="{8D951802-59A5-A4C3-2E18-9F533F8E406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-42"/>
              <a:ext cx="5770" cy="246"/>
              <a:chOff x="-13880" y="438044"/>
              <a:chExt cx="9173112" cy="427357"/>
            </a:xfrm>
            <a:grpFill/>
          </p:grpSpPr>
          <p:sp>
            <p:nvSpPr>
              <p:cNvPr id="7" name="Freeform 22">
                <a:extLst>
                  <a:ext uri="{FF2B5EF4-FFF2-40B4-BE49-F238E27FC236}">
                    <a16:creationId xmlns:a16="http://schemas.microsoft.com/office/drawing/2014/main" id="{D2F5A1A9-EA76-4197-7972-D55E1E34ECCC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3880" y="438118"/>
                <a:ext cx="9173112" cy="427283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966"/>
                  </a:cxn>
                  <a:cxn ang="0">
                    <a:pos x="1608" y="282"/>
                  </a:cxn>
                  <a:cxn ang="0">
                    <a:pos x="4110" y="1008"/>
                  </a:cxn>
                  <a:cxn ang="0">
                    <a:pos x="5772" y="0"/>
                  </a:cxn>
                </a:cxnLst>
                <a:rect l="0" t="0" r="0" b="0"/>
                <a:pathLst>
                  <a:path w="5772" h="1055">
                    <a:moveTo>
                      <a:pt x="0" y="966"/>
                    </a:moveTo>
                    <a:cubicBezTo>
                      <a:pt x="282" y="738"/>
                      <a:pt x="923" y="275"/>
                      <a:pt x="1608" y="282"/>
                    </a:cubicBezTo>
                    <a:cubicBezTo>
                      <a:pt x="2293" y="289"/>
                      <a:pt x="3416" y="1055"/>
                      <a:pt x="4110" y="1008"/>
                    </a:cubicBezTo>
                    <a:cubicBezTo>
                      <a:pt x="4804" y="961"/>
                      <a:pt x="5426" y="210"/>
                      <a:pt x="5772" y="0"/>
                    </a:cubicBezTo>
                  </a:path>
                </a:pathLst>
              </a:custGeom>
              <a:grpFill/>
              <a:ln w="1079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8" name="Freeform 23">
                <a:extLst>
                  <a:ext uri="{FF2B5EF4-FFF2-40B4-BE49-F238E27FC236}">
                    <a16:creationId xmlns:a16="http://schemas.microsoft.com/office/drawing/2014/main" id="{4FF59B80-F632-F576-CA5E-C8C647345867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0858" y="438044"/>
                <a:ext cx="9169042" cy="382392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732"/>
                  </a:cxn>
                  <a:cxn ang="0">
                    <a:pos x="1638" y="228"/>
                  </a:cxn>
                  <a:cxn ang="0">
                    <a:pos x="4122" y="816"/>
                  </a:cxn>
                  <a:cxn ang="0">
                    <a:pos x="5766" y="0"/>
                  </a:cxn>
                </a:cxnLst>
                <a:rect l="0" t="0" r="0" b="0"/>
                <a:pathLst>
                  <a:path w="5766" h="854">
                    <a:moveTo>
                      <a:pt x="0" y="732"/>
                    </a:moveTo>
                    <a:cubicBezTo>
                      <a:pt x="273" y="647"/>
                      <a:pt x="951" y="214"/>
                      <a:pt x="1638" y="228"/>
                    </a:cubicBezTo>
                    <a:cubicBezTo>
                      <a:pt x="2325" y="242"/>
                      <a:pt x="3434" y="854"/>
                      <a:pt x="4122" y="816"/>
                    </a:cubicBezTo>
                    <a:cubicBezTo>
                      <a:pt x="4810" y="778"/>
                      <a:pt x="5424" y="170"/>
                      <a:pt x="5766" y="0"/>
                    </a:cubicBezTo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sp>
        <p:nvSpPr>
          <p:cNvPr id="81924" name="Title Placeholder 8"/>
          <p:cNvSpPr>
            <a:spLocks noGrp="1"/>
          </p:cNvSpPr>
          <p:nvPr>
            <p:ph type="ctrTitle"/>
          </p:nvPr>
        </p:nvSpPr>
        <p:spPr>
          <a:xfrm>
            <a:off x="685800" y="1219200"/>
            <a:ext cx="7772400" cy="1470025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1925" name="Text Placeholder 29"/>
          <p:cNvSpPr>
            <a:spLocks noGrp="1"/>
          </p:cNvSpPr>
          <p:nvPr>
            <p:ph type="subTitle" idx="1"/>
          </p:nvPr>
        </p:nvSpPr>
        <p:spPr>
          <a:xfrm>
            <a:off x="685800" y="3276600"/>
            <a:ext cx="7772400" cy="1752600"/>
          </a:xfrm>
          <a:ln w="9525"/>
        </p:spPr>
        <p:txBody>
          <a:bodyPr/>
          <a:lstStyle>
            <a:lvl1pPr marL="0" indent="0" algn="ctr">
              <a:buFont typeface="Wingdings 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853027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40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6163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4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3025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39845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9738"/>
            <a:ext cx="8229600" cy="7032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915400" cy="518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74417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5508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8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8">
            <a:extLst>
              <a:ext uri="{FF2B5EF4-FFF2-40B4-BE49-F238E27FC236}">
                <a16:creationId xmlns:a16="http://schemas.microsoft.com/office/drawing/2014/main" id="{EEAFD6CB-E1C9-91C6-A08D-2D9E2351A2A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39738"/>
            <a:ext cx="8229600" cy="70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9">
            <a:extLst>
              <a:ext uri="{FF2B5EF4-FFF2-40B4-BE49-F238E27FC236}">
                <a16:creationId xmlns:a16="http://schemas.microsoft.com/office/drawing/2014/main" id="{D4D65076-3229-3FF0-1637-414D713042E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228600" y="1371600"/>
            <a:ext cx="8915400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CC4B67-45FF-EF17-2616-3B6EF6969BD1}"/>
              </a:ext>
            </a:extLst>
          </p:cNvPr>
          <p:cNvSpPr txBox="1">
            <a:spLocks noGrp="1"/>
          </p:cNvSpPr>
          <p:nvPr/>
        </p:nvSpPr>
        <p:spPr>
          <a:xfrm>
            <a:off x="8326438" y="6430963"/>
            <a:ext cx="762000" cy="365125"/>
          </a:xfrm>
          <a:prstGeom prst="rect">
            <a:avLst/>
          </a:prstGeom>
          <a:noFill/>
        </p:spPr>
        <p:txBody>
          <a:bodyPr lIns="0" tIns="0" rIns="0" bIns="0" anchor="b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buFont typeface="Wingdings" panose="05000000000000000000" pitchFamily="2" charset="2"/>
              <a:buNone/>
            </a:pPr>
            <a:fld id="{9A8B778A-5883-45AA-A0A5-0DA79BE1881B}" type="slidenum">
              <a:rPr lang="en-US" altLang="en-US" sz="1200">
                <a:solidFill>
                  <a:srgbClr val="424242"/>
                </a:solidFill>
              </a:rPr>
              <a:pPr algn="r" eaLnBrk="1" hangingPunct="1">
                <a:buFont typeface="Wingdings" panose="05000000000000000000" pitchFamily="2" charset="2"/>
                <a:buNone/>
              </a:pPr>
              <a:t>‹#›</a:t>
            </a:fld>
            <a:endParaRPr lang="en-US" altLang="en-US" sz="1200">
              <a:solidFill>
                <a:srgbClr val="424242"/>
              </a:solidFill>
            </a:endParaRPr>
          </a:p>
        </p:txBody>
      </p:sp>
      <p:grpSp>
        <p:nvGrpSpPr>
          <p:cNvPr id="11" name="Group 23">
            <a:extLst>
              <a:ext uri="{FF2B5EF4-FFF2-40B4-BE49-F238E27FC236}">
                <a16:creationId xmlns:a16="http://schemas.microsoft.com/office/drawing/2014/main" id="{A25F7A35-0136-69DC-7899-F036D6EFBB6D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-9525" y="0"/>
            <a:ext cx="9169400" cy="533400"/>
            <a:chOff x="-6" y="-180"/>
            <a:chExt cx="5776" cy="516"/>
          </a:xfr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5400000" scaled="0"/>
            <a:tileRect/>
          </a:gradFill>
        </p:grpSpPr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15A19262-76D0-189C-3404-B1368DD4BD7B}"/>
                </a:ext>
              </a:extLst>
            </p:cNvPr>
            <p:cNvSpPr>
              <a:spLocks/>
            </p:cNvSpPr>
            <p:nvPr/>
          </p:nvSpPr>
          <p:spPr bwMode="auto">
            <a:xfrm>
              <a:off x="-6" y="-180"/>
              <a:ext cx="5772" cy="5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6" y="2"/>
                </a:cxn>
                <a:cxn ang="0">
                  <a:pos x="2542" y="0"/>
                </a:cxn>
                <a:cxn ang="0">
                  <a:pos x="4374" y="367"/>
                </a:cxn>
                <a:cxn ang="0">
                  <a:pos x="5766" y="55"/>
                </a:cxn>
                <a:cxn ang="0">
                  <a:pos x="5772" y="213"/>
                </a:cxn>
                <a:cxn ang="0">
                  <a:pos x="4302" y="439"/>
                </a:cxn>
                <a:cxn ang="0">
                  <a:pos x="1488" y="201"/>
                </a:cxn>
                <a:cxn ang="0">
                  <a:pos x="0" y="656"/>
                </a:cxn>
                <a:cxn ang="0">
                  <a:pos x="6" y="2"/>
                </a:cxn>
              </a:cxnLst>
              <a:rect l="0" t="0" r="0" b="0"/>
              <a:pathLst>
                <a:path w="5772" h="656">
                  <a:moveTo>
                    <a:pt x="6" y="2"/>
                  </a:moveTo>
                  <a:lnTo>
                    <a:pt x="2542" y="0"/>
                  </a:lnTo>
                  <a:cubicBezTo>
                    <a:pt x="2746" y="101"/>
                    <a:pt x="3828" y="367"/>
                    <a:pt x="4374" y="367"/>
                  </a:cubicBezTo>
                  <a:cubicBezTo>
                    <a:pt x="4920" y="367"/>
                    <a:pt x="5526" y="152"/>
                    <a:pt x="5766" y="55"/>
                  </a:cubicBezTo>
                  <a:lnTo>
                    <a:pt x="5772" y="213"/>
                  </a:lnTo>
                  <a:cubicBezTo>
                    <a:pt x="5670" y="257"/>
                    <a:pt x="5016" y="441"/>
                    <a:pt x="4302" y="439"/>
                  </a:cubicBezTo>
                  <a:cubicBezTo>
                    <a:pt x="3588" y="437"/>
                    <a:pt x="2205" y="165"/>
                    <a:pt x="1488" y="201"/>
                  </a:cubicBezTo>
                  <a:cubicBezTo>
                    <a:pt x="750" y="209"/>
                    <a:pt x="270" y="482"/>
                    <a:pt x="0" y="656"/>
                  </a:cubicBezTo>
                  <a:lnTo>
                    <a:pt x="6" y="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0487514D-DBC4-62B2-3349-DB8C99F368BF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8" y="-180"/>
              <a:ext cx="3072" cy="263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1668" y="564"/>
                </a:cxn>
                <a:cxn ang="0">
                  <a:pos x="3000" y="186"/>
                </a:cxn>
                <a:cxn ang="0">
                  <a:pos x="3000" y="6"/>
                </a:cxn>
                <a:cxn ang="0">
                  <a:pos x="0" y="0"/>
                </a:cxn>
              </a:cxnLst>
              <a:rect l="0" t="0" r="0" b="0"/>
              <a:pathLst>
                <a:path w="3000" h="595">
                  <a:moveTo>
                    <a:pt x="0" y="0"/>
                  </a:moveTo>
                  <a:cubicBezTo>
                    <a:pt x="174" y="102"/>
                    <a:pt x="1168" y="533"/>
                    <a:pt x="1668" y="564"/>
                  </a:cubicBezTo>
                  <a:cubicBezTo>
                    <a:pt x="2168" y="595"/>
                    <a:pt x="2778" y="279"/>
                    <a:pt x="3000" y="186"/>
                  </a:cubicBezTo>
                  <a:lnTo>
                    <a:pt x="3000" y="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grpSp>
          <p:nvGrpSpPr>
            <p:cNvPr id="16" name="Group 1">
              <a:extLst>
                <a:ext uri="{FF2B5EF4-FFF2-40B4-BE49-F238E27FC236}">
                  <a16:creationId xmlns:a16="http://schemas.microsoft.com/office/drawing/2014/main" id="{A86CDBB1-B41E-CC08-540E-E78645B9E2A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-42"/>
              <a:ext cx="5770" cy="246"/>
              <a:chOff x="-13880" y="438044"/>
              <a:chExt cx="9173112" cy="427357"/>
            </a:xfrm>
            <a:grpFill/>
          </p:grpSpPr>
          <p:sp>
            <p:nvSpPr>
              <p:cNvPr id="17" name="Freeform 16">
                <a:extLst>
                  <a:ext uri="{FF2B5EF4-FFF2-40B4-BE49-F238E27FC236}">
                    <a16:creationId xmlns:a16="http://schemas.microsoft.com/office/drawing/2014/main" id="{46FEA08F-C10E-0E20-6824-EE6278D6B087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3880" y="438118"/>
                <a:ext cx="9173112" cy="427283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966"/>
                  </a:cxn>
                  <a:cxn ang="0">
                    <a:pos x="1608" y="282"/>
                  </a:cxn>
                  <a:cxn ang="0">
                    <a:pos x="4110" y="1008"/>
                  </a:cxn>
                  <a:cxn ang="0">
                    <a:pos x="5772" y="0"/>
                  </a:cxn>
                </a:cxnLst>
                <a:rect l="0" t="0" r="0" b="0"/>
                <a:pathLst>
                  <a:path w="5772" h="1055">
                    <a:moveTo>
                      <a:pt x="0" y="966"/>
                    </a:moveTo>
                    <a:cubicBezTo>
                      <a:pt x="282" y="738"/>
                      <a:pt x="923" y="275"/>
                      <a:pt x="1608" y="282"/>
                    </a:cubicBezTo>
                    <a:cubicBezTo>
                      <a:pt x="2293" y="289"/>
                      <a:pt x="3416" y="1055"/>
                      <a:pt x="4110" y="1008"/>
                    </a:cubicBezTo>
                    <a:cubicBezTo>
                      <a:pt x="4804" y="961"/>
                      <a:pt x="5426" y="210"/>
                      <a:pt x="5772" y="0"/>
                    </a:cubicBezTo>
                  </a:path>
                </a:pathLst>
              </a:custGeom>
              <a:grpFill/>
              <a:ln w="1079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18" name="Freeform 17">
                <a:extLst>
                  <a:ext uri="{FF2B5EF4-FFF2-40B4-BE49-F238E27FC236}">
                    <a16:creationId xmlns:a16="http://schemas.microsoft.com/office/drawing/2014/main" id="{8037E78C-B95F-58B3-58B8-DE05E0220E6F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0858" y="438044"/>
                <a:ext cx="9169042" cy="382392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732"/>
                  </a:cxn>
                  <a:cxn ang="0">
                    <a:pos x="1638" y="228"/>
                  </a:cxn>
                  <a:cxn ang="0">
                    <a:pos x="4122" y="816"/>
                  </a:cxn>
                  <a:cxn ang="0">
                    <a:pos x="5766" y="0"/>
                  </a:cxn>
                </a:cxnLst>
                <a:rect l="0" t="0" r="0" b="0"/>
                <a:pathLst>
                  <a:path w="5766" h="854">
                    <a:moveTo>
                      <a:pt x="0" y="732"/>
                    </a:moveTo>
                    <a:cubicBezTo>
                      <a:pt x="273" y="647"/>
                      <a:pt x="951" y="214"/>
                      <a:pt x="1638" y="228"/>
                    </a:cubicBezTo>
                    <a:cubicBezTo>
                      <a:pt x="2325" y="242"/>
                      <a:pt x="3434" y="854"/>
                      <a:pt x="4122" y="816"/>
                    </a:cubicBezTo>
                    <a:cubicBezTo>
                      <a:pt x="4810" y="778"/>
                      <a:pt x="5424" y="170"/>
                      <a:pt x="5766" y="0"/>
                    </a:cubicBezTo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sp>
        <p:nvSpPr>
          <p:cNvPr id="19" name="Freeform 18">
            <a:extLst>
              <a:ext uri="{FF2B5EF4-FFF2-40B4-BE49-F238E27FC236}">
                <a16:creationId xmlns:a16="http://schemas.microsoft.com/office/drawing/2014/main" id="{1B2C3713-4E88-129C-C1D8-325775B41E1D}"/>
              </a:ext>
            </a:extLst>
          </p:cNvPr>
          <p:cNvSpPr>
            <a:spLocks/>
          </p:cNvSpPr>
          <p:nvPr userDrawn="1"/>
        </p:nvSpPr>
        <p:spPr bwMode="auto">
          <a:xfrm rot="10800000">
            <a:off x="-9525" y="6586131"/>
            <a:ext cx="4876800" cy="27186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42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Times New Roman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696" r:id="rId2"/>
    <p:sldLayoutId id="2147483697" r:id="rId3"/>
    <p:sldLayoutId id="2147483698" r:id="rId4"/>
    <p:sldLayoutId id="2147483699" r:id="rId5"/>
    <p:sldLayoutId id="2147483700" r:id="rId6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anose="02040503050406030204" pitchFamily="18" charset="0"/>
          <a:ea typeface="MS PGothic" panose="020B0600070205080204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anose="02040503050406030204" pitchFamily="18" charset="0"/>
          <a:ea typeface="MS PGothic" panose="020B0600070205080204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anose="02040503050406030204" pitchFamily="18" charset="0"/>
          <a:ea typeface="MS PGothic" panose="020B0600070205080204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anose="02040503050406030204" pitchFamily="18" charset="0"/>
          <a:ea typeface="MS PGothic" panose="020B0600070205080204" pitchFamily="34" charset="-128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EB641B"/>
        </a:buClr>
        <a:buSzPct val="95000"/>
        <a:buFont typeface="Wingdings 2" panose="05020102010507070707" pitchFamily="18" charset="2"/>
        <a:buChar char=""/>
        <a:defRPr sz="22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EB641B"/>
        </a:buClr>
        <a:buSzPct val="65000"/>
        <a:buFont typeface="Wingdings 2" panose="05020102010507070707" pitchFamily="18" charset="2"/>
        <a:buChar char=""/>
        <a:defRPr sz="17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39639D"/>
        </a:buClr>
        <a:buSzPct val="65000"/>
        <a:buFont typeface="Wingdings 2" panose="05020102010507070707" pitchFamily="18" charset="2"/>
        <a:buChar char=""/>
        <a:defRPr sz="17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9FAF184E-AF44-1691-312B-094149A6F7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453329"/>
            <a:ext cx="7772400" cy="1042560"/>
          </a:xfrm>
        </p:spPr>
        <p:txBody>
          <a:bodyPr/>
          <a:lstStyle/>
          <a:p>
            <a:pPr eaLnBrk="1" hangingPunct="1"/>
            <a:r>
              <a:rPr lang="en-US" altLang="en-US" sz="7200" dirty="0"/>
              <a:t>CS 142</a:t>
            </a:r>
          </a:p>
        </p:txBody>
      </p:sp>
      <p:sp>
        <p:nvSpPr>
          <p:cNvPr id="4099" name="Subtitle 2">
            <a:extLst>
              <a:ext uri="{FF2B5EF4-FFF2-40B4-BE49-F238E27FC236}">
                <a16:creationId xmlns:a16="http://schemas.microsoft.com/office/drawing/2014/main" id="{C3F565BD-9177-37F7-1E5F-E79646F1E3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800" y="1495889"/>
            <a:ext cx="7772400" cy="1392265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en-US" b="1" dirty="0"/>
              <a:t>Lecture 21:</a:t>
            </a:r>
            <a:r>
              <a:rPr lang="en-US" altLang="en-US" dirty="0"/>
              <a:t> 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Map</a:t>
            </a:r>
            <a:r>
              <a:rPr lang="en-US" altLang="en-US" dirty="0"/>
              <a:t>s; grammars</a:t>
            </a:r>
            <a:endParaRPr lang="en-US" altLang="en-US" b="1" dirty="0"/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10AD3FA5-9E57-0A78-E3F1-F993187F6E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5802086"/>
            <a:ext cx="7772400" cy="809743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B641B"/>
              </a:buClr>
              <a:buSzPct val="95000"/>
              <a:buFont typeface="Wingdings 2" charset="2"/>
              <a:buNone/>
              <a:defRPr sz="22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639763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2pPr>
            <a:lvl3pPr marL="914400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B641B"/>
              </a:buClr>
              <a:buSzPct val="65000"/>
              <a:buFont typeface="Wingdings 2" panose="05020102010507070707" pitchFamily="18" charset="2"/>
              <a:buChar char=""/>
              <a:defRPr sz="17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4pPr>
            <a:lvl5pPr marL="1462088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 eaLnBrk="1" hangingPunct="1">
              <a:buFont typeface="Wingdings 2" panose="05020102010507070707" pitchFamily="18" charset="2"/>
              <a:buNone/>
            </a:pPr>
            <a:r>
              <a:rPr lang="en-US" altLang="en-US" sz="1800" dirty="0"/>
              <a:t>Thanks to Marty Stepp and Stuart Reges for parts of these slides</a:t>
            </a:r>
          </a:p>
        </p:txBody>
      </p:sp>
      <p:pic>
        <p:nvPicPr>
          <p:cNvPr id="3" name="Picture 2" descr="CSC290 Communication Skills for Computer Scientists (Winter 2019)">
            <a:extLst>
              <a:ext uri="{FF2B5EF4-FFF2-40B4-BE49-F238E27FC236}">
                <a16:creationId xmlns:a16="http://schemas.microsoft.com/office/drawing/2014/main" id="{0C90A50C-C5B3-35F0-FE5A-8B33490DCA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301" y="2139852"/>
            <a:ext cx="7479398" cy="3316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7AFE9464-3838-44C0-159C-33EE6C4BAE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Backus-Naur (BNF)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95C41A89-D9E5-E648-764D-B29432026F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Backus-Naur Form (BNF)</a:t>
            </a:r>
            <a:r>
              <a:rPr lang="en-US" altLang="en-US"/>
              <a:t>: A syntax for describing language grammars in terms of transformation </a:t>
            </a:r>
            <a:r>
              <a:rPr lang="en-US" altLang="en-US" i="1"/>
              <a:t>rules</a:t>
            </a:r>
            <a:r>
              <a:rPr lang="en-US" altLang="en-US"/>
              <a:t>, of the form:</a:t>
            </a:r>
          </a:p>
          <a:p>
            <a:pPr lvl="1" eaLnBrk="1" hangingPunct="1"/>
            <a:endParaRPr lang="en-US" altLang="en-US"/>
          </a:p>
          <a:p>
            <a:pPr lvl="1" eaLnBrk="1" hangingPunct="1">
              <a:buFontTx/>
              <a:buNone/>
            </a:pPr>
            <a:r>
              <a:rPr lang="en-US" altLang="en-US" sz="1800"/>
              <a:t>&lt;</a:t>
            </a:r>
            <a:r>
              <a:rPr lang="en-US" altLang="en-US" sz="1800" b="1"/>
              <a:t>symbol</a:t>
            </a:r>
            <a:r>
              <a:rPr lang="en-US" altLang="en-US" sz="1800"/>
              <a:t>&gt; </a:t>
            </a:r>
            <a:r>
              <a:rPr lang="en-US" altLang="en-US" sz="1800">
                <a:latin typeface="Courier New" panose="02070309020205020404" pitchFamily="49" charset="0"/>
              </a:rPr>
              <a:t>::=</a:t>
            </a:r>
            <a:r>
              <a:rPr lang="en-US" altLang="en-US" sz="1800"/>
              <a:t> &lt;</a:t>
            </a:r>
            <a:r>
              <a:rPr lang="en-US" altLang="en-US" sz="1800" b="1"/>
              <a:t>expression</a:t>
            </a:r>
            <a:r>
              <a:rPr lang="en-US" altLang="en-US" sz="1800"/>
              <a:t>&gt; </a:t>
            </a:r>
            <a:r>
              <a:rPr lang="en-US" altLang="en-US" sz="1800">
                <a:latin typeface="Courier New" panose="02070309020205020404" pitchFamily="49" charset="0"/>
              </a:rPr>
              <a:t>|</a:t>
            </a:r>
            <a:r>
              <a:rPr lang="en-US" altLang="en-US" sz="1800"/>
              <a:t> &lt;</a:t>
            </a:r>
            <a:r>
              <a:rPr lang="en-US" altLang="en-US" sz="1800" b="1"/>
              <a:t>expression</a:t>
            </a:r>
            <a:r>
              <a:rPr lang="en-US" altLang="en-US" sz="1800"/>
              <a:t>&gt; </a:t>
            </a:r>
            <a:r>
              <a:rPr lang="en-US" altLang="en-US" sz="1800" i="1"/>
              <a:t>...</a:t>
            </a:r>
            <a:r>
              <a:rPr lang="en-US" altLang="en-US" sz="1800"/>
              <a:t> </a:t>
            </a:r>
            <a:r>
              <a:rPr lang="en-US" altLang="en-US" sz="1800">
                <a:latin typeface="Courier New" panose="02070309020205020404" pitchFamily="49" charset="0"/>
              </a:rPr>
              <a:t>|</a:t>
            </a:r>
            <a:r>
              <a:rPr lang="en-US" altLang="en-US" sz="1800"/>
              <a:t> &lt;</a:t>
            </a:r>
            <a:r>
              <a:rPr lang="en-US" altLang="en-US" sz="1800" b="1"/>
              <a:t>expression</a:t>
            </a:r>
            <a:r>
              <a:rPr lang="en-US" altLang="en-US" sz="1800"/>
              <a:t>&gt;</a:t>
            </a:r>
          </a:p>
          <a:p>
            <a:pPr lvl="1" eaLnBrk="1" hangingPunct="1"/>
            <a:endParaRPr lang="en-US" altLang="en-US"/>
          </a:p>
          <a:p>
            <a:pPr lvl="1" eaLnBrk="1" hangingPunct="1"/>
            <a:r>
              <a:rPr lang="en-US" altLang="en-US" b="1"/>
              <a:t>terminal</a:t>
            </a:r>
            <a:r>
              <a:rPr lang="en-US" altLang="en-US"/>
              <a:t>: A fundamental symbol of the language.</a:t>
            </a:r>
          </a:p>
          <a:p>
            <a:pPr lvl="1" eaLnBrk="1" hangingPunct="1"/>
            <a:r>
              <a:rPr lang="en-US" altLang="en-US" b="1"/>
              <a:t>non-terminal</a:t>
            </a:r>
            <a:r>
              <a:rPr lang="en-US" altLang="en-US"/>
              <a:t>: A high-level symbol describing language syntax, which can be transformed into other non-terminal or terminal symbol(s) based on the rules of the grammar.</a:t>
            </a:r>
          </a:p>
          <a:p>
            <a:pPr lvl="1" eaLnBrk="1" hangingPunct="1"/>
            <a:endParaRPr lang="en-US" altLang="en-US"/>
          </a:p>
          <a:p>
            <a:pPr lvl="1" eaLnBrk="1" hangingPunct="1"/>
            <a:r>
              <a:rPr lang="en-US" altLang="en-US"/>
              <a:t>developed by two Turing-award-winning computer scientists in 1960 to describe their new ALGOL programming language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4BF75763-D1E8-7810-A5DD-1D8C1D3D65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An example BNF grammar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DAEEA06E-4099-7C18-3FB1-B7FDA1D824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&lt;s&gt;::=&lt;n&gt; &lt;v&gt;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&lt;n&gt;::=Marty | Allison | Stuart | Jessica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&lt;v&gt;::=cried | slept | belched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/>
          </a:p>
          <a:p>
            <a:pPr eaLnBrk="1" hangingPunct="1"/>
            <a:r>
              <a:rPr lang="en-US" altLang="en-US"/>
              <a:t>Some sentences that could be generated from this grammar:</a:t>
            </a:r>
          </a:p>
          <a:p>
            <a:pPr lvl="1" eaLnBrk="1" hangingPunct="1">
              <a:buFontTx/>
              <a:buNone/>
            </a:pPr>
            <a:endParaRPr lang="en-US" altLang="en-US" sz="8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Marty slept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Jessica belched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Stuart cried</a:t>
            </a:r>
          </a:p>
        </p:txBody>
      </p:sp>
    </p:spTree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B1B0652F-2178-EDAC-142D-9BFD1C9551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BNF grammar version 2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3E7349E2-F3BB-BC59-99A9-51FB366D72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&lt;s&gt;::=&lt;n</a:t>
            </a:r>
            <a:r>
              <a:rPr lang="en-US" altLang="en-US" b="1">
                <a:latin typeface="Courier New" panose="02070309020205020404" pitchFamily="49" charset="0"/>
              </a:rPr>
              <a:t>p</a:t>
            </a:r>
            <a:r>
              <a:rPr lang="en-US" altLang="en-US">
                <a:latin typeface="Courier New" panose="02070309020205020404" pitchFamily="49" charset="0"/>
              </a:rPr>
              <a:t>&gt; &lt;v&gt;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>
                <a:latin typeface="Courier New" panose="02070309020205020404" pitchFamily="49" charset="0"/>
              </a:rPr>
              <a:t>&lt;np&gt;::=&lt;pn&gt; | &lt;dp&gt; &lt;n&gt;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</a:t>
            </a:r>
            <a:r>
              <a:rPr lang="en-US" altLang="en-US" b="1">
                <a:latin typeface="Courier New" panose="02070309020205020404" pitchFamily="49" charset="0"/>
              </a:rPr>
              <a:t>p</a:t>
            </a:r>
            <a:r>
              <a:rPr lang="en-US" altLang="en-US">
                <a:latin typeface="Courier New" panose="02070309020205020404" pitchFamily="49" charset="0"/>
              </a:rPr>
              <a:t>n&gt;::=Marty | Allison | Stuart | Jessica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>
                <a:latin typeface="Courier New" panose="02070309020205020404" pitchFamily="49" charset="0"/>
              </a:rPr>
              <a:t>&lt;dp&gt;::=a | the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>
                <a:latin typeface="Courier New" panose="02070309020205020404" pitchFamily="49" charset="0"/>
              </a:rPr>
              <a:t>&lt;n&gt;::=ball | hamster | carrot | computer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&lt;v&gt;::=cried | slept | belched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/>
          </a:p>
          <a:p>
            <a:pPr eaLnBrk="1" hangingPunct="1"/>
            <a:r>
              <a:rPr lang="en-US" altLang="en-US"/>
              <a:t>Some sentences that could be generated from this grammar:</a:t>
            </a:r>
          </a:p>
          <a:p>
            <a:pPr lvl="1" eaLnBrk="1" hangingPunct="1">
              <a:buFontTx/>
              <a:buNone/>
            </a:pPr>
            <a:endParaRPr lang="en-US" altLang="en-US" sz="8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the carrot cried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Jessica belched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a computer slept</a:t>
            </a:r>
          </a:p>
        </p:txBody>
      </p:sp>
    </p:spTree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05EF6089-23A8-1428-875A-30518CB654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BNF grammar version 3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79F76F86-0B91-8253-B42E-8493E3E07A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&lt;s&gt;::=&lt;np&gt; &lt;v&gt;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&lt;np&gt;::=&lt;pn&gt; | &lt;dp&gt; </a:t>
            </a:r>
            <a:r>
              <a:rPr lang="en-US" altLang="en-US" b="1">
                <a:latin typeface="Courier New" panose="02070309020205020404" pitchFamily="49" charset="0"/>
              </a:rPr>
              <a:t>&lt;adj&gt; </a:t>
            </a:r>
            <a:r>
              <a:rPr lang="en-US" altLang="en-US">
                <a:latin typeface="Courier New" panose="02070309020205020404" pitchFamily="49" charset="0"/>
              </a:rPr>
              <a:t>&lt;n&gt;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&lt;pn&gt;::=Marty | Victoria | Stuart | Jessica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&lt;dp&gt;::=a | the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>
                <a:latin typeface="Courier New" panose="02070309020205020404" pitchFamily="49" charset="0"/>
              </a:rPr>
              <a:t>&lt;adj&gt;::=silly | invisible | loud | romantic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&lt;n&gt;::=ball | hamster | carrot | computer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&lt;v&gt;::=cried | slept | belched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/>
          </a:p>
          <a:p>
            <a:pPr eaLnBrk="1" hangingPunct="1"/>
            <a:r>
              <a:rPr lang="en-US" altLang="en-US"/>
              <a:t>Some sentences that could be generated from this grammar:</a:t>
            </a:r>
          </a:p>
          <a:p>
            <a:pPr lvl="1" eaLnBrk="1" hangingPunct="1">
              <a:buFontTx/>
              <a:buNone/>
            </a:pPr>
            <a:endParaRPr lang="en-US" altLang="en-US" sz="80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the invisible carrot cried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Jessica belched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a computer slept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a romantic ball belched</a:t>
            </a:r>
          </a:p>
        </p:txBody>
      </p:sp>
    </p:spTree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4876B9C4-56A2-8E1B-4C7F-CB00435A59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Grammars and recursion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FEE2B4A3-F240-D592-B071-6D5B041AA0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&lt;s&gt;::=&lt;np&gt; &lt;v&gt;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&lt;np&gt;::=&lt;pn&gt; | &lt;dp&gt; &lt;adj</a:t>
            </a:r>
            <a:r>
              <a:rPr lang="en-US" altLang="en-US" b="1">
                <a:latin typeface="Courier New" panose="02070309020205020404" pitchFamily="49" charset="0"/>
              </a:rPr>
              <a:t>p</a:t>
            </a:r>
            <a:r>
              <a:rPr lang="en-US" altLang="en-US">
                <a:latin typeface="Courier New" panose="02070309020205020404" pitchFamily="49" charset="0"/>
              </a:rPr>
              <a:t>&gt; &lt;n&gt;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&lt;pn&gt;::=Marty | Victoria | Stuart | Jessica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&lt;dp&gt;::=a | the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>
                <a:latin typeface="Courier New" panose="02070309020205020404" pitchFamily="49" charset="0"/>
              </a:rPr>
              <a:t>&lt;adjp&gt;::=&lt;adj&gt; </a:t>
            </a:r>
            <a:r>
              <a:rPr lang="en-US" altLang="en-US" b="1">
                <a:solidFill>
                  <a:schemeClr val="accent2"/>
                </a:solidFill>
                <a:latin typeface="Courier New" panose="02070309020205020404" pitchFamily="49" charset="0"/>
              </a:rPr>
              <a:t>&lt;adjp&gt;</a:t>
            </a:r>
            <a:r>
              <a:rPr lang="en-US" altLang="en-US" b="1">
                <a:latin typeface="Courier New" panose="02070309020205020404" pitchFamily="49" charset="0"/>
              </a:rPr>
              <a:t> | &lt;adj&gt;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&lt;adj&gt;::=silly | invisible | loud | romantic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&lt;n&gt;::=ball | hamster | carrot | computer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&lt;v&gt;::=cried | slept | belched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>
              <a:latin typeface="Courier New" panose="02070309020205020404" pitchFamily="49" charset="0"/>
            </a:endParaRPr>
          </a:p>
          <a:p>
            <a:pPr lvl="1" eaLnBrk="1" hangingPunct="1">
              <a:buFontTx/>
              <a:buNone/>
            </a:pPr>
            <a:endParaRPr lang="en-US" altLang="en-US">
              <a:latin typeface="Courier New" panose="02070309020205020404" pitchFamily="49" charset="0"/>
            </a:endParaRPr>
          </a:p>
          <a:p>
            <a:pPr eaLnBrk="1" hangingPunct="1"/>
            <a:r>
              <a:rPr lang="en-US" altLang="en-US"/>
              <a:t>Grammar rules can be defined </a:t>
            </a:r>
            <a:r>
              <a:rPr lang="en-US" altLang="en-US" i="1"/>
              <a:t>recursively</a:t>
            </a:r>
            <a:r>
              <a:rPr lang="en-US" altLang="en-US"/>
              <a:t>, so that the expansion of a symbol can contain that same symbol.</a:t>
            </a:r>
          </a:p>
          <a:p>
            <a:pPr lvl="1" eaLnBrk="1" hangingPunct="1"/>
            <a:r>
              <a:rPr lang="en-US" altLang="en-US"/>
              <a:t>There must also be expressions that expand the symbol into something non-recursive, so that the recursion eventually ends.</a:t>
            </a:r>
          </a:p>
        </p:txBody>
      </p:sp>
    </p:spTree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1E2D3F77-6E00-53D9-B7F8-BF8A841950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Grammar, final version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722E1827-496B-6EC0-34EC-F81E9B0EE4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&lt;s&gt;::=&lt;np&gt; &lt;</a:t>
            </a:r>
            <a:r>
              <a:rPr lang="en-US" altLang="en-US" dirty="0" err="1">
                <a:latin typeface="Courier New" panose="02070309020205020404" pitchFamily="49" charset="0"/>
              </a:rPr>
              <a:t>vp</a:t>
            </a:r>
            <a:r>
              <a:rPr lang="en-US" altLang="en-US" dirty="0">
                <a:latin typeface="Courier New" panose="02070309020205020404" pitchFamily="49" charset="0"/>
              </a:rPr>
              <a:t>&gt;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&lt;np&gt;::=&lt;</a:t>
            </a:r>
            <a:r>
              <a:rPr lang="en-US" altLang="en-US" dirty="0" err="1">
                <a:latin typeface="Courier New" panose="02070309020205020404" pitchFamily="49" charset="0"/>
              </a:rPr>
              <a:t>dp</a:t>
            </a:r>
            <a:r>
              <a:rPr lang="en-US" altLang="en-US" dirty="0">
                <a:latin typeface="Courier New" panose="02070309020205020404" pitchFamily="49" charset="0"/>
              </a:rPr>
              <a:t>&gt; &lt;</a:t>
            </a:r>
            <a:r>
              <a:rPr lang="en-US" altLang="en-US" dirty="0" err="1">
                <a:latin typeface="Courier New" panose="02070309020205020404" pitchFamily="49" charset="0"/>
              </a:rPr>
              <a:t>adjp</a:t>
            </a:r>
            <a:r>
              <a:rPr lang="en-US" altLang="en-US" dirty="0">
                <a:latin typeface="Courier New" panose="02070309020205020404" pitchFamily="49" charset="0"/>
              </a:rPr>
              <a:t>&gt; &lt;n&gt;|&lt;</a:t>
            </a:r>
            <a:r>
              <a:rPr lang="en-US" altLang="en-US" dirty="0" err="1">
                <a:latin typeface="Courier New" panose="02070309020205020404" pitchFamily="49" charset="0"/>
              </a:rPr>
              <a:t>pn</a:t>
            </a:r>
            <a:r>
              <a:rPr lang="en-US" altLang="en-US" dirty="0">
                <a:latin typeface="Courier New" panose="02070309020205020404" pitchFamily="49" charset="0"/>
              </a:rPr>
              <a:t>&gt;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&lt;</a:t>
            </a:r>
            <a:r>
              <a:rPr lang="en-US" altLang="en-US" dirty="0" err="1">
                <a:latin typeface="Courier New" panose="02070309020205020404" pitchFamily="49" charset="0"/>
              </a:rPr>
              <a:t>dp</a:t>
            </a:r>
            <a:r>
              <a:rPr lang="en-US" altLang="en-US" dirty="0">
                <a:latin typeface="Courier New" panose="02070309020205020404" pitchFamily="49" charset="0"/>
              </a:rPr>
              <a:t>&gt;::=</a:t>
            </a:r>
            <a:r>
              <a:rPr lang="en-US" altLang="en-US" dirty="0" err="1">
                <a:latin typeface="Courier New" panose="02070309020205020404" pitchFamily="49" charset="0"/>
              </a:rPr>
              <a:t>the|a</a:t>
            </a:r>
            <a:endParaRPr lang="en-US" altLang="en-US" dirty="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&lt;</a:t>
            </a:r>
            <a:r>
              <a:rPr lang="en-US" altLang="en-US" dirty="0" err="1">
                <a:latin typeface="Courier New" panose="02070309020205020404" pitchFamily="49" charset="0"/>
              </a:rPr>
              <a:t>adjp</a:t>
            </a:r>
            <a:r>
              <a:rPr lang="en-US" altLang="en-US" dirty="0">
                <a:latin typeface="Courier New" panose="02070309020205020404" pitchFamily="49" charset="0"/>
              </a:rPr>
              <a:t>&gt;::=&lt;adj&gt;|&lt;adj&gt; &lt;</a:t>
            </a:r>
            <a:r>
              <a:rPr lang="en-US" altLang="en-US" dirty="0" err="1">
                <a:latin typeface="Courier New" panose="02070309020205020404" pitchFamily="49" charset="0"/>
              </a:rPr>
              <a:t>adjp</a:t>
            </a:r>
            <a:r>
              <a:rPr lang="en-US" altLang="en-US" dirty="0">
                <a:latin typeface="Courier New" panose="02070309020205020404" pitchFamily="49" charset="0"/>
              </a:rPr>
              <a:t>&gt;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&lt;adj&gt;::=</a:t>
            </a:r>
            <a:r>
              <a:rPr lang="en-US" altLang="en-US" dirty="0" err="1">
                <a:latin typeface="Courier New" panose="02070309020205020404" pitchFamily="49" charset="0"/>
              </a:rPr>
              <a:t>big|fat|green|wonderful|faulty|subliminal</a:t>
            </a:r>
            <a:endParaRPr lang="en-US" altLang="en-US" dirty="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&lt;n&gt;::=</a:t>
            </a:r>
            <a:r>
              <a:rPr lang="en-US" altLang="en-US" dirty="0" err="1">
                <a:latin typeface="Courier New" panose="02070309020205020404" pitchFamily="49" charset="0"/>
              </a:rPr>
              <a:t>dog|cat|man|university|father|mother|child</a:t>
            </a:r>
            <a:endParaRPr lang="en-US" altLang="en-US" dirty="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&lt;</a:t>
            </a:r>
            <a:r>
              <a:rPr lang="en-US" altLang="en-US" dirty="0" err="1">
                <a:latin typeface="Courier New" panose="02070309020205020404" pitchFamily="49" charset="0"/>
              </a:rPr>
              <a:t>pn</a:t>
            </a:r>
            <a:r>
              <a:rPr lang="en-US" altLang="en-US" dirty="0">
                <a:latin typeface="Courier New" panose="02070309020205020404" pitchFamily="49" charset="0"/>
              </a:rPr>
              <a:t>&gt;::=</a:t>
            </a:r>
            <a:r>
              <a:rPr lang="en-US" altLang="en-US" dirty="0" err="1">
                <a:latin typeface="Courier New" panose="02070309020205020404" pitchFamily="49" charset="0"/>
              </a:rPr>
              <a:t>John|Jane|Sally|Spot|Fred|Elmo</a:t>
            </a:r>
            <a:endParaRPr lang="en-US" altLang="en-US" dirty="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&lt;</a:t>
            </a:r>
            <a:r>
              <a:rPr lang="en-US" altLang="en-US" dirty="0" err="1">
                <a:latin typeface="Courier New" panose="02070309020205020404" pitchFamily="49" charset="0"/>
              </a:rPr>
              <a:t>vp</a:t>
            </a:r>
            <a:r>
              <a:rPr lang="en-US" altLang="en-US" dirty="0">
                <a:latin typeface="Courier New" panose="02070309020205020404" pitchFamily="49" charset="0"/>
              </a:rPr>
              <a:t>&gt;::=&lt;tv&gt; &lt;np&gt;|&lt;iv&gt;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&lt;tv&gt;::=</a:t>
            </a:r>
            <a:r>
              <a:rPr lang="en-US" altLang="en-US" dirty="0" err="1">
                <a:latin typeface="Courier New" panose="02070309020205020404" pitchFamily="49" charset="0"/>
              </a:rPr>
              <a:t>hit|honored|kissed|helped</a:t>
            </a:r>
            <a:endParaRPr lang="en-US" altLang="en-US" dirty="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&lt;iv&gt;::=</a:t>
            </a:r>
            <a:r>
              <a:rPr lang="en-US" altLang="en-US" dirty="0" err="1">
                <a:latin typeface="Courier New" panose="02070309020205020404" pitchFamily="49" charset="0"/>
              </a:rPr>
              <a:t>died|collapsed|laughed|wept</a:t>
            </a:r>
            <a:endParaRPr lang="en-US" altLang="en-US" dirty="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 dirty="0">
              <a:latin typeface="Courier New" panose="02070309020205020404" pitchFamily="49" charset="0"/>
            </a:endParaRPr>
          </a:p>
          <a:p>
            <a:pPr eaLnBrk="1" hangingPunct="1"/>
            <a:r>
              <a:rPr lang="en-US" altLang="en-US" dirty="0"/>
              <a:t>Could this grammar generate the following sentences?</a:t>
            </a:r>
          </a:p>
          <a:p>
            <a:pPr lvl="1" eaLnBrk="1" hangingPunct="1"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Fred honored the green wonderful child</a:t>
            </a:r>
          </a:p>
          <a:p>
            <a:pPr lvl="1" eaLnBrk="1" hangingPunct="1">
              <a:buFontTx/>
              <a:buNone/>
            </a:pPr>
            <a:r>
              <a:rPr lang="en-US" altLang="en-US" dirty="0">
                <a:latin typeface="Courier New" panose="02070309020205020404" pitchFamily="49" charset="0"/>
              </a:rPr>
              <a:t>big Jane wept the fat man fat</a:t>
            </a:r>
          </a:p>
          <a:p>
            <a:pPr lvl="1" eaLnBrk="1" hangingPunct="1">
              <a:buFontTx/>
              <a:buNone/>
            </a:pPr>
            <a:endParaRPr lang="en-US" altLang="en-US" sz="800" dirty="0">
              <a:latin typeface="Courier New" panose="02070309020205020404" pitchFamily="49" charset="0"/>
            </a:endParaRPr>
          </a:p>
          <a:p>
            <a:pPr eaLnBrk="1" hangingPunct="1"/>
            <a:r>
              <a:rPr lang="en-US" altLang="en-US" dirty="0"/>
              <a:t>Generate a random sentence using this grammar.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89F304BE-9EF3-DB00-091A-3C6CBE97C6A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Map</a:t>
            </a:r>
            <a:r>
              <a:rPr lang="en-US" altLang="en-US" dirty="0"/>
              <a:t>s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081BBC7A-B953-9896-D4DC-AFF35D3369C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map</a:t>
            </a:r>
            <a:r>
              <a:rPr lang="en-US" altLang="en-US"/>
              <a:t>: Holds a set of unique </a:t>
            </a:r>
            <a:r>
              <a:rPr lang="en-US" altLang="en-US" i="1"/>
              <a:t>keys</a:t>
            </a:r>
            <a:r>
              <a:rPr lang="en-US" altLang="en-US"/>
              <a:t> and a collection of </a:t>
            </a:r>
            <a:r>
              <a:rPr lang="en-US" altLang="en-US" i="1"/>
              <a:t>values</a:t>
            </a:r>
            <a:r>
              <a:rPr lang="en-US" altLang="en-US"/>
              <a:t>, where each key is associated with one value.</a:t>
            </a:r>
          </a:p>
          <a:p>
            <a:pPr lvl="1" eaLnBrk="1" hangingPunct="1"/>
            <a:r>
              <a:rPr lang="en-US" altLang="en-US"/>
              <a:t>a.k.a. "dictionary", "associative array", "hash"</a:t>
            </a:r>
          </a:p>
          <a:p>
            <a:pPr lvl="1" eaLnBrk="1" hangingPunct="1"/>
            <a:endParaRPr lang="en-US" altLang="en-US" sz="1200"/>
          </a:p>
          <a:p>
            <a:pPr eaLnBrk="1" hangingPunct="1"/>
            <a:r>
              <a:rPr lang="en-US" altLang="en-US"/>
              <a:t>basic map operations:</a:t>
            </a:r>
          </a:p>
          <a:p>
            <a:pPr lvl="1" eaLnBrk="1" hangingPunct="1"/>
            <a:r>
              <a:rPr lang="en-US" altLang="en-US" b="1"/>
              <a:t>put</a:t>
            </a:r>
            <a:r>
              <a:rPr lang="en-US" altLang="en-US"/>
              <a:t>(</a:t>
            </a:r>
            <a:r>
              <a:rPr lang="en-US" altLang="en-US" i="1"/>
              <a:t>key</a:t>
            </a:r>
            <a:r>
              <a:rPr lang="en-US" altLang="en-US"/>
              <a:t>, </a:t>
            </a:r>
            <a:r>
              <a:rPr lang="en-US" altLang="en-US" i="1"/>
              <a:t>value </a:t>
            </a:r>
            <a:r>
              <a:rPr lang="en-US" altLang="en-US"/>
              <a:t>): Adds a </a:t>
            </a:r>
            <a:br>
              <a:rPr lang="en-US" altLang="en-US"/>
            </a:br>
            <a:r>
              <a:rPr lang="en-US" altLang="en-US"/>
              <a:t>mapping from a key to</a:t>
            </a:r>
            <a:br>
              <a:rPr lang="en-US" altLang="en-US"/>
            </a:br>
            <a:r>
              <a:rPr lang="en-US" altLang="en-US"/>
              <a:t>a value.</a:t>
            </a:r>
            <a:br>
              <a:rPr lang="en-US" altLang="en-US"/>
            </a:br>
            <a:endParaRPr lang="en-US" altLang="en-US" sz="800"/>
          </a:p>
          <a:p>
            <a:pPr lvl="1" eaLnBrk="1" hangingPunct="1"/>
            <a:r>
              <a:rPr lang="en-US" altLang="en-US" b="1"/>
              <a:t>get</a:t>
            </a:r>
            <a:r>
              <a:rPr lang="en-US" altLang="en-US"/>
              <a:t>(</a:t>
            </a:r>
            <a:r>
              <a:rPr lang="en-US" altLang="en-US" i="1"/>
              <a:t>key </a:t>
            </a:r>
            <a:r>
              <a:rPr lang="en-US" altLang="en-US"/>
              <a:t>): Retrieves the</a:t>
            </a:r>
            <a:br>
              <a:rPr lang="en-US" altLang="en-US"/>
            </a:br>
            <a:r>
              <a:rPr lang="en-US" altLang="en-US"/>
              <a:t>value mapped to the key.</a:t>
            </a:r>
            <a:br>
              <a:rPr lang="en-US" altLang="en-US"/>
            </a:br>
            <a:endParaRPr lang="en-US" altLang="en-US" sz="800"/>
          </a:p>
          <a:p>
            <a:pPr lvl="1" eaLnBrk="1" hangingPunct="1"/>
            <a:r>
              <a:rPr lang="en-US" altLang="en-US" b="1"/>
              <a:t>remove</a:t>
            </a:r>
            <a:r>
              <a:rPr lang="en-US" altLang="en-US"/>
              <a:t>(</a:t>
            </a:r>
            <a:r>
              <a:rPr lang="en-US" altLang="en-US" i="1"/>
              <a:t>key </a:t>
            </a:r>
            <a:r>
              <a:rPr lang="en-US" altLang="en-US"/>
              <a:t>): Removes</a:t>
            </a:r>
            <a:br>
              <a:rPr lang="en-US" altLang="en-US"/>
            </a:br>
            <a:r>
              <a:rPr lang="en-US" altLang="en-US"/>
              <a:t>the given key and its</a:t>
            </a:r>
            <a:br>
              <a:rPr lang="en-US" altLang="en-US"/>
            </a:br>
            <a:r>
              <a:rPr lang="en-US" altLang="en-US"/>
              <a:t>mapped value.</a:t>
            </a:r>
          </a:p>
        </p:txBody>
      </p:sp>
      <p:pic>
        <p:nvPicPr>
          <p:cNvPr id="11268" name="Picture 4" descr="map">
            <a:extLst>
              <a:ext uri="{FF2B5EF4-FFF2-40B4-BE49-F238E27FC236}">
                <a16:creationId xmlns:a16="http://schemas.microsoft.com/office/drawing/2014/main" id="{7D82756C-0AA8-2ABD-E98F-40021B0FCA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2743200"/>
            <a:ext cx="4038600" cy="294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2133" name="Text Box 5">
            <a:extLst>
              <a:ext uri="{FF2B5EF4-FFF2-40B4-BE49-F238E27FC236}">
                <a16:creationId xmlns:a16="http://schemas.microsoft.com/office/drawing/2014/main" id="{E7F8EDFA-06A4-FA6C-CCEF-644B6F3D19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00525" y="5935663"/>
            <a:ext cx="48672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>
                <a:latin typeface="Courier New" charset="0"/>
                <a:ea typeface="+mn-ea"/>
              </a:rPr>
              <a:t>myMap.get("Juliet")</a:t>
            </a:r>
            <a:r>
              <a:rPr lang="en-US">
                <a:latin typeface="Tahoma" charset="0"/>
                <a:ea typeface="+mn-ea"/>
              </a:rPr>
              <a:t> returns </a:t>
            </a:r>
            <a:r>
              <a:rPr lang="en-US">
                <a:latin typeface="Courier New" charset="0"/>
                <a:ea typeface="+mn-ea"/>
              </a:rPr>
              <a:t>"Capulet"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B1EC0887-1D25-FFF3-D4C7-25BF92D9BA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Courier New" panose="02070309020205020404" pitchFamily="49" charset="0"/>
              </a:rPr>
              <a:t>Map</a:t>
            </a:r>
            <a:r>
              <a:rPr lang="en-US" altLang="en-US"/>
              <a:t> methods</a:t>
            </a:r>
          </a:p>
        </p:txBody>
      </p:sp>
      <p:graphicFrame>
        <p:nvGraphicFramePr>
          <p:cNvPr id="435203" name="Group 3">
            <a:extLst>
              <a:ext uri="{FF2B5EF4-FFF2-40B4-BE49-F238E27FC236}">
                <a16:creationId xmlns:a16="http://schemas.microsoft.com/office/drawing/2014/main" id="{A75A5B10-42F5-E546-751B-82821D3F81E8}"/>
              </a:ext>
            </a:extLst>
          </p:cNvPr>
          <p:cNvGraphicFramePr>
            <a:graphicFrameLocks noGrp="1"/>
          </p:cNvGraphicFramePr>
          <p:nvPr/>
        </p:nvGraphicFramePr>
        <p:xfrm>
          <a:off x="152400" y="1320800"/>
          <a:ext cx="8897938" cy="3359150"/>
        </p:xfrm>
        <a:graphic>
          <a:graphicData uri="http://schemas.openxmlformats.org/drawingml/2006/table">
            <a:tbl>
              <a:tblPr/>
              <a:tblGrid>
                <a:gridCol w="23714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265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01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put(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key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, 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value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)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marL="91444" marR="91444"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adds a mapping from the given key to the given value;</a:t>
                      </a:r>
                      <a:b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</a:b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if the key already exists, replaces its value with the given one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91444" marR="91444"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82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get(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key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)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marL="91444" marR="91444"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returns the value mapped to the given key (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null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 if not found)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91444" marR="91444"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49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containsKey(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key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)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marL="91444" marR="91444"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returns 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true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 if the map contains a mapping for the given key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91444" marR="91444"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82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remove(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key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)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marL="91444" marR="91444"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removes any existing mapping for the given key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91444" marR="91444"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53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clear()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marL="91444" marR="91444"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removes all key/value pairs from the map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91444" marR="91444"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53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size()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marL="91444" marR="91444"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returns the number of key/value pairs in the map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91444" marR="91444"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82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isEmpty()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marL="91444" marR="91444"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returns 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Times New Roman" charset="0"/>
                        </a:rPr>
                        <a:t>true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cs typeface="Times New Roman" charset="0"/>
                        </a:rPr>
                        <a:t> if the map's size is 0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91444" marR="91444"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82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toString()</a:t>
                      </a:r>
                    </a:p>
                  </a:txBody>
                  <a:tcPr marL="91444" marR="91444"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returns a string such as 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"{a=90, d=60, c=70}"</a:t>
                      </a:r>
                    </a:p>
                  </a:txBody>
                  <a:tcPr marL="91444" marR="91444" marT="45728" marB="4572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435232" name="Group 32">
            <a:extLst>
              <a:ext uri="{FF2B5EF4-FFF2-40B4-BE49-F238E27FC236}">
                <a16:creationId xmlns:a16="http://schemas.microsoft.com/office/drawing/2014/main" id="{36C74C7E-AB11-A94F-C532-0774076E4EFC}"/>
              </a:ext>
            </a:extLst>
          </p:cNvPr>
          <p:cNvGraphicFramePr>
            <a:graphicFrameLocks noGrp="1"/>
          </p:cNvGraphicFramePr>
          <p:nvPr/>
        </p:nvGraphicFramePr>
        <p:xfrm>
          <a:off x="155575" y="4816475"/>
          <a:ext cx="8888413" cy="1509724"/>
        </p:xfrm>
        <a:graphic>
          <a:graphicData uri="http://schemas.openxmlformats.org/drawingml/2006/table">
            <a:tbl>
              <a:tblPr/>
              <a:tblGrid>
                <a:gridCol w="2362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262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57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keySet()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returns a set of all keys in the map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values()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returns a collection of all values in the map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25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putAll(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map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)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adds all key/value pairs from the given map to this map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equals(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map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)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returns 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</a:rPr>
                        <a:t>true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 if given map has the same mappings as this one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779CA8B3-3343-0D9E-BC0D-5D85E9C042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Using maps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85498010-3DFB-32AF-9B2C-581659BE89E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A map allows you to get from one half of a pair to the other.</a:t>
            </a:r>
          </a:p>
          <a:p>
            <a:pPr lvl="1" eaLnBrk="1" hangingPunct="1"/>
            <a:r>
              <a:rPr lang="en-US" altLang="en-US" dirty="0"/>
              <a:t>Remembers one piece of information about every index (key).</a:t>
            </a:r>
            <a:endParaRPr lang="en-US" altLang="en-US" i="1" dirty="0"/>
          </a:p>
          <a:p>
            <a:pPr lvl="1" eaLnBrk="1" hangingPunct="1">
              <a:lnSpc>
                <a:spcPct val="90000"/>
              </a:lnSpc>
            </a:pPr>
            <a:endParaRPr lang="en-US" altLang="en-US" dirty="0"/>
          </a:p>
          <a:p>
            <a:pPr lvl="1" eaLnBrk="1" hangingPunct="1">
              <a:lnSpc>
                <a:spcPct val="90000"/>
              </a:lnSpc>
            </a:pPr>
            <a:endParaRPr lang="en-US" altLang="en-US" dirty="0"/>
          </a:p>
          <a:p>
            <a:pPr lvl="1" eaLnBrk="1" hangingPunct="1">
              <a:lnSpc>
                <a:spcPct val="90000"/>
              </a:lnSpc>
            </a:pPr>
            <a:endParaRPr lang="en-US" altLang="en-US" dirty="0"/>
          </a:p>
          <a:p>
            <a:pPr lvl="1" eaLnBrk="1" hangingPunct="1">
              <a:lnSpc>
                <a:spcPct val="90000"/>
              </a:lnSpc>
            </a:pPr>
            <a:endParaRPr lang="en-US" altLang="en-US" dirty="0"/>
          </a:p>
          <a:p>
            <a:pPr lvl="1" eaLnBrk="1" hangingPunct="1">
              <a:lnSpc>
                <a:spcPct val="90000"/>
              </a:lnSpc>
            </a:pPr>
            <a:endParaRPr lang="en-US" altLang="en-US" dirty="0"/>
          </a:p>
          <a:p>
            <a:pPr lvl="1" eaLnBrk="1" hangingPunct="1"/>
            <a:r>
              <a:rPr lang="en-US" altLang="en-US" dirty="0"/>
              <a:t>Later, we can supply only the key and get back the related value:</a:t>
            </a:r>
          </a:p>
          <a:p>
            <a:pPr lvl="2" eaLnBrk="1" hangingPunct="1">
              <a:buFontTx/>
              <a:buNone/>
            </a:pPr>
            <a:r>
              <a:rPr lang="en-US" altLang="en-US" i="1" dirty="0"/>
              <a:t>	</a:t>
            </a:r>
            <a:r>
              <a:rPr lang="en-US" altLang="en-US" dirty="0"/>
              <a:t>Allows us to ask: </a:t>
            </a:r>
            <a:r>
              <a:rPr lang="en-US" altLang="en-US" i="1" dirty="0"/>
              <a:t>What is Suzy's phone number?</a:t>
            </a:r>
          </a:p>
        </p:txBody>
      </p:sp>
      <p:sp>
        <p:nvSpPr>
          <p:cNvPr id="436228" name="Oval 4">
            <a:extLst>
              <a:ext uri="{FF2B5EF4-FFF2-40B4-BE49-F238E27FC236}">
                <a16:creationId xmlns:a16="http://schemas.microsoft.com/office/drawing/2014/main" id="{730EC8F0-2846-B04A-7446-90EE54834A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1600" y="5130800"/>
            <a:ext cx="2209800" cy="914400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>
                <a:latin typeface="+mn-lt"/>
                <a:ea typeface="+mn-ea"/>
              </a:rPr>
              <a:t>Map</a:t>
            </a:r>
          </a:p>
        </p:txBody>
      </p:sp>
      <p:sp>
        <p:nvSpPr>
          <p:cNvPr id="436229" name="Line 5">
            <a:extLst>
              <a:ext uri="{FF2B5EF4-FFF2-40B4-BE49-F238E27FC236}">
                <a16:creationId xmlns:a16="http://schemas.microsoft.com/office/drawing/2014/main" id="{E07E6126-50CC-8B68-80C9-EE5E8D92062E}"/>
              </a:ext>
            </a:extLst>
          </p:cNvPr>
          <p:cNvSpPr>
            <a:spLocks noChangeShapeType="1"/>
          </p:cNvSpPr>
          <p:nvPr/>
        </p:nvSpPr>
        <p:spPr bwMode="auto">
          <a:xfrm>
            <a:off x="3200400" y="5400675"/>
            <a:ext cx="1905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/>
            <a:ext uri="{AF507438-7753-43e0-B8FC-AC1667EBCBE1}"/>
          </a:extLst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436230" name="Text Box 6">
            <a:extLst>
              <a:ext uri="{FF2B5EF4-FFF2-40B4-BE49-F238E27FC236}">
                <a16:creationId xmlns:a16="http://schemas.microsoft.com/office/drawing/2014/main" id="{D32E8B6B-0A58-C7ED-1897-5603CAD0FD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3275" y="5054600"/>
            <a:ext cx="1685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>
                <a:latin typeface="Courier New" charset="0"/>
                <a:ea typeface="+mn-ea"/>
              </a:rPr>
              <a:t>get("Suzy")</a:t>
            </a:r>
          </a:p>
        </p:txBody>
      </p:sp>
      <p:sp>
        <p:nvSpPr>
          <p:cNvPr id="436231" name="Text Box 7">
            <a:extLst>
              <a:ext uri="{FF2B5EF4-FFF2-40B4-BE49-F238E27FC236}">
                <a16:creationId xmlns:a16="http://schemas.microsoft.com/office/drawing/2014/main" id="{586C8BC3-A184-3105-DDA1-7E567F58B3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5754688"/>
            <a:ext cx="2095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>
                <a:latin typeface="Courier New" charset="0"/>
                <a:ea typeface="+mn-ea"/>
              </a:rPr>
              <a:t>"206-685-2181"</a:t>
            </a:r>
          </a:p>
        </p:txBody>
      </p:sp>
      <p:sp>
        <p:nvSpPr>
          <p:cNvPr id="436232" name="Oval 8">
            <a:extLst>
              <a:ext uri="{FF2B5EF4-FFF2-40B4-BE49-F238E27FC236}">
                <a16:creationId xmlns:a16="http://schemas.microsoft.com/office/drawing/2014/main" id="{632E593B-6B66-61AC-1839-89DF5DFB55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26050" y="2735263"/>
            <a:ext cx="2209800" cy="914400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n-lt"/>
                <a:ea typeface="+mn-ea"/>
              </a:rPr>
              <a:t>Map</a:t>
            </a:r>
          </a:p>
        </p:txBody>
      </p:sp>
      <p:sp>
        <p:nvSpPr>
          <p:cNvPr id="436233" name="Line 9">
            <a:extLst>
              <a:ext uri="{FF2B5EF4-FFF2-40B4-BE49-F238E27FC236}">
                <a16:creationId xmlns:a16="http://schemas.microsoft.com/office/drawing/2014/main" id="{5DE03DBD-E643-B277-3DA4-58A0D9DD95A5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3192463"/>
            <a:ext cx="40830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/>
            <a:ext uri="{AF507438-7753-43e0-B8FC-AC1667EBCBE1}"/>
          </a:extLst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436234" name="Text Box 10">
            <a:extLst>
              <a:ext uri="{FF2B5EF4-FFF2-40B4-BE49-F238E27FC236}">
                <a16:creationId xmlns:a16="http://schemas.microsoft.com/office/drawing/2014/main" id="{21D7157E-4137-815B-6F73-74A9CA7826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2551113"/>
            <a:ext cx="387032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>
                <a:solidFill>
                  <a:srgbClr val="008000"/>
                </a:solidFill>
                <a:latin typeface="Courier New" charset="0"/>
                <a:ea typeface="+mn-ea"/>
              </a:rPr>
              <a:t>//   key      value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>
                <a:latin typeface="Courier New" charset="0"/>
                <a:ea typeface="+mn-ea"/>
              </a:rPr>
              <a:t>put("Suzy", "206-685-2181")</a:t>
            </a:r>
          </a:p>
        </p:txBody>
      </p:sp>
      <p:sp>
        <p:nvSpPr>
          <p:cNvPr id="436235" name="Line 11">
            <a:extLst>
              <a:ext uri="{FF2B5EF4-FFF2-40B4-BE49-F238E27FC236}">
                <a16:creationId xmlns:a16="http://schemas.microsoft.com/office/drawing/2014/main" id="{26D54D8A-A3DA-D83A-D82F-2E9F8D199B16}"/>
              </a:ext>
            </a:extLst>
          </p:cNvPr>
          <p:cNvSpPr>
            <a:spLocks noChangeShapeType="1"/>
          </p:cNvSpPr>
          <p:nvPr/>
        </p:nvSpPr>
        <p:spPr bwMode="auto">
          <a:xfrm>
            <a:off x="3200400" y="5754688"/>
            <a:ext cx="1905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/>
            <a:ext uri="{AF507438-7753-43e0-B8FC-AC1667EBCBE1}"/>
          </a:extLst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</p:spTree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93C99DE4-0581-2646-0753-8964EA3D29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latin typeface="Courier New" panose="02070309020205020404" pitchFamily="49" charset="0"/>
              </a:rPr>
              <a:t>keySet</a:t>
            </a:r>
            <a:r>
              <a:rPr lang="en-US" altLang="en-US"/>
              <a:t> and </a:t>
            </a:r>
            <a:r>
              <a:rPr lang="en-US" altLang="en-US">
                <a:latin typeface="Courier New" panose="02070309020205020404" pitchFamily="49" charset="0"/>
              </a:rPr>
              <a:t>values</a:t>
            </a:r>
          </a:p>
        </p:txBody>
      </p:sp>
      <p:sp>
        <p:nvSpPr>
          <p:cNvPr id="439299" name="Rectangle 3">
            <a:extLst>
              <a:ext uri="{FF2B5EF4-FFF2-40B4-BE49-F238E27FC236}">
                <a16:creationId xmlns:a16="http://schemas.microsoft.com/office/drawing/2014/main" id="{FFFF083D-12FA-0863-50CC-52E007C818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err="1">
                <a:latin typeface="Courier New" panose="02070309020205020404" pitchFamily="49" charset="0"/>
              </a:rPr>
              <a:t>keySet</a:t>
            </a:r>
            <a:r>
              <a:rPr lang="en-US" altLang="en-US" dirty="0"/>
              <a:t> method returns a </a:t>
            </a:r>
            <a:r>
              <a:rPr lang="en-US" altLang="en-US" dirty="0">
                <a:latin typeface="Courier New" panose="02070309020205020404" pitchFamily="49" charset="0"/>
              </a:rPr>
              <a:t>Set</a:t>
            </a:r>
            <a:r>
              <a:rPr lang="en-US" altLang="en-US" dirty="0"/>
              <a:t> of all keys in the map</a:t>
            </a:r>
          </a:p>
          <a:p>
            <a:pPr lvl="1" eaLnBrk="1" hangingPunct="1"/>
            <a:r>
              <a:rPr lang="en-US" altLang="en-US" dirty="0"/>
              <a:t>can loop over the keys in a foreach loop</a:t>
            </a:r>
          </a:p>
          <a:p>
            <a:pPr lvl="1" eaLnBrk="1" hangingPunct="1"/>
            <a:r>
              <a:rPr lang="en-US" altLang="en-US" dirty="0"/>
              <a:t>can get each key's associated value by calling </a:t>
            </a:r>
            <a:r>
              <a:rPr lang="en-US" altLang="en-US" dirty="0">
                <a:latin typeface="Courier New" panose="02070309020205020404" pitchFamily="49" charset="0"/>
              </a:rPr>
              <a:t>get</a:t>
            </a:r>
            <a:r>
              <a:rPr lang="en-US" altLang="en-US" dirty="0"/>
              <a:t> on the map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endParaRPr lang="en-US" altLang="en-US" sz="800" dirty="0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 sz="1800" dirty="0">
                <a:latin typeface="Courier New" panose="02070309020205020404" pitchFamily="49" charset="0"/>
              </a:rPr>
              <a:t>Map&lt;String, Integer&gt; ages = new </a:t>
            </a:r>
            <a:r>
              <a:rPr lang="en-US" altLang="en-US" sz="1800" dirty="0" err="1">
                <a:latin typeface="Courier New" panose="02070309020205020404" pitchFamily="49" charset="0"/>
              </a:rPr>
              <a:t>TreeMap</a:t>
            </a:r>
            <a:r>
              <a:rPr lang="en-US" altLang="en-US" sz="1800" dirty="0">
                <a:latin typeface="Courier New" panose="02070309020205020404" pitchFamily="49" charset="0"/>
              </a:rPr>
              <a:t>&lt;String, Integer&gt;();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 sz="1800" dirty="0" err="1">
                <a:latin typeface="Courier New" panose="02070309020205020404" pitchFamily="49" charset="0"/>
              </a:rPr>
              <a:t>ages.put</a:t>
            </a:r>
            <a:r>
              <a:rPr lang="en-US" altLang="en-US" sz="1800" dirty="0">
                <a:latin typeface="Courier New" panose="02070309020205020404" pitchFamily="49" charset="0"/>
              </a:rPr>
              <a:t>("Marty", 19);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 sz="1800" dirty="0" err="1">
                <a:latin typeface="Courier New" panose="02070309020205020404" pitchFamily="49" charset="0"/>
              </a:rPr>
              <a:t>ages.put</a:t>
            </a:r>
            <a:r>
              <a:rPr lang="en-US" altLang="en-US" sz="1800" dirty="0">
                <a:latin typeface="Courier New" panose="02070309020205020404" pitchFamily="49" charset="0"/>
              </a:rPr>
              <a:t>("Geneva", 2);  </a:t>
            </a:r>
            <a:r>
              <a:rPr lang="en-US" altLang="en-US" sz="1800" b="1" dirty="0">
                <a:solidFill>
                  <a:srgbClr val="008000"/>
                </a:solidFill>
                <a:latin typeface="Courier New" panose="02070309020205020404" pitchFamily="49" charset="0"/>
              </a:rPr>
              <a:t>// </a:t>
            </a:r>
            <a:r>
              <a:rPr lang="en-US" altLang="en-US" sz="1800" b="1" dirty="0" err="1">
                <a:solidFill>
                  <a:srgbClr val="008000"/>
                </a:solidFill>
                <a:latin typeface="Courier New" panose="02070309020205020404" pitchFamily="49" charset="0"/>
              </a:rPr>
              <a:t>ages.keySet</a:t>
            </a:r>
            <a:r>
              <a:rPr lang="en-US" altLang="en-US" sz="1800" b="1" dirty="0">
                <a:solidFill>
                  <a:srgbClr val="008000"/>
                </a:solidFill>
                <a:latin typeface="Courier New" panose="02070309020205020404" pitchFamily="49" charset="0"/>
              </a:rPr>
              <a:t>() returns Set&lt;String&gt;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 sz="1800" dirty="0" err="1">
                <a:latin typeface="Courier New" panose="02070309020205020404" pitchFamily="49" charset="0"/>
              </a:rPr>
              <a:t>ages.put</a:t>
            </a:r>
            <a:r>
              <a:rPr lang="en-US" altLang="en-US" sz="1800" dirty="0">
                <a:latin typeface="Courier New" panose="02070309020205020404" pitchFamily="49" charset="0"/>
              </a:rPr>
              <a:t>("Vicki", 57);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 sz="1800" dirty="0">
                <a:latin typeface="Courier New" panose="02070309020205020404" pitchFamily="49" charset="0"/>
              </a:rPr>
              <a:t>for (String name : </a:t>
            </a:r>
            <a:r>
              <a:rPr lang="en-US" altLang="en-US" sz="1800" b="1" dirty="0" err="1">
                <a:latin typeface="Courier New" panose="02070309020205020404" pitchFamily="49" charset="0"/>
              </a:rPr>
              <a:t>ages.keySet</a:t>
            </a:r>
            <a:r>
              <a:rPr lang="en-US" altLang="en-US" sz="1800" b="1" dirty="0">
                <a:latin typeface="Courier New" panose="02070309020205020404" pitchFamily="49" charset="0"/>
              </a:rPr>
              <a:t>()</a:t>
            </a:r>
            <a:r>
              <a:rPr lang="en-US" altLang="en-US" sz="1800" dirty="0">
                <a:latin typeface="Courier New" panose="02070309020205020404" pitchFamily="49" charset="0"/>
              </a:rPr>
              <a:t>) {           </a:t>
            </a:r>
            <a:r>
              <a:rPr lang="en-US" altLang="en-US" sz="1800" b="1" dirty="0">
                <a:solidFill>
                  <a:srgbClr val="008000"/>
                </a:solidFill>
                <a:latin typeface="Courier New" panose="02070309020205020404" pitchFamily="49" charset="0"/>
              </a:rPr>
              <a:t>// Geneva -&gt; 2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 sz="1800" dirty="0">
                <a:latin typeface="Courier New" panose="02070309020205020404" pitchFamily="49" charset="0"/>
              </a:rPr>
              <a:t>    int age = </a:t>
            </a:r>
            <a:r>
              <a:rPr lang="en-US" altLang="en-US" sz="1800" b="1" dirty="0" err="1">
                <a:latin typeface="Courier New" panose="02070309020205020404" pitchFamily="49" charset="0"/>
              </a:rPr>
              <a:t>ages.get</a:t>
            </a:r>
            <a:r>
              <a:rPr lang="en-US" altLang="en-US" sz="1800" b="1" dirty="0">
                <a:latin typeface="Courier New" panose="02070309020205020404" pitchFamily="49" charset="0"/>
              </a:rPr>
              <a:t>(name)</a:t>
            </a:r>
            <a:r>
              <a:rPr lang="en-US" altLang="en-US" sz="1800" dirty="0">
                <a:latin typeface="Courier New" panose="02070309020205020404" pitchFamily="49" charset="0"/>
              </a:rPr>
              <a:t>;                 </a:t>
            </a:r>
            <a:r>
              <a:rPr lang="en-US" altLang="en-US" sz="1800" b="1" dirty="0">
                <a:solidFill>
                  <a:srgbClr val="008000"/>
                </a:solidFill>
                <a:latin typeface="Courier New" panose="02070309020205020404" pitchFamily="49" charset="0"/>
              </a:rPr>
              <a:t>// Marty -&gt; 19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 sz="1800" dirty="0">
                <a:latin typeface="Courier New" panose="02070309020205020404" pitchFamily="49" charset="0"/>
              </a:rPr>
              <a:t>    </a:t>
            </a:r>
            <a:r>
              <a:rPr lang="en-US" altLang="en-US" sz="1800" dirty="0" err="1">
                <a:latin typeface="Courier New" panose="02070309020205020404" pitchFamily="49" charset="0"/>
              </a:rPr>
              <a:t>System.out.println</a:t>
            </a:r>
            <a:r>
              <a:rPr lang="en-US" altLang="en-US" sz="1800" dirty="0">
                <a:latin typeface="Courier New" panose="02070309020205020404" pitchFamily="49" charset="0"/>
              </a:rPr>
              <a:t>(name + " -&gt; " + age);  </a:t>
            </a:r>
            <a:r>
              <a:rPr lang="en-US" altLang="en-US" sz="1800" b="1" dirty="0">
                <a:solidFill>
                  <a:srgbClr val="008000"/>
                </a:solidFill>
                <a:latin typeface="Courier New" panose="02070309020205020404" pitchFamily="49" charset="0"/>
              </a:rPr>
              <a:t>// Vicki -&gt; 57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r>
              <a:rPr lang="en-US" altLang="en-US" sz="1800" dirty="0">
                <a:latin typeface="Courier New" panose="02070309020205020404" pitchFamily="49" charset="0"/>
              </a:rPr>
              <a:t>}</a:t>
            </a:r>
          </a:p>
          <a:p>
            <a:pPr lvl="1" eaLnBrk="1" hangingPunct="1">
              <a:lnSpc>
                <a:spcPct val="70000"/>
              </a:lnSpc>
              <a:buFontTx/>
              <a:buNone/>
            </a:pPr>
            <a:endParaRPr lang="en-US" altLang="en-US" sz="1800" dirty="0">
              <a:latin typeface="Courier New" panose="02070309020205020404" pitchFamily="49" charset="0"/>
            </a:endParaRPr>
          </a:p>
          <a:p>
            <a:pPr eaLnBrk="1" hangingPunct="1"/>
            <a:r>
              <a:rPr lang="en-US" altLang="en-US" dirty="0">
                <a:latin typeface="Courier New" panose="02070309020205020404" pitchFamily="49" charset="0"/>
              </a:rPr>
              <a:t>values</a:t>
            </a:r>
            <a:r>
              <a:rPr lang="en-US" altLang="en-US" dirty="0"/>
              <a:t> method returns a collection of all values in the map</a:t>
            </a:r>
          </a:p>
          <a:p>
            <a:pPr lvl="1" eaLnBrk="1" hangingPunct="1"/>
            <a:r>
              <a:rPr lang="en-US" altLang="en-US" dirty="0"/>
              <a:t>can loop over the values in a foreach loop</a:t>
            </a:r>
          </a:p>
          <a:p>
            <a:pPr lvl="1" eaLnBrk="1" hangingPunct="1"/>
            <a:r>
              <a:rPr lang="en-US" altLang="en-US" dirty="0"/>
              <a:t>no easy way to get from a value to its associated key(s)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29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3929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29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3929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29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3929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443811C-110A-3D8E-8C29-4B70DF8ED2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The "for each" loop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29FB108C-3E5B-C6EA-D4E0-36CCCBADD8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		for (</a:t>
            </a:r>
            <a:r>
              <a:rPr lang="en-US" altLang="en-US" b="1"/>
              <a:t>type</a:t>
            </a:r>
            <a:r>
              <a:rPr lang="en-US" altLang="en-US" b="1">
                <a:latin typeface="Courier New" panose="02070309020205020404" pitchFamily="49" charset="0"/>
              </a:rPr>
              <a:t> </a:t>
            </a:r>
            <a:r>
              <a:rPr lang="en-US" altLang="en-US" b="1"/>
              <a:t>name</a:t>
            </a:r>
            <a:r>
              <a:rPr lang="en-US" altLang="en-US">
                <a:latin typeface="Courier New" panose="02070309020205020404" pitchFamily="49" charset="0"/>
              </a:rPr>
              <a:t> : </a:t>
            </a:r>
            <a:r>
              <a:rPr lang="en-US" altLang="en-US" b="1"/>
              <a:t>collection</a:t>
            </a:r>
            <a:r>
              <a:rPr lang="en-US" altLang="en-US">
                <a:latin typeface="Courier New" panose="02070309020205020404" pitchFamily="49" charset="0"/>
              </a:rPr>
              <a:t>) 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		    </a:t>
            </a:r>
            <a:r>
              <a:rPr lang="en-US" altLang="en-US" b="1"/>
              <a:t>statements</a:t>
            </a:r>
            <a:r>
              <a:rPr lang="en-US" altLang="en-US">
                <a:latin typeface="Courier New" panose="02070309020205020404" pitchFamily="49" charset="0"/>
              </a:rPr>
              <a:t>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		}</a:t>
            </a:r>
          </a:p>
          <a:p>
            <a:pPr eaLnBrk="1" hangingPunct="1">
              <a:lnSpc>
                <a:spcPct val="90000"/>
              </a:lnSpc>
            </a:pPr>
            <a:endParaRPr lang="en-US" altLang="en-US">
              <a:latin typeface="Courier New" panose="02070309020205020404" pitchFamily="49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Provides a clean syntax for looping over the elements of a </a:t>
            </a:r>
            <a:r>
              <a:rPr lang="en-US" altLang="en-US">
                <a:latin typeface="Courier New" panose="02070309020205020404" pitchFamily="49" charset="0"/>
              </a:rPr>
              <a:t>Set</a:t>
            </a:r>
            <a:r>
              <a:rPr lang="en-US" altLang="en-US"/>
              <a:t>, </a:t>
            </a:r>
            <a:r>
              <a:rPr lang="en-US" altLang="en-US">
                <a:latin typeface="Courier New" panose="02070309020205020404" pitchFamily="49" charset="0"/>
              </a:rPr>
              <a:t>List</a:t>
            </a:r>
            <a:r>
              <a:rPr lang="en-US" altLang="en-US"/>
              <a:t>, array, or other collection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/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Set&lt;Double&gt; grades = new HashSet&lt;Double&gt;();</a:t>
            </a:r>
          </a:p>
          <a:p>
            <a:pPr lvl="1" eaLnBrk="1" hangingPunct="1">
              <a:lnSpc>
                <a:spcPct val="50000"/>
              </a:lnSpc>
              <a:buFontTx/>
              <a:buNone/>
            </a:pPr>
            <a:r>
              <a:rPr lang="en-US" altLang="en-US"/>
              <a:t>...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/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>
                <a:latin typeface="Courier New" panose="02070309020205020404" pitchFamily="49" charset="0"/>
              </a:rPr>
              <a:t>for (double grade : grades) 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    System.out.println("Student's grade: " + grade);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en-US" b="1">
                <a:latin typeface="Courier New" panose="02070309020205020404" pitchFamily="49" charset="0"/>
              </a:rPr>
              <a:t>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 b="1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 b="1">
              <a:latin typeface="Courier New" panose="02070309020205020404" pitchFamily="49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needed because sets have no indexes; can't </a:t>
            </a:r>
            <a:r>
              <a:rPr lang="en-US" altLang="en-US">
                <a:latin typeface="Courier New" panose="02070309020205020404" pitchFamily="49" charset="0"/>
              </a:rPr>
              <a:t>get</a:t>
            </a:r>
            <a:r>
              <a:rPr lang="en-US" altLang="en-US"/>
              <a:t> element </a:t>
            </a:r>
            <a:r>
              <a:rPr lang="en-US" altLang="en-US">
                <a:latin typeface="Courier New" panose="02070309020205020404" pitchFamily="49" charset="0"/>
              </a:rPr>
              <a:t>i</a:t>
            </a:r>
            <a:endParaRPr lang="en-US" altLang="en-US" b="1">
              <a:latin typeface="Courier New" panose="02070309020205020404" pitchFamily="49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AC59664F-E730-FF68-57C2-E2BAD8C1DFC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Languages and Grammars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0C4BE248-AA56-E6EF-307E-14DB5FF402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Languages and grammars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E12F7EA7-B28D-A565-DC58-FDF66F8AC2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(formal) </a:t>
            </a:r>
            <a:r>
              <a:rPr lang="en-US" altLang="en-US" b="1"/>
              <a:t>language</a:t>
            </a:r>
            <a:r>
              <a:rPr lang="en-US" altLang="en-US"/>
              <a:t>: A set of words or symbols.</a:t>
            </a:r>
          </a:p>
          <a:p>
            <a:pPr lvl="1" eaLnBrk="1" hangingPunct="1"/>
            <a:endParaRPr lang="en-US" altLang="en-US"/>
          </a:p>
          <a:p>
            <a:pPr eaLnBrk="1" hangingPunct="1"/>
            <a:r>
              <a:rPr lang="en-US" altLang="en-US" b="1"/>
              <a:t>grammar</a:t>
            </a:r>
            <a:r>
              <a:rPr lang="en-US" altLang="en-US"/>
              <a:t>: A description of a language that describes which sequences of symbols are allowed in that language.</a:t>
            </a:r>
          </a:p>
          <a:p>
            <a:pPr lvl="1" eaLnBrk="1" hangingPunct="1"/>
            <a:r>
              <a:rPr lang="en-US" altLang="en-US"/>
              <a:t>describes language </a:t>
            </a:r>
            <a:r>
              <a:rPr lang="en-US" altLang="en-US" i="1"/>
              <a:t>syntax</a:t>
            </a:r>
            <a:r>
              <a:rPr lang="en-US" altLang="en-US"/>
              <a:t> (rules) but not </a:t>
            </a:r>
            <a:r>
              <a:rPr lang="en-US" altLang="en-US" i="1"/>
              <a:t>semantics </a:t>
            </a:r>
            <a:r>
              <a:rPr lang="en-US" altLang="en-US"/>
              <a:t>(meaning)</a:t>
            </a:r>
          </a:p>
          <a:p>
            <a:pPr lvl="1" eaLnBrk="1" hangingPunct="1"/>
            <a:r>
              <a:rPr lang="en-US" altLang="en-US"/>
              <a:t>can be used to generate strings from a language, or to determine whether a given string belongs to a given language</a:t>
            </a:r>
          </a:p>
          <a:p>
            <a:pPr lvl="1" eaLnBrk="1" hangingPunct="1"/>
            <a:endParaRPr lang="en-US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3A0CC3B9-6453-3C0D-7FFB-2D9D1EFCA6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Sentence generation</a:t>
            </a:r>
          </a:p>
        </p:txBody>
      </p:sp>
      <p:grpSp>
        <p:nvGrpSpPr>
          <p:cNvPr id="4099" name="Group 4">
            <a:extLst>
              <a:ext uri="{FF2B5EF4-FFF2-40B4-BE49-F238E27FC236}">
                <a16:creationId xmlns:a16="http://schemas.microsoft.com/office/drawing/2014/main" id="{94AA5FFC-C404-2A3E-AA48-574A9B673824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28600" y="1295400"/>
            <a:ext cx="8686800" cy="4827588"/>
            <a:chOff x="835" y="6075"/>
            <a:chExt cx="8345" cy="4637"/>
          </a:xfrm>
        </p:grpSpPr>
        <p:sp>
          <p:nvSpPr>
            <p:cNvPr id="4100" name="AutoShape 5">
              <a:extLst>
                <a:ext uri="{FF2B5EF4-FFF2-40B4-BE49-F238E27FC236}">
                  <a16:creationId xmlns:a16="http://schemas.microsoft.com/office/drawing/2014/main" id="{8C9FBF8B-D440-7813-5570-7C4B21FB6D2A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835" y="6075"/>
              <a:ext cx="8345" cy="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>
                <a:latin typeface="Verdana" panose="020B0604030504040204" pitchFamily="34" charset="0"/>
              </a:endParaRPr>
            </a:p>
          </p:txBody>
        </p:sp>
        <p:sp>
          <p:nvSpPr>
            <p:cNvPr id="4101" name="Text Box 6">
              <a:extLst>
                <a:ext uri="{FF2B5EF4-FFF2-40B4-BE49-F238E27FC236}">
                  <a16:creationId xmlns:a16="http://schemas.microsoft.com/office/drawing/2014/main" id="{B1FEA40B-939B-F5E6-B4C5-C46FAC8CDC7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35" y="6075"/>
              <a:ext cx="720" cy="43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Courier New" panose="02070309020205020404" pitchFamily="49" charset="0"/>
                </a:rPr>
                <a:t>&lt;s&gt;</a:t>
              </a:r>
              <a:endParaRPr lang="en-US" altLang="en-US" sz="1800">
                <a:latin typeface="Verdana" panose="020B0604030504040204" pitchFamily="34" charset="0"/>
              </a:endParaRPr>
            </a:p>
          </p:txBody>
        </p:sp>
        <p:sp>
          <p:nvSpPr>
            <p:cNvPr id="4102" name="Text Box 7">
              <a:extLst>
                <a:ext uri="{FF2B5EF4-FFF2-40B4-BE49-F238E27FC236}">
                  <a16:creationId xmlns:a16="http://schemas.microsoft.com/office/drawing/2014/main" id="{7EAE83B7-1C98-0C0D-3A1A-485CFF6A0B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15" y="6795"/>
              <a:ext cx="900" cy="43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Courier New" panose="02070309020205020404" pitchFamily="49" charset="0"/>
                </a:rPr>
                <a:t>&lt;np&gt;</a:t>
              </a:r>
              <a:endParaRPr lang="en-US" altLang="en-US" sz="1800">
                <a:latin typeface="Verdana" panose="020B0604030504040204" pitchFamily="34" charset="0"/>
              </a:endParaRPr>
            </a:p>
          </p:txBody>
        </p:sp>
        <p:sp>
          <p:nvSpPr>
            <p:cNvPr id="4103" name="Text Box 8">
              <a:extLst>
                <a:ext uri="{FF2B5EF4-FFF2-40B4-BE49-F238E27FC236}">
                  <a16:creationId xmlns:a16="http://schemas.microsoft.com/office/drawing/2014/main" id="{E1B4EC7B-B9F5-091D-7C0B-E33EE50CC2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75" y="6795"/>
              <a:ext cx="900" cy="4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Courier New" panose="02070309020205020404" pitchFamily="49" charset="0"/>
                </a:rPr>
                <a:t>&lt;vp&gt;</a:t>
              </a:r>
              <a:endParaRPr lang="en-US" altLang="en-US" sz="1800">
                <a:latin typeface="Verdana" panose="020B0604030504040204" pitchFamily="34" charset="0"/>
              </a:endParaRPr>
            </a:p>
          </p:txBody>
        </p:sp>
        <p:sp>
          <p:nvSpPr>
            <p:cNvPr id="4104" name="Text Box 9">
              <a:extLst>
                <a:ext uri="{FF2B5EF4-FFF2-40B4-BE49-F238E27FC236}">
                  <a16:creationId xmlns:a16="http://schemas.microsoft.com/office/drawing/2014/main" id="{A4A61170-5A25-9979-3EBD-273274B782D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35" y="7516"/>
              <a:ext cx="900" cy="43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Courier New" panose="02070309020205020404" pitchFamily="49" charset="0"/>
                </a:rPr>
                <a:t>&lt;pn&gt;</a:t>
              </a:r>
              <a:endParaRPr lang="en-US" altLang="en-US" sz="1800">
                <a:latin typeface="Verdana" panose="020B0604030504040204" pitchFamily="34" charset="0"/>
              </a:endParaRPr>
            </a:p>
          </p:txBody>
        </p:sp>
        <p:sp>
          <p:nvSpPr>
            <p:cNvPr id="4105" name="Text Box 10">
              <a:extLst>
                <a:ext uri="{FF2B5EF4-FFF2-40B4-BE49-F238E27FC236}">
                  <a16:creationId xmlns:a16="http://schemas.microsoft.com/office/drawing/2014/main" id="{B5463810-A143-5D71-5CD1-45FDEB5D467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35" y="10281"/>
              <a:ext cx="900" cy="43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b="1">
                  <a:latin typeface="Courier New" panose="02070309020205020404" pitchFamily="49" charset="0"/>
                </a:rPr>
                <a:t>Fred</a:t>
              </a:r>
              <a:endParaRPr lang="en-US" altLang="en-US" sz="1800">
                <a:latin typeface="Verdana" panose="020B0604030504040204" pitchFamily="34" charset="0"/>
              </a:endParaRPr>
            </a:p>
          </p:txBody>
        </p:sp>
        <p:sp>
          <p:nvSpPr>
            <p:cNvPr id="4106" name="Text Box 11">
              <a:extLst>
                <a:ext uri="{FF2B5EF4-FFF2-40B4-BE49-F238E27FC236}">
                  <a16:creationId xmlns:a16="http://schemas.microsoft.com/office/drawing/2014/main" id="{253FE224-B0C5-2A62-55FD-400EE748E4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55" y="7515"/>
              <a:ext cx="900" cy="4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Courier New" panose="02070309020205020404" pitchFamily="49" charset="0"/>
                </a:rPr>
                <a:t>&lt;tv&gt;</a:t>
              </a:r>
              <a:endParaRPr lang="en-US" altLang="en-US" sz="1800">
                <a:latin typeface="Verdana" panose="020B0604030504040204" pitchFamily="34" charset="0"/>
              </a:endParaRPr>
            </a:p>
          </p:txBody>
        </p:sp>
        <p:sp>
          <p:nvSpPr>
            <p:cNvPr id="4107" name="Text Box 12">
              <a:extLst>
                <a:ext uri="{FF2B5EF4-FFF2-40B4-BE49-F238E27FC236}">
                  <a16:creationId xmlns:a16="http://schemas.microsoft.com/office/drawing/2014/main" id="{442EB27F-438D-0045-F996-2D14FFB224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95" y="7515"/>
              <a:ext cx="900" cy="4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Courier New" panose="02070309020205020404" pitchFamily="49" charset="0"/>
                </a:rPr>
                <a:t>&lt;np&gt;</a:t>
              </a:r>
              <a:endParaRPr lang="en-US" altLang="en-US" sz="1800">
                <a:latin typeface="Verdana" panose="020B0604030504040204" pitchFamily="34" charset="0"/>
              </a:endParaRPr>
            </a:p>
          </p:txBody>
        </p:sp>
        <p:sp>
          <p:nvSpPr>
            <p:cNvPr id="4108" name="Text Box 13">
              <a:extLst>
                <a:ext uri="{FF2B5EF4-FFF2-40B4-BE49-F238E27FC236}">
                  <a16:creationId xmlns:a16="http://schemas.microsoft.com/office/drawing/2014/main" id="{3B8AAA6E-AC5D-A1E4-E377-4C4224304E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75" y="10281"/>
              <a:ext cx="1260" cy="43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b="1">
                  <a:latin typeface="Courier New" panose="02070309020205020404" pitchFamily="49" charset="0"/>
                </a:rPr>
                <a:t>honored</a:t>
              </a:r>
              <a:endParaRPr lang="en-US" altLang="en-US" sz="1800">
                <a:latin typeface="Verdana" panose="020B0604030504040204" pitchFamily="34" charset="0"/>
              </a:endParaRPr>
            </a:p>
          </p:txBody>
        </p:sp>
        <p:sp>
          <p:nvSpPr>
            <p:cNvPr id="4109" name="Text Box 14">
              <a:extLst>
                <a:ext uri="{FF2B5EF4-FFF2-40B4-BE49-F238E27FC236}">
                  <a16:creationId xmlns:a16="http://schemas.microsoft.com/office/drawing/2014/main" id="{822353FF-B9F8-9CDF-CC28-4361F1478B2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95" y="8307"/>
              <a:ext cx="900" cy="4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Courier New" panose="02070309020205020404" pitchFamily="49" charset="0"/>
                </a:rPr>
                <a:t>&lt;dp&gt;</a:t>
              </a:r>
              <a:endParaRPr lang="en-US" altLang="en-US" sz="1800">
                <a:latin typeface="Verdana" panose="020B0604030504040204" pitchFamily="34" charset="0"/>
              </a:endParaRPr>
            </a:p>
          </p:txBody>
        </p:sp>
        <p:sp>
          <p:nvSpPr>
            <p:cNvPr id="4110" name="Text Box 15">
              <a:extLst>
                <a:ext uri="{FF2B5EF4-FFF2-40B4-BE49-F238E27FC236}">
                  <a16:creationId xmlns:a16="http://schemas.microsoft.com/office/drawing/2014/main" id="{600D7FC5-1402-C673-75E5-667E4313446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40" y="8307"/>
              <a:ext cx="1080" cy="4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Courier New" panose="02070309020205020404" pitchFamily="49" charset="0"/>
                </a:rPr>
                <a:t>&lt;adjp&gt;</a:t>
              </a:r>
              <a:endParaRPr lang="en-US" altLang="en-US" sz="1800">
                <a:latin typeface="Verdana" panose="020B0604030504040204" pitchFamily="34" charset="0"/>
              </a:endParaRPr>
            </a:p>
          </p:txBody>
        </p:sp>
        <p:sp>
          <p:nvSpPr>
            <p:cNvPr id="4111" name="Text Box 16">
              <a:extLst>
                <a:ext uri="{FF2B5EF4-FFF2-40B4-BE49-F238E27FC236}">
                  <a16:creationId xmlns:a16="http://schemas.microsoft.com/office/drawing/2014/main" id="{3FCE1D41-CDC1-7686-913C-262CE11D317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920" y="8307"/>
              <a:ext cx="720" cy="43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Courier New" panose="02070309020205020404" pitchFamily="49" charset="0"/>
                </a:rPr>
                <a:t>&lt;n&gt;</a:t>
              </a:r>
              <a:endParaRPr lang="en-US" altLang="en-US" sz="1800">
                <a:latin typeface="Verdana" panose="020B0604030504040204" pitchFamily="34" charset="0"/>
              </a:endParaRPr>
            </a:p>
          </p:txBody>
        </p:sp>
        <p:sp>
          <p:nvSpPr>
            <p:cNvPr id="4112" name="Text Box 17">
              <a:extLst>
                <a:ext uri="{FF2B5EF4-FFF2-40B4-BE49-F238E27FC236}">
                  <a16:creationId xmlns:a16="http://schemas.microsoft.com/office/drawing/2014/main" id="{B084406A-9C7F-FA09-867E-1C1373B14B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95" y="10281"/>
              <a:ext cx="900" cy="43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b="1">
                  <a:latin typeface="Courier New" panose="02070309020205020404" pitchFamily="49" charset="0"/>
                </a:rPr>
                <a:t>the</a:t>
              </a:r>
              <a:endParaRPr lang="en-US" altLang="en-US" sz="1800">
                <a:latin typeface="Verdana" panose="020B0604030504040204" pitchFamily="34" charset="0"/>
              </a:endParaRPr>
            </a:p>
          </p:txBody>
        </p:sp>
        <p:sp>
          <p:nvSpPr>
            <p:cNvPr id="4113" name="Text Box 18">
              <a:extLst>
                <a:ext uri="{FF2B5EF4-FFF2-40B4-BE49-F238E27FC236}">
                  <a16:creationId xmlns:a16="http://schemas.microsoft.com/office/drawing/2014/main" id="{4462A958-071A-5547-D8D3-035E524063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80" y="8949"/>
              <a:ext cx="1080" cy="4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Courier New" panose="02070309020205020404" pitchFamily="49" charset="0"/>
                </a:rPr>
                <a:t>&lt;adjp&gt;</a:t>
              </a:r>
              <a:endParaRPr lang="en-US" altLang="en-US" sz="1800">
                <a:latin typeface="Verdana" panose="020B0604030504040204" pitchFamily="34" charset="0"/>
              </a:endParaRPr>
            </a:p>
          </p:txBody>
        </p:sp>
        <p:sp>
          <p:nvSpPr>
            <p:cNvPr id="4114" name="Text Box 19">
              <a:extLst>
                <a:ext uri="{FF2B5EF4-FFF2-40B4-BE49-F238E27FC236}">
                  <a16:creationId xmlns:a16="http://schemas.microsoft.com/office/drawing/2014/main" id="{9D3CDEB5-3179-86B8-E7E6-856119D9BF5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22" y="8949"/>
              <a:ext cx="978" cy="4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Courier New" panose="02070309020205020404" pitchFamily="49" charset="0"/>
                </a:rPr>
                <a:t>&lt;adj&gt;</a:t>
              </a:r>
              <a:endParaRPr lang="en-US" altLang="en-US" sz="1800">
                <a:latin typeface="Verdana" panose="020B0604030504040204" pitchFamily="34" charset="0"/>
              </a:endParaRPr>
            </a:p>
          </p:txBody>
        </p:sp>
        <p:sp>
          <p:nvSpPr>
            <p:cNvPr id="4115" name="Text Box 20">
              <a:extLst>
                <a:ext uri="{FF2B5EF4-FFF2-40B4-BE49-F238E27FC236}">
                  <a16:creationId xmlns:a16="http://schemas.microsoft.com/office/drawing/2014/main" id="{FCAD91D9-E65E-83A3-57C2-4D2A7EB6BB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51" y="10281"/>
              <a:ext cx="1029" cy="43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b="1">
                  <a:latin typeface="Courier New" panose="02070309020205020404" pitchFamily="49" charset="0"/>
                </a:rPr>
                <a:t>child</a:t>
              </a:r>
              <a:endParaRPr lang="en-US" altLang="en-US" sz="1800">
                <a:latin typeface="Verdana" panose="020B0604030504040204" pitchFamily="34" charset="0"/>
              </a:endParaRPr>
            </a:p>
          </p:txBody>
        </p:sp>
        <p:sp>
          <p:nvSpPr>
            <p:cNvPr id="4116" name="Text Box 21">
              <a:extLst>
                <a:ext uri="{FF2B5EF4-FFF2-40B4-BE49-F238E27FC236}">
                  <a16:creationId xmlns:a16="http://schemas.microsoft.com/office/drawing/2014/main" id="{1F1F45EC-2986-07CA-7926-AA0E59B29D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20" y="10281"/>
              <a:ext cx="1029" cy="43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b="1">
                  <a:latin typeface="Courier New" panose="02070309020205020404" pitchFamily="49" charset="0"/>
                </a:rPr>
                <a:t>green</a:t>
              </a:r>
              <a:endParaRPr lang="en-US" altLang="en-US" sz="1800">
                <a:latin typeface="Verdana" panose="020B0604030504040204" pitchFamily="34" charset="0"/>
              </a:endParaRPr>
            </a:p>
          </p:txBody>
        </p:sp>
        <p:sp>
          <p:nvSpPr>
            <p:cNvPr id="4117" name="Text Box 22">
              <a:extLst>
                <a:ext uri="{FF2B5EF4-FFF2-40B4-BE49-F238E27FC236}">
                  <a16:creationId xmlns:a16="http://schemas.microsoft.com/office/drawing/2014/main" id="{3CB1B432-9CCE-355A-BC8E-4CB5A702D8A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82" y="9561"/>
              <a:ext cx="978" cy="4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latin typeface="Courier New" panose="02070309020205020404" pitchFamily="49" charset="0"/>
                </a:rPr>
                <a:t>&lt;adj&gt;</a:t>
              </a:r>
              <a:endParaRPr lang="en-US" altLang="en-US" sz="1800">
                <a:latin typeface="Verdana" panose="020B0604030504040204" pitchFamily="34" charset="0"/>
              </a:endParaRPr>
            </a:p>
          </p:txBody>
        </p:sp>
        <p:sp>
          <p:nvSpPr>
            <p:cNvPr id="4118" name="Text Box 23">
              <a:extLst>
                <a:ext uri="{FF2B5EF4-FFF2-40B4-BE49-F238E27FC236}">
                  <a16:creationId xmlns:a16="http://schemas.microsoft.com/office/drawing/2014/main" id="{BDE7676B-DA9B-2DE4-51C3-D3BA93C9A53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80" y="10281"/>
              <a:ext cx="1440" cy="43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EB641B"/>
                </a:buClr>
                <a:buSzPct val="95000"/>
                <a:buFont typeface="Wingdings 2" panose="05020102010507070707" pitchFamily="18" charset="2"/>
                <a:buChar char=""/>
                <a:defRPr sz="2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rgbClr val="EB641B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9639D"/>
                </a:buClr>
                <a:buSzPct val="65000"/>
                <a:buFont typeface="Wingdings 2" panose="05020102010507070707" pitchFamily="18" charset="2"/>
                <a:buChar char=""/>
                <a:defRPr sz="17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b="1">
                  <a:latin typeface="Courier New" panose="02070309020205020404" pitchFamily="49" charset="0"/>
                </a:rPr>
                <a:t>wonderful</a:t>
              </a:r>
              <a:endParaRPr lang="en-US" altLang="en-US" sz="1800">
                <a:latin typeface="Verdana" panose="020B0604030504040204" pitchFamily="34" charset="0"/>
              </a:endParaRPr>
            </a:p>
          </p:txBody>
        </p:sp>
        <p:sp>
          <p:nvSpPr>
            <p:cNvPr id="4119" name="Line 24">
              <a:extLst>
                <a:ext uri="{FF2B5EF4-FFF2-40B4-BE49-F238E27FC236}">
                  <a16:creationId xmlns:a16="http://schemas.microsoft.com/office/drawing/2014/main" id="{75037A3B-3C0A-CDF0-70F9-AFA90C7C3E5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555" y="6511"/>
              <a:ext cx="540" cy="28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0" name="Line 25">
              <a:extLst>
                <a:ext uri="{FF2B5EF4-FFF2-40B4-BE49-F238E27FC236}">
                  <a16:creationId xmlns:a16="http://schemas.microsoft.com/office/drawing/2014/main" id="{50718546-E098-0B1F-4BA6-1D4EDF2860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21" y="6511"/>
              <a:ext cx="514" cy="28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1" name="Line 26">
              <a:extLst>
                <a:ext uri="{FF2B5EF4-FFF2-40B4-BE49-F238E27FC236}">
                  <a16:creationId xmlns:a16="http://schemas.microsoft.com/office/drawing/2014/main" id="{E89F4BD9-83D5-C2AB-ADE8-8AC24E57F6A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240" y="7231"/>
              <a:ext cx="199" cy="29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2" name="Line 27">
              <a:extLst>
                <a:ext uri="{FF2B5EF4-FFF2-40B4-BE49-F238E27FC236}">
                  <a16:creationId xmlns:a16="http://schemas.microsoft.com/office/drawing/2014/main" id="{6826EF83-1E1B-14B0-F73D-7B08787F5B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38" y="7231"/>
              <a:ext cx="161" cy="27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3" name="Line 28">
              <a:extLst>
                <a:ext uri="{FF2B5EF4-FFF2-40B4-BE49-F238E27FC236}">
                  <a16:creationId xmlns:a16="http://schemas.microsoft.com/office/drawing/2014/main" id="{E0F6AD94-92FB-BF12-3A66-B3DFF6BAE2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85" y="7950"/>
              <a:ext cx="20" cy="234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4" name="Line 29">
              <a:extLst>
                <a:ext uri="{FF2B5EF4-FFF2-40B4-BE49-F238E27FC236}">
                  <a16:creationId xmlns:a16="http://schemas.microsoft.com/office/drawing/2014/main" id="{8538A564-AB69-44FF-D021-7A34606AAC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05" y="7945"/>
              <a:ext cx="9" cy="23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5" name="Line 30">
              <a:extLst>
                <a:ext uri="{FF2B5EF4-FFF2-40B4-BE49-F238E27FC236}">
                  <a16:creationId xmlns:a16="http://schemas.microsoft.com/office/drawing/2014/main" id="{E2AD10EF-0F0B-3AD5-3457-C2B159452C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51" y="7231"/>
              <a:ext cx="1098" cy="28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6" name="Line 31">
              <a:extLst>
                <a:ext uri="{FF2B5EF4-FFF2-40B4-BE49-F238E27FC236}">
                  <a16:creationId xmlns:a16="http://schemas.microsoft.com/office/drawing/2014/main" id="{1E8E0782-AA2C-A9F6-12A8-CECD8CBF639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333" y="7958"/>
              <a:ext cx="12" cy="32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7" name="Line 32">
              <a:extLst>
                <a:ext uri="{FF2B5EF4-FFF2-40B4-BE49-F238E27FC236}">
                  <a16:creationId xmlns:a16="http://schemas.microsoft.com/office/drawing/2014/main" id="{4245A8B3-ACCF-4538-94BF-F021171E0C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32" y="8735"/>
              <a:ext cx="18" cy="154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8" name="Line 33">
              <a:extLst>
                <a:ext uri="{FF2B5EF4-FFF2-40B4-BE49-F238E27FC236}">
                  <a16:creationId xmlns:a16="http://schemas.microsoft.com/office/drawing/2014/main" id="{B591CE87-6477-5847-5C7D-4BF23B5B14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58" y="7958"/>
              <a:ext cx="1613" cy="34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9" name="Line 34">
              <a:extLst>
                <a:ext uri="{FF2B5EF4-FFF2-40B4-BE49-F238E27FC236}">
                  <a16:creationId xmlns:a16="http://schemas.microsoft.com/office/drawing/2014/main" id="{75A3107B-7BD6-0669-3390-9FB59F271AA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71" y="7958"/>
              <a:ext cx="3547" cy="37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0" name="Line 35">
              <a:extLst>
                <a:ext uri="{FF2B5EF4-FFF2-40B4-BE49-F238E27FC236}">
                  <a16:creationId xmlns:a16="http://schemas.microsoft.com/office/drawing/2014/main" id="{0F9F1E5C-3759-A144-2870-E07C4307E42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890" y="8750"/>
              <a:ext cx="590" cy="19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1" name="Line 36">
              <a:extLst>
                <a:ext uri="{FF2B5EF4-FFF2-40B4-BE49-F238E27FC236}">
                  <a16:creationId xmlns:a16="http://schemas.microsoft.com/office/drawing/2014/main" id="{96A1703B-BDB8-FCD5-76E5-B1087ABB38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493" y="8750"/>
              <a:ext cx="461" cy="20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2" name="Line 37">
              <a:extLst>
                <a:ext uri="{FF2B5EF4-FFF2-40B4-BE49-F238E27FC236}">
                  <a16:creationId xmlns:a16="http://schemas.microsoft.com/office/drawing/2014/main" id="{22635084-E924-8BEA-E67B-BF761BB007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020" y="9381"/>
              <a:ext cx="5" cy="2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3" name="Line 38">
              <a:extLst>
                <a:ext uri="{FF2B5EF4-FFF2-40B4-BE49-F238E27FC236}">
                  <a16:creationId xmlns:a16="http://schemas.microsoft.com/office/drawing/2014/main" id="{24D16B15-9636-6283-AA28-102694B1380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059" y="9997"/>
              <a:ext cx="115" cy="27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4" name="Line 39">
              <a:extLst>
                <a:ext uri="{FF2B5EF4-FFF2-40B4-BE49-F238E27FC236}">
                  <a16:creationId xmlns:a16="http://schemas.microsoft.com/office/drawing/2014/main" id="{3D573793-E57D-90D3-E450-537CA9BAB97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734" y="9395"/>
              <a:ext cx="48" cy="8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5" name="Line 40">
              <a:extLst>
                <a:ext uri="{FF2B5EF4-FFF2-40B4-BE49-F238E27FC236}">
                  <a16:creationId xmlns:a16="http://schemas.microsoft.com/office/drawing/2014/main" id="{E1E0D34A-8CCA-934F-3170-C160D3F95D3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294" y="8750"/>
              <a:ext cx="309" cy="152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8619539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se143-13wi">
  <a:themeElements>
    <a:clrScheme name="Custom 1">
      <a:dk1>
        <a:sysClr val="windowText" lastClr="000000"/>
      </a:dk1>
      <a:lt1>
        <a:sysClr val="window" lastClr="FFFFFF"/>
      </a:lt1>
      <a:dk2>
        <a:srgbClr val="242852"/>
      </a:dk2>
      <a:lt2>
        <a:srgbClr val="6C7E9C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ambria-Calibri">
      <a:majorFont>
        <a:latin typeface="Cambria" panose="02040503050406030204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cse143-13wi.thmx</Template>
  <TotalTime>1374</TotalTime>
  <Words>1336</Words>
  <Application>Microsoft Office PowerPoint</Application>
  <PresentationFormat>On-screen Show (4:3)</PresentationFormat>
  <Paragraphs>193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4" baseType="lpstr">
      <vt:lpstr>Arial</vt:lpstr>
      <vt:lpstr>Calibri</vt:lpstr>
      <vt:lpstr>Cambria</vt:lpstr>
      <vt:lpstr>Courier New</vt:lpstr>
      <vt:lpstr>Tahoma</vt:lpstr>
      <vt:lpstr>Verdana</vt:lpstr>
      <vt:lpstr>Wingdings</vt:lpstr>
      <vt:lpstr>Wingdings 2</vt:lpstr>
      <vt:lpstr>cse143-13wi</vt:lpstr>
      <vt:lpstr>CS 142</vt:lpstr>
      <vt:lpstr>Maps</vt:lpstr>
      <vt:lpstr>Map methods</vt:lpstr>
      <vt:lpstr>Using maps</vt:lpstr>
      <vt:lpstr>keySet and values</vt:lpstr>
      <vt:lpstr>The "for each" loop</vt:lpstr>
      <vt:lpstr>Languages and Grammars</vt:lpstr>
      <vt:lpstr>Languages and grammars</vt:lpstr>
      <vt:lpstr>Sentence generation</vt:lpstr>
      <vt:lpstr>Backus-Naur (BNF)</vt:lpstr>
      <vt:lpstr>An example BNF grammar</vt:lpstr>
      <vt:lpstr>BNF grammar version 2</vt:lpstr>
      <vt:lpstr>BNF grammar version 3</vt:lpstr>
      <vt:lpstr>Grammars and recursion</vt:lpstr>
      <vt:lpstr>Grammar, final version</vt:lpstr>
    </vt:vector>
  </TitlesOfParts>
  <Company>University of Washington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143</dc:title>
  <dc:creator>allison</dc:creator>
  <cp:lastModifiedBy>Allison Obourn</cp:lastModifiedBy>
  <cp:revision>35</cp:revision>
  <dcterms:created xsi:type="dcterms:W3CDTF">2013-01-18T06:01:52Z</dcterms:created>
  <dcterms:modified xsi:type="dcterms:W3CDTF">2024-05-07T03:47:03Z</dcterms:modified>
</cp:coreProperties>
</file>