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86" r:id="rId4"/>
    <p:sldId id="258" r:id="rId5"/>
    <p:sldId id="259" r:id="rId6"/>
    <p:sldId id="260" r:id="rId7"/>
    <p:sldId id="261" r:id="rId8"/>
    <p:sldId id="262" r:id="rId9"/>
    <p:sldId id="288" r:id="rId10"/>
    <p:sldId id="263" r:id="rId11"/>
    <p:sldId id="287" r:id="rId12"/>
    <p:sldId id="264" r:id="rId13"/>
    <p:sldId id="265" r:id="rId14"/>
    <p:sldId id="267" r:id="rId15"/>
    <p:sldId id="289" r:id="rId16"/>
    <p:sldId id="269" r:id="rId17"/>
    <p:sldId id="270" r:id="rId18"/>
    <p:sldId id="318" r:id="rId19"/>
    <p:sldId id="271" r:id="rId20"/>
    <p:sldId id="272" r:id="rId21"/>
    <p:sldId id="273" r:id="rId22"/>
    <p:sldId id="274" r:id="rId23"/>
    <p:sldId id="275" r:id="rId24"/>
    <p:sldId id="276" r:id="rId25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86BAB1-6829-854D-2692-C25EA3F202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AB4E69-3CE0-8C28-39C8-86EBC48D8D9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88F0D35-78E2-492F-8ADD-B555CDF20CDA}" type="datetimeFigureOut">
              <a:rPr lang="en-US"/>
              <a:pPr>
                <a:defRPr/>
              </a:pPr>
              <a:t>5/8/2024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5724952-8D67-65F0-D30D-4EC6BE52B3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8A99806-E021-9FBD-3931-A2C23D09B4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D0CA2-F249-9F40-1F7E-D282B64E742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A8F5A8-756D-FB49-E455-49A163EF96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236CF7A4-3E86-431E-B006-4C5426C18A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0C72807B-BF42-FB95-5DCF-4773B5926B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0A709197-1D84-E6CC-E7C7-0EEA4BDFA5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7AD31AD5-A259-CBCC-653E-371204E8AC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D26FC90A-236F-456F-B58B-8E2B8BF826F1}" type="slidenum">
              <a:rPr lang="en-US" altLang="en-US">
                <a:latin typeface="Calibri" panose="020F0502020204030204" pitchFamily="34" charset="0"/>
              </a:rPr>
              <a:pPr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>
            <a:extLst>
              <a:ext uri="{FF2B5EF4-FFF2-40B4-BE49-F238E27FC236}">
                <a16:creationId xmlns:a16="http://schemas.microsoft.com/office/drawing/2014/main" id="{68EE4181-2CD6-1981-000A-7F3BC9FFF817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grpSp>
        <p:nvGrpSpPr>
          <p:cNvPr id="3" name="Group 23">
            <a:extLst>
              <a:ext uri="{FF2B5EF4-FFF2-40B4-BE49-F238E27FC236}">
                <a16:creationId xmlns:a16="http://schemas.microsoft.com/office/drawing/2014/main" id="{6B1B7448-3445-60E3-5EE0-968D102FA4C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4" name="Freeform 19">
              <a:extLst>
                <a:ext uri="{FF2B5EF4-FFF2-40B4-BE49-F238E27FC236}">
                  <a16:creationId xmlns:a16="http://schemas.microsoft.com/office/drawing/2014/main" id="{3D801DEE-20B6-5D3C-19AF-92B4424F2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5" name="Freeform 20">
              <a:extLst>
                <a:ext uri="{FF2B5EF4-FFF2-40B4-BE49-F238E27FC236}">
                  <a16:creationId xmlns:a16="http://schemas.microsoft.com/office/drawing/2014/main" id="{B777C922-22A9-D865-A4D9-A2D837BAA7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6" name="Group 1">
              <a:extLst>
                <a:ext uri="{FF2B5EF4-FFF2-40B4-BE49-F238E27FC236}">
                  <a16:creationId xmlns:a16="http://schemas.microsoft.com/office/drawing/2014/main" id="{8D951802-59A5-A4C3-2E18-9F533F8E40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7" name="Freeform 22">
                <a:extLst>
                  <a:ext uri="{FF2B5EF4-FFF2-40B4-BE49-F238E27FC236}">
                    <a16:creationId xmlns:a16="http://schemas.microsoft.com/office/drawing/2014/main" id="{D2F5A1A9-EA76-4197-7972-D55E1E34ECCC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" name="Freeform 23">
                <a:extLst>
                  <a:ext uri="{FF2B5EF4-FFF2-40B4-BE49-F238E27FC236}">
                    <a16:creationId xmlns:a16="http://schemas.microsoft.com/office/drawing/2014/main" id="{4FF59B80-F632-F576-CA5E-C8C64734586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53027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163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025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984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441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550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>
            <a:extLst>
              <a:ext uri="{FF2B5EF4-FFF2-40B4-BE49-F238E27FC236}">
                <a16:creationId xmlns:a16="http://schemas.microsoft.com/office/drawing/2014/main" id="{EEAFD6CB-E1C9-91C6-A08D-2D9E2351A2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9">
            <a:extLst>
              <a:ext uri="{FF2B5EF4-FFF2-40B4-BE49-F238E27FC236}">
                <a16:creationId xmlns:a16="http://schemas.microsoft.com/office/drawing/2014/main" id="{D4D65076-3229-3FF0-1637-414D713042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CC4B67-45FF-EF17-2616-3B6EF6969BD1}"/>
              </a:ext>
            </a:extLst>
          </p:cNvPr>
          <p:cNvSpPr txBox="1">
            <a:spLocks noGrp="1"/>
          </p:cNvSpPr>
          <p:nvPr/>
        </p:nvSpPr>
        <p:spPr>
          <a:xfrm>
            <a:off x="8326438" y="6430963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9A8B778A-5883-45AA-A0A5-0DA79BE1881B}" type="slidenum">
              <a:rPr lang="en-US" altLang="en-US" sz="1200">
                <a:solidFill>
                  <a:srgbClr val="424242"/>
                </a:solidFill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altLang="en-US" sz="1200">
              <a:solidFill>
                <a:srgbClr val="424242"/>
              </a:solidFill>
            </a:endParaRPr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A25F7A35-0136-69DC-7899-F036D6EFBB6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5A19262-76D0-189C-3404-B1368DD4BD7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487514D-DBC4-62B2-3349-DB8C99F36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16" name="Group 1">
              <a:extLst>
                <a:ext uri="{FF2B5EF4-FFF2-40B4-BE49-F238E27FC236}">
                  <a16:creationId xmlns:a16="http://schemas.microsoft.com/office/drawing/2014/main" id="{A86CDBB1-B41E-CC08-540E-E78645B9E2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46FEA08F-C10E-0E20-6824-EE6278D6B08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8037E78C-B95F-58B3-58B8-DE05E0220E6F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9" name="Freeform 18">
            <a:extLst>
              <a:ext uri="{FF2B5EF4-FFF2-40B4-BE49-F238E27FC236}">
                <a16:creationId xmlns:a16="http://schemas.microsoft.com/office/drawing/2014/main" id="{1B2C3713-4E88-129C-C1D8-325775B41E1D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6" r:id="rId2"/>
    <p:sldLayoutId id="2147483697" r:id="rId3"/>
    <p:sldLayoutId id="2147483698" r:id="rId4"/>
    <p:sldLayoutId id="2147483699" r:id="rId5"/>
    <p:sldLayoutId id="214748370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9FAF184E-AF44-1691-312B-094149A6F7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53329"/>
            <a:ext cx="7772400" cy="1320347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 142</a:t>
            </a:r>
          </a:p>
        </p:txBody>
      </p:sp>
      <p:sp>
        <p:nvSpPr>
          <p:cNvPr id="4099" name="Subtitle 2">
            <a:extLst>
              <a:ext uri="{FF2B5EF4-FFF2-40B4-BE49-F238E27FC236}">
                <a16:creationId xmlns:a16="http://schemas.microsoft.com/office/drawing/2014/main" id="{C3F565BD-9177-37F7-1E5F-E79646F1E3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1915885"/>
            <a:ext cx="7772400" cy="1516279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400" b="1" dirty="0"/>
              <a:t>Lecture 23:</a:t>
            </a:r>
            <a:r>
              <a:rPr lang="en-US" altLang="en-US" sz="2400" dirty="0"/>
              <a:t> Interfaces; Abstract Classes</a:t>
            </a:r>
            <a:endParaRPr lang="en-US" altLang="en-US" sz="2400" b="1" dirty="0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10AD3FA5-9E57-0A78-E3F1-F993187F6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648783"/>
            <a:ext cx="7772400" cy="511629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charset="2"/>
              <a:buNone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hangingPunct="1">
              <a:buFont typeface="Wingdings 2" panose="05020102010507070707" pitchFamily="18" charset="2"/>
              <a:buNone/>
            </a:pPr>
            <a:r>
              <a:rPr lang="en-US" altLang="en-US" sz="1800" dirty="0"/>
              <a:t>Thanks to Marty Stepp and Stuart Reges for parts of these slides</a:t>
            </a:r>
          </a:p>
        </p:txBody>
      </p:sp>
      <p:pic>
        <p:nvPicPr>
          <p:cNvPr id="3" name="Picture 1" descr="java-is-exceptional.png">
            <a:extLst>
              <a:ext uri="{FF2B5EF4-FFF2-40B4-BE49-F238E27FC236}">
                <a16:creationId xmlns:a16="http://schemas.microsoft.com/office/drawing/2014/main" id="{68D3A8BC-A2FF-012E-8AB8-031AE8140D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2747281"/>
            <a:ext cx="8105775" cy="248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B7BCDCAD-E9C4-4335-7F9C-EBCBDF7578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Lists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0966E92-B46F-47C9-C30A-C40B60D33D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844143"/>
          </a:xfrm>
        </p:spPr>
        <p:txBody>
          <a:bodyPr/>
          <a:lstStyle/>
          <a:p>
            <a:pPr eaLnBrk="1" hangingPunct="1"/>
            <a:r>
              <a:rPr lang="en-US" altLang="en-US" dirty="0"/>
              <a:t>We implemented an </a:t>
            </a:r>
            <a:r>
              <a:rPr lang="en-US" altLang="en-US" dirty="0" err="1">
                <a:latin typeface="Courier New" panose="02070309020205020404" pitchFamily="49" charset="0"/>
              </a:rPr>
              <a:t>ArrayIntList</a:t>
            </a:r>
            <a:r>
              <a:rPr lang="en-US" altLang="en-US" dirty="0">
                <a:latin typeface="Courier New" panose="02070309020205020404" pitchFamily="49" charset="0"/>
              </a:rPr>
              <a:t> </a:t>
            </a:r>
            <a:r>
              <a:rPr lang="en-US" altLang="en-US" dirty="0"/>
              <a:t>class so we could create a list that changed size as data was added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Is there any other way we could have created a list structure?</a:t>
            </a:r>
          </a:p>
          <a:p>
            <a:pPr eaLnBrk="1" hangingPunct="1"/>
            <a:endParaRPr lang="en-US" altLang="en-US" sz="800" dirty="0"/>
          </a:p>
          <a:p>
            <a:pPr lvl="1" eaLnBrk="1" hangingPunct="1"/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 dirty="0"/>
          </a:p>
          <a:p>
            <a:pPr lvl="1" eaLnBrk="1" hangingPunct="1">
              <a:lnSpc>
                <a:spcPct val="80000"/>
              </a:lnSpc>
            </a:pPr>
            <a:endParaRPr lang="en-US" altLang="en-US" dirty="0"/>
          </a:p>
          <a:p>
            <a:pPr lvl="1" eaLnBrk="1" hangingPunct="1"/>
            <a:endParaRPr lang="en-US" altLang="en-US" dirty="0">
              <a:latin typeface="Courier New" panose="02070309020205020404" pitchFamily="49" charset="0"/>
            </a:endParaRPr>
          </a:p>
        </p:txBody>
      </p:sp>
      <p:graphicFrame>
        <p:nvGraphicFramePr>
          <p:cNvPr id="258052" name="Group 4">
            <a:extLst>
              <a:ext uri="{FF2B5EF4-FFF2-40B4-BE49-F238E27FC236}">
                <a16:creationId xmlns:a16="http://schemas.microsoft.com/office/drawing/2014/main" id="{5018868B-A386-D0C2-D44F-C67F9D368E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751800"/>
              </p:ext>
            </p:extLst>
          </p:nvPr>
        </p:nvGraphicFramePr>
        <p:xfrm>
          <a:off x="1731963" y="2236788"/>
          <a:ext cx="2689543" cy="792248"/>
        </p:xfrm>
        <a:graphic>
          <a:graphicData uri="http://schemas.openxmlformats.org/drawingml/2006/table">
            <a:tbl>
              <a:tblPr/>
              <a:tblGrid>
                <a:gridCol w="860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37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0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index</a:t>
                      </a:r>
                    </a:p>
                  </a:txBody>
                  <a:tcPr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value</a:t>
                      </a:r>
                    </a:p>
                  </a:txBody>
                  <a:tcPr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-3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17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60AFF3DF-3CFA-7090-66F5-751F68852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Abstract data types (ADTs)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A65800D-974A-E93F-9999-00722AF03F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abstract data type (ADT)</a:t>
            </a:r>
            <a:r>
              <a:rPr lang="en-US" altLang="en-US" dirty="0"/>
              <a:t>: A specification of a collection of data and the operations that can be performed on it.</a:t>
            </a:r>
          </a:p>
          <a:p>
            <a:pPr lvl="1" eaLnBrk="1" hangingPunct="1"/>
            <a:r>
              <a:rPr lang="en-US" altLang="en-US" dirty="0"/>
              <a:t>Describes </a:t>
            </a:r>
            <a:r>
              <a:rPr lang="en-US" altLang="en-US" i="1" dirty="0"/>
              <a:t>what</a:t>
            </a:r>
            <a:r>
              <a:rPr lang="en-US" altLang="en-US" dirty="0"/>
              <a:t> a collection does, not </a:t>
            </a:r>
            <a:r>
              <a:rPr lang="en-US" altLang="en-US" i="1" dirty="0"/>
              <a:t>how</a:t>
            </a:r>
            <a:r>
              <a:rPr lang="en-US" altLang="en-US" dirty="0"/>
              <a:t> it does it</a:t>
            </a:r>
          </a:p>
          <a:p>
            <a:pPr lvl="1"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We don't know exactly how other types of lists are implemented, and we don't need to.</a:t>
            </a:r>
          </a:p>
          <a:p>
            <a:pPr lvl="1" eaLnBrk="1" hangingPunct="1"/>
            <a:r>
              <a:rPr lang="en-US" altLang="en-US" dirty="0"/>
              <a:t>We just need to understand the idea of the list and what operations it can perform.</a:t>
            </a:r>
          </a:p>
        </p:txBody>
      </p:sp>
    </p:spTree>
    <p:extLst>
      <p:ext uri="{BB962C8B-B14F-4D97-AF65-F5344CB8AC3E}">
        <p14:creationId xmlns:p14="http://schemas.microsoft.com/office/powerpoint/2010/main" val="1894047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3AF793B-F4F8-5AF5-59D5-06AE9ED1FC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 </a:t>
            </a:r>
            <a:r>
              <a:rPr lang="en-US" altLang="en-US">
                <a:latin typeface="Courier New" panose="02070309020205020404" pitchFamily="49" charset="0"/>
              </a:rPr>
              <a:t>IntList</a:t>
            </a:r>
            <a:r>
              <a:rPr lang="en-US" altLang="en-US"/>
              <a:t> interface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1092CC2D-A4DC-6C71-02F8-6F882FD310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// Represents a list of integers.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interface IntList {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void add(int value);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void add(int index, int value);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int get(int index);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int indexOf(int value);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boolean isEmpty();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void remove(int index);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void set(int index, int value);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int size();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5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class ArrayIntList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implements IntList</a:t>
            </a:r>
            <a:r>
              <a:rPr lang="en-US" altLang="en-US">
                <a:latin typeface="Courier New" panose="02070309020205020404" pitchFamily="49" charset="0"/>
              </a:rPr>
              <a:t> {</a:t>
            </a:r>
            <a:r>
              <a:rPr lang="en-US" altLang="en-US" b="1"/>
              <a:t> ...</a:t>
            </a:r>
          </a:p>
          <a:p>
            <a:pPr lvl="1" eaLnBrk="1" hangingPunct="1">
              <a:lnSpc>
                <a:spcPct val="75000"/>
              </a:lnSpc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5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class LinkedIntList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implements IntList</a:t>
            </a:r>
            <a:r>
              <a:rPr lang="en-US" altLang="en-US">
                <a:latin typeface="Courier New" panose="02070309020205020404" pitchFamily="49" charset="0"/>
              </a:rPr>
              <a:t> {</a:t>
            </a:r>
            <a:r>
              <a:rPr lang="en-US" altLang="en-US" b="1"/>
              <a:t> ...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4ADEE3B9-8654-7387-A299-2A6EAFD63E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Client code w/ interface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8E922D3-9A39-BB38-3CC5-4D62EEDF7C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class ListClient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static void main(String[] args)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</a:t>
            </a:r>
            <a:r>
              <a:rPr lang="en-US" altLang="en-US">
                <a:solidFill>
                  <a:schemeClr val="accent2"/>
                </a:solidFill>
                <a:latin typeface="Courier New" panose="02070309020205020404" pitchFamily="49" charset="0"/>
              </a:rPr>
              <a:t>IntList</a:t>
            </a:r>
            <a:r>
              <a:rPr lang="en-US" altLang="en-US">
                <a:latin typeface="Courier New" panose="02070309020205020404" pitchFamily="49" charset="0"/>
              </a:rPr>
              <a:t> list1 = new ArrayIntList();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process(list1);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sz="800" b="1">
              <a:solidFill>
                <a:srgbClr val="80000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</a:t>
            </a:r>
            <a:r>
              <a:rPr lang="en-US" altLang="en-US">
                <a:solidFill>
                  <a:schemeClr val="accent2"/>
                </a:solidFill>
                <a:latin typeface="Courier New" panose="02070309020205020404" pitchFamily="49" charset="0"/>
              </a:rPr>
              <a:t>IntList</a:t>
            </a:r>
            <a:r>
              <a:rPr lang="en-US" altLang="en-US">
                <a:latin typeface="Courier New" panose="02070309020205020404" pitchFamily="49" charset="0"/>
              </a:rPr>
              <a:t> list2 = new LinkedIntList();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   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process(list2);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static void process(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IntList list</a:t>
            </a:r>
            <a:r>
              <a:rPr lang="en-US" altLang="en-US">
                <a:latin typeface="Courier New" panose="02070309020205020404" pitchFamily="49" charset="0"/>
              </a:rPr>
              <a:t>)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chemeClr val="accent2"/>
                </a:solidFill>
                <a:latin typeface="Courier New" panose="02070309020205020404" pitchFamily="49" charset="0"/>
              </a:rPr>
              <a:t>        list.add(18);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chemeClr val="accent2"/>
                </a:solidFill>
                <a:latin typeface="Courier New" panose="02070309020205020404" pitchFamily="49" charset="0"/>
              </a:rPr>
              <a:t>        list.add(27);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chemeClr val="accent2"/>
                </a:solidFill>
                <a:latin typeface="Courier New" panose="02070309020205020404" pitchFamily="49" charset="0"/>
              </a:rPr>
              <a:t>        list.add(93);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chemeClr val="accent2"/>
                </a:solidFill>
                <a:latin typeface="Courier New" panose="02070309020205020404" pitchFamily="49" charset="0"/>
              </a:rPr>
              <a:t>        System.out.println(list);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chemeClr val="accent2"/>
                </a:solidFill>
                <a:latin typeface="Courier New" panose="02070309020205020404" pitchFamily="49" charset="0"/>
              </a:rPr>
              <a:t>        list.remove(1);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chemeClr val="accent2"/>
                </a:solidFill>
                <a:latin typeface="Courier New" panose="02070309020205020404" pitchFamily="49" charset="0"/>
              </a:rPr>
              <a:t>        System.out.println(list);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FCE090D-84A1-7D2E-B8E2-DE39F4B8A5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Using ADT interfaces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0F70EB52-26FA-E86A-722B-E949D24124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dirty="0"/>
              <a:t>When using Java's built-in collection classes:</a:t>
            </a:r>
          </a:p>
          <a:p>
            <a:pPr eaLnBrk="1" hangingPunct="1">
              <a:buFontTx/>
              <a:buNone/>
            </a:pPr>
            <a:endParaRPr lang="en-US" altLang="en-US" dirty="0"/>
          </a:p>
          <a:p>
            <a:pPr eaLnBrk="1" hangingPunct="1"/>
            <a:r>
              <a:rPr lang="en-US" altLang="en-US" dirty="0"/>
              <a:t>It is considered good practice to always declare collection variables using the corresponding ADT interface type:</a:t>
            </a:r>
          </a:p>
          <a:p>
            <a:pPr lvl="1" eaLnBrk="1" hangingPunct="1"/>
            <a:endParaRPr lang="en-US" altLang="en-US" sz="800" dirty="0"/>
          </a:p>
          <a:p>
            <a:pPr lvl="1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List&lt;String&gt;</a:t>
            </a:r>
            <a:r>
              <a:rPr lang="en-US" altLang="en-US" dirty="0">
                <a:latin typeface="Courier New" panose="02070309020205020404" pitchFamily="49" charset="0"/>
              </a:rPr>
              <a:t> list = new </a:t>
            </a:r>
            <a:r>
              <a:rPr lang="en-US" altLang="en-US" dirty="0" err="1">
                <a:latin typeface="Courier New" panose="02070309020205020404" pitchFamily="49" charset="0"/>
              </a:rPr>
              <a:t>ArrayList</a:t>
            </a:r>
            <a:r>
              <a:rPr lang="en-US" altLang="en-US" dirty="0">
                <a:latin typeface="Courier New" panose="02070309020205020404" pitchFamily="49" charset="0"/>
              </a:rPr>
              <a:t>&lt;&gt;();</a:t>
            </a:r>
          </a:p>
          <a:p>
            <a:pPr lvl="1" eaLnBrk="1" hangingPunct="1"/>
            <a:endParaRPr lang="en-US" altLang="en-US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dirty="0"/>
              <a:t>Methods that accept a collection as a parameter should also declare the parameter using the ADT interface type:</a:t>
            </a:r>
          </a:p>
          <a:p>
            <a:pPr lvl="1" eaLnBrk="1" hangingPunct="1">
              <a:buFontTx/>
              <a:buNone/>
            </a:pPr>
            <a:endParaRPr lang="en-US" altLang="en-US" sz="800" dirty="0">
              <a:latin typeface="Courier New" panose="02070309020205020404" pitchFamily="49" charset="0"/>
            </a:endParaRPr>
          </a:p>
          <a:p>
            <a:pPr lvl="1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public void stutter(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List&lt;String&gt;</a:t>
            </a:r>
            <a:r>
              <a:rPr lang="en-US" altLang="en-US" dirty="0">
                <a:latin typeface="Courier New" panose="02070309020205020404" pitchFamily="49" charset="0"/>
              </a:rPr>
              <a:t> list) {</a:t>
            </a:r>
          </a:p>
          <a:p>
            <a:pPr lvl="1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...</a:t>
            </a:r>
          </a:p>
          <a:p>
            <a:pPr lvl="1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BDDC9-1489-6B84-285B-BD02F57AF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 wrap="square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Abstract Classes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F0760-8382-6DD5-45E7-34E90C7D85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5192485"/>
          </a:xfr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 mix </a:t>
            </a:r>
            <a:r>
              <a:rPr lang="en-US" sz="2400" dirty="0"/>
              <a:t>between a class and an interface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Contains some abstract methods (unimplemented)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Contains some fully implemented methods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Other classes can </a:t>
            </a:r>
            <a:r>
              <a:rPr lang="en-US" b="1" dirty="0"/>
              <a:t>inherit</a:t>
            </a:r>
            <a:r>
              <a:rPr lang="en-US" dirty="0"/>
              <a:t> from it not extend it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All abstract methods </a:t>
            </a:r>
            <a:r>
              <a:rPr lang="en-US" b="1" dirty="0"/>
              <a:t>must</a:t>
            </a:r>
            <a:r>
              <a:rPr lang="en-US" dirty="0"/>
              <a:t> be overridden </a:t>
            </a:r>
          </a:p>
        </p:txBody>
      </p:sp>
      <p:pic>
        <p:nvPicPr>
          <p:cNvPr id="1026" name="Picture 2" descr="Visualisations &amp; the Process of Abstraction – Sheila Pontis">
            <a:extLst>
              <a:ext uri="{FF2B5EF4-FFF2-40B4-BE49-F238E27FC236}">
                <a16:creationId xmlns:a16="http://schemas.microsoft.com/office/drawing/2014/main" id="{EDEA6BDD-3DCF-8AAD-D2DF-7B17189FD8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" t="13210" r="27738" b="6100"/>
          <a:stretch/>
        </p:blipFill>
        <p:spPr bwMode="auto">
          <a:xfrm>
            <a:off x="4648200" y="3204870"/>
            <a:ext cx="4038600" cy="1865270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5425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AC59664F-E730-FF68-57C2-E2BAD8C1DFC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Languages and Grammars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C4BE248-AA56-E6EF-307E-14DB5FF402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Languages and grammars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12F7EA7-B28D-A565-DC58-FDF66F8AC2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(formal) </a:t>
            </a:r>
            <a:r>
              <a:rPr lang="en-US" altLang="en-US" b="1"/>
              <a:t>language</a:t>
            </a:r>
            <a:r>
              <a:rPr lang="en-US" altLang="en-US"/>
              <a:t>: A set of words or symbols.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 b="1"/>
              <a:t>grammar</a:t>
            </a:r>
            <a:r>
              <a:rPr lang="en-US" altLang="en-US"/>
              <a:t>: A description of a language that describes which sequences of symbols are allowed in that language.</a:t>
            </a:r>
          </a:p>
          <a:p>
            <a:pPr lvl="1" eaLnBrk="1" hangingPunct="1"/>
            <a:r>
              <a:rPr lang="en-US" altLang="en-US"/>
              <a:t>describes language </a:t>
            </a:r>
            <a:r>
              <a:rPr lang="en-US" altLang="en-US" i="1"/>
              <a:t>syntax</a:t>
            </a:r>
            <a:r>
              <a:rPr lang="en-US" altLang="en-US"/>
              <a:t> (rules) but not </a:t>
            </a:r>
            <a:r>
              <a:rPr lang="en-US" altLang="en-US" i="1"/>
              <a:t>semantics </a:t>
            </a:r>
            <a:r>
              <a:rPr lang="en-US" altLang="en-US"/>
              <a:t>(meaning)</a:t>
            </a:r>
          </a:p>
          <a:p>
            <a:pPr lvl="1" eaLnBrk="1" hangingPunct="1"/>
            <a:r>
              <a:rPr lang="en-US" altLang="en-US"/>
              <a:t>can be used to generate strings from a language, or to determine whether a given string belongs to a given language</a:t>
            </a:r>
          </a:p>
          <a:p>
            <a:pPr lvl="1" eaLnBrk="1" hangingPunct="1"/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A0CC3B9-6453-3C0D-7FFB-2D9D1EFCA6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Sentence generation</a:t>
            </a:r>
          </a:p>
        </p:txBody>
      </p:sp>
      <p:grpSp>
        <p:nvGrpSpPr>
          <p:cNvPr id="4099" name="Group 4">
            <a:extLst>
              <a:ext uri="{FF2B5EF4-FFF2-40B4-BE49-F238E27FC236}">
                <a16:creationId xmlns:a16="http://schemas.microsoft.com/office/drawing/2014/main" id="{94AA5FFC-C404-2A3E-AA48-574A9B67382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8600" y="1295400"/>
            <a:ext cx="8686800" cy="4827588"/>
            <a:chOff x="835" y="6075"/>
            <a:chExt cx="8345" cy="4637"/>
          </a:xfrm>
        </p:grpSpPr>
        <p:sp>
          <p:nvSpPr>
            <p:cNvPr id="4100" name="AutoShape 5">
              <a:extLst>
                <a:ext uri="{FF2B5EF4-FFF2-40B4-BE49-F238E27FC236}">
                  <a16:creationId xmlns:a16="http://schemas.microsoft.com/office/drawing/2014/main" id="{8C9FBF8B-D440-7813-5570-7C4B21FB6D2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35" y="6075"/>
              <a:ext cx="8345" cy="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1" name="Text Box 6">
              <a:extLst>
                <a:ext uri="{FF2B5EF4-FFF2-40B4-BE49-F238E27FC236}">
                  <a16:creationId xmlns:a16="http://schemas.microsoft.com/office/drawing/2014/main" id="{B1FEA40B-939B-F5E6-B4C5-C46FAC8CDC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5" y="6075"/>
              <a:ext cx="72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&lt;s&gt;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2" name="Text Box 7">
              <a:extLst>
                <a:ext uri="{FF2B5EF4-FFF2-40B4-BE49-F238E27FC236}">
                  <a16:creationId xmlns:a16="http://schemas.microsoft.com/office/drawing/2014/main" id="{7EAE83B7-1C98-0C0D-3A1A-485CFF6A0B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5" y="6795"/>
              <a:ext cx="90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&lt;np&gt;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3" name="Text Box 8">
              <a:extLst>
                <a:ext uri="{FF2B5EF4-FFF2-40B4-BE49-F238E27FC236}">
                  <a16:creationId xmlns:a16="http://schemas.microsoft.com/office/drawing/2014/main" id="{E1B4EC7B-B9F5-091D-7C0B-E33EE50CC2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5" y="6795"/>
              <a:ext cx="90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&lt;vp&gt;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4" name="Text Box 9">
              <a:extLst>
                <a:ext uri="{FF2B5EF4-FFF2-40B4-BE49-F238E27FC236}">
                  <a16:creationId xmlns:a16="http://schemas.microsoft.com/office/drawing/2014/main" id="{A4A61170-5A25-9979-3EBD-273274B782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5" y="7516"/>
              <a:ext cx="90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&lt;pn&gt;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5" name="Text Box 10">
              <a:extLst>
                <a:ext uri="{FF2B5EF4-FFF2-40B4-BE49-F238E27FC236}">
                  <a16:creationId xmlns:a16="http://schemas.microsoft.com/office/drawing/2014/main" id="{B5463810-A143-5D71-5CD1-45FDEB5D46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5" y="10281"/>
              <a:ext cx="90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Fred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6" name="Text Box 11">
              <a:extLst>
                <a:ext uri="{FF2B5EF4-FFF2-40B4-BE49-F238E27FC236}">
                  <a16:creationId xmlns:a16="http://schemas.microsoft.com/office/drawing/2014/main" id="{253FE224-B0C5-2A62-55FD-400EE748E4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55" y="7515"/>
              <a:ext cx="90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&lt;tv&gt;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7" name="Text Box 12">
              <a:extLst>
                <a:ext uri="{FF2B5EF4-FFF2-40B4-BE49-F238E27FC236}">
                  <a16:creationId xmlns:a16="http://schemas.microsoft.com/office/drawing/2014/main" id="{442EB27F-438D-0045-F996-2D14FFB224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5" y="7515"/>
              <a:ext cx="90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&lt;np&gt;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8" name="Text Box 13">
              <a:extLst>
                <a:ext uri="{FF2B5EF4-FFF2-40B4-BE49-F238E27FC236}">
                  <a16:creationId xmlns:a16="http://schemas.microsoft.com/office/drawing/2014/main" id="{3B8AAA6E-AC5D-A1E4-E377-4C4224304E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5" y="10281"/>
              <a:ext cx="126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honored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9" name="Text Box 14">
              <a:extLst>
                <a:ext uri="{FF2B5EF4-FFF2-40B4-BE49-F238E27FC236}">
                  <a16:creationId xmlns:a16="http://schemas.microsoft.com/office/drawing/2014/main" id="{822353FF-B9F8-9CDF-CC28-4361F1478B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5" y="8307"/>
              <a:ext cx="90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&lt;dp&gt;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0" name="Text Box 15">
              <a:extLst>
                <a:ext uri="{FF2B5EF4-FFF2-40B4-BE49-F238E27FC236}">
                  <a16:creationId xmlns:a16="http://schemas.microsoft.com/office/drawing/2014/main" id="{600D7FC5-1402-C673-75E5-667E431344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0" y="8307"/>
              <a:ext cx="108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&lt;adjp&gt;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1" name="Text Box 16">
              <a:extLst>
                <a:ext uri="{FF2B5EF4-FFF2-40B4-BE49-F238E27FC236}">
                  <a16:creationId xmlns:a16="http://schemas.microsoft.com/office/drawing/2014/main" id="{3FCE1D41-CDC1-7686-913C-262CE11D31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20" y="8307"/>
              <a:ext cx="72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&lt;n&gt;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2" name="Text Box 17">
              <a:extLst>
                <a:ext uri="{FF2B5EF4-FFF2-40B4-BE49-F238E27FC236}">
                  <a16:creationId xmlns:a16="http://schemas.microsoft.com/office/drawing/2014/main" id="{B084406A-9C7F-FA09-867E-1C1373B14B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5" y="10281"/>
              <a:ext cx="90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the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3" name="Text Box 18">
              <a:extLst>
                <a:ext uri="{FF2B5EF4-FFF2-40B4-BE49-F238E27FC236}">
                  <a16:creationId xmlns:a16="http://schemas.microsoft.com/office/drawing/2014/main" id="{4462A958-071A-5547-D8D3-035E524063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0" y="8949"/>
              <a:ext cx="108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&lt;adjp&gt;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4" name="Text Box 19">
              <a:extLst>
                <a:ext uri="{FF2B5EF4-FFF2-40B4-BE49-F238E27FC236}">
                  <a16:creationId xmlns:a16="http://schemas.microsoft.com/office/drawing/2014/main" id="{9D3CDEB5-3179-86B8-E7E6-856119D9BF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22" y="8949"/>
              <a:ext cx="978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&lt;adj&gt;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5" name="Text Box 20">
              <a:extLst>
                <a:ext uri="{FF2B5EF4-FFF2-40B4-BE49-F238E27FC236}">
                  <a16:creationId xmlns:a16="http://schemas.microsoft.com/office/drawing/2014/main" id="{FCAD91D9-E65E-83A3-57C2-4D2A7EB6BB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51" y="10281"/>
              <a:ext cx="1029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child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6" name="Text Box 21">
              <a:extLst>
                <a:ext uri="{FF2B5EF4-FFF2-40B4-BE49-F238E27FC236}">
                  <a16:creationId xmlns:a16="http://schemas.microsoft.com/office/drawing/2014/main" id="{1F1F45EC-2986-07CA-7926-AA0E59B29D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20" y="10281"/>
              <a:ext cx="1029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green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7" name="Text Box 22">
              <a:extLst>
                <a:ext uri="{FF2B5EF4-FFF2-40B4-BE49-F238E27FC236}">
                  <a16:creationId xmlns:a16="http://schemas.microsoft.com/office/drawing/2014/main" id="{3CB1B432-9CCE-355A-BC8E-4CB5A702D8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82" y="9561"/>
              <a:ext cx="978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&lt;adj&gt;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8" name="Text Box 23">
              <a:extLst>
                <a:ext uri="{FF2B5EF4-FFF2-40B4-BE49-F238E27FC236}">
                  <a16:creationId xmlns:a16="http://schemas.microsoft.com/office/drawing/2014/main" id="{BDE7676B-DA9B-2DE4-51C3-D3BA93C9A5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0" y="10281"/>
              <a:ext cx="144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wonderful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9" name="Line 24">
              <a:extLst>
                <a:ext uri="{FF2B5EF4-FFF2-40B4-BE49-F238E27FC236}">
                  <a16:creationId xmlns:a16="http://schemas.microsoft.com/office/drawing/2014/main" id="{75037A3B-3C0A-CDF0-70F9-AFA90C7C3E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55" y="6511"/>
              <a:ext cx="540" cy="2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0" name="Line 25">
              <a:extLst>
                <a:ext uri="{FF2B5EF4-FFF2-40B4-BE49-F238E27FC236}">
                  <a16:creationId xmlns:a16="http://schemas.microsoft.com/office/drawing/2014/main" id="{50718546-E098-0B1F-4BA6-1D4EDF2860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1" y="6511"/>
              <a:ext cx="514" cy="2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1" name="Line 26">
              <a:extLst>
                <a:ext uri="{FF2B5EF4-FFF2-40B4-BE49-F238E27FC236}">
                  <a16:creationId xmlns:a16="http://schemas.microsoft.com/office/drawing/2014/main" id="{E89F4BD9-83D5-C2AB-ADE8-8AC24E57F6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40" y="7231"/>
              <a:ext cx="199" cy="2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2" name="Line 27">
              <a:extLst>
                <a:ext uri="{FF2B5EF4-FFF2-40B4-BE49-F238E27FC236}">
                  <a16:creationId xmlns:a16="http://schemas.microsoft.com/office/drawing/2014/main" id="{6826EF83-1E1B-14B0-F73D-7B08787F5B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8" y="7231"/>
              <a:ext cx="161" cy="2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3" name="Line 28">
              <a:extLst>
                <a:ext uri="{FF2B5EF4-FFF2-40B4-BE49-F238E27FC236}">
                  <a16:creationId xmlns:a16="http://schemas.microsoft.com/office/drawing/2014/main" id="{E0F6AD94-92FB-BF12-3A66-B3DFF6BAE2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5" y="7950"/>
              <a:ext cx="20" cy="234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4" name="Line 29">
              <a:extLst>
                <a:ext uri="{FF2B5EF4-FFF2-40B4-BE49-F238E27FC236}">
                  <a16:creationId xmlns:a16="http://schemas.microsoft.com/office/drawing/2014/main" id="{8538A564-AB69-44FF-D021-7A34606AAC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5" y="7945"/>
              <a:ext cx="9" cy="23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5" name="Line 30">
              <a:extLst>
                <a:ext uri="{FF2B5EF4-FFF2-40B4-BE49-F238E27FC236}">
                  <a16:creationId xmlns:a16="http://schemas.microsoft.com/office/drawing/2014/main" id="{E2AD10EF-0F0B-3AD5-3457-C2B159452C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1" y="7231"/>
              <a:ext cx="1098" cy="2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6" name="Line 31">
              <a:extLst>
                <a:ext uri="{FF2B5EF4-FFF2-40B4-BE49-F238E27FC236}">
                  <a16:creationId xmlns:a16="http://schemas.microsoft.com/office/drawing/2014/main" id="{1E8E0782-AA2C-A9F6-12A8-CECD8CBF63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33" y="7958"/>
              <a:ext cx="12" cy="3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7" name="Line 32">
              <a:extLst>
                <a:ext uri="{FF2B5EF4-FFF2-40B4-BE49-F238E27FC236}">
                  <a16:creationId xmlns:a16="http://schemas.microsoft.com/office/drawing/2014/main" id="{4245A8B3-ACCF-4538-94BF-F021171E0C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2" y="8735"/>
              <a:ext cx="18" cy="154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8" name="Line 33">
              <a:extLst>
                <a:ext uri="{FF2B5EF4-FFF2-40B4-BE49-F238E27FC236}">
                  <a16:creationId xmlns:a16="http://schemas.microsoft.com/office/drawing/2014/main" id="{B591CE87-6477-5847-5C7D-4BF23B5B14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8" y="7958"/>
              <a:ext cx="1613" cy="3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9" name="Line 34">
              <a:extLst>
                <a:ext uri="{FF2B5EF4-FFF2-40B4-BE49-F238E27FC236}">
                  <a16:creationId xmlns:a16="http://schemas.microsoft.com/office/drawing/2014/main" id="{75A3107B-7BD6-0669-3390-9FB59F271A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1" y="7958"/>
              <a:ext cx="3547" cy="3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0" name="Line 35">
              <a:extLst>
                <a:ext uri="{FF2B5EF4-FFF2-40B4-BE49-F238E27FC236}">
                  <a16:creationId xmlns:a16="http://schemas.microsoft.com/office/drawing/2014/main" id="{0F9F1E5C-3759-A144-2870-E07C4307E4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890" y="8750"/>
              <a:ext cx="590" cy="1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1" name="Line 36">
              <a:extLst>
                <a:ext uri="{FF2B5EF4-FFF2-40B4-BE49-F238E27FC236}">
                  <a16:creationId xmlns:a16="http://schemas.microsoft.com/office/drawing/2014/main" id="{96A1703B-BDB8-FCD5-76E5-B1087ABB38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93" y="8750"/>
              <a:ext cx="461" cy="20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2" name="Line 37">
              <a:extLst>
                <a:ext uri="{FF2B5EF4-FFF2-40B4-BE49-F238E27FC236}">
                  <a16:creationId xmlns:a16="http://schemas.microsoft.com/office/drawing/2014/main" id="{22635084-E924-8BEA-E67B-BF761BB007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20" y="9381"/>
              <a:ext cx="5" cy="2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3" name="Line 38">
              <a:extLst>
                <a:ext uri="{FF2B5EF4-FFF2-40B4-BE49-F238E27FC236}">
                  <a16:creationId xmlns:a16="http://schemas.microsoft.com/office/drawing/2014/main" id="{24D16B15-9636-6283-AA28-102694B138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59" y="9997"/>
              <a:ext cx="115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4" name="Line 39">
              <a:extLst>
                <a:ext uri="{FF2B5EF4-FFF2-40B4-BE49-F238E27FC236}">
                  <a16:creationId xmlns:a16="http://schemas.microsoft.com/office/drawing/2014/main" id="{3D573793-E57D-90D3-E450-537CA9BAB9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34" y="9395"/>
              <a:ext cx="48" cy="8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5" name="Line 40">
              <a:extLst>
                <a:ext uri="{FF2B5EF4-FFF2-40B4-BE49-F238E27FC236}">
                  <a16:creationId xmlns:a16="http://schemas.microsoft.com/office/drawing/2014/main" id="{E1E0D34A-8CCA-934F-3170-C160D3F95D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94" y="8750"/>
              <a:ext cx="309" cy="15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619539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7AFE9464-3838-44C0-159C-33EE6C4BAE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Backus-Naur (BNF)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95C41A89-D9E5-E648-764D-B29432026F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Backus-Naur Form (BNF)</a:t>
            </a:r>
            <a:r>
              <a:rPr lang="en-US" altLang="en-US"/>
              <a:t>: A syntax for describing language grammars in terms of transformation </a:t>
            </a:r>
            <a:r>
              <a:rPr lang="en-US" altLang="en-US" i="1"/>
              <a:t>rules</a:t>
            </a:r>
            <a:r>
              <a:rPr lang="en-US" altLang="en-US"/>
              <a:t>, of the form:</a:t>
            </a:r>
          </a:p>
          <a:p>
            <a:pPr lvl="1" eaLnBrk="1" hangingPunct="1"/>
            <a:endParaRPr lang="en-US" altLang="en-US"/>
          </a:p>
          <a:p>
            <a:pPr lvl="1" eaLnBrk="1" hangingPunct="1">
              <a:buFontTx/>
              <a:buNone/>
            </a:pPr>
            <a:r>
              <a:rPr lang="en-US" altLang="en-US" sz="1800"/>
              <a:t>&lt;</a:t>
            </a:r>
            <a:r>
              <a:rPr lang="en-US" altLang="en-US" sz="1800" b="1"/>
              <a:t>symbol</a:t>
            </a:r>
            <a:r>
              <a:rPr lang="en-US" altLang="en-US" sz="1800"/>
              <a:t>&gt; </a:t>
            </a:r>
            <a:r>
              <a:rPr lang="en-US" altLang="en-US" sz="1800">
                <a:latin typeface="Courier New" panose="02070309020205020404" pitchFamily="49" charset="0"/>
              </a:rPr>
              <a:t>::=</a:t>
            </a:r>
            <a:r>
              <a:rPr lang="en-US" altLang="en-US" sz="1800"/>
              <a:t> &lt;</a:t>
            </a:r>
            <a:r>
              <a:rPr lang="en-US" altLang="en-US" sz="1800" b="1"/>
              <a:t>expression</a:t>
            </a:r>
            <a:r>
              <a:rPr lang="en-US" altLang="en-US" sz="1800"/>
              <a:t>&gt; </a:t>
            </a:r>
            <a:r>
              <a:rPr lang="en-US" altLang="en-US" sz="1800">
                <a:latin typeface="Courier New" panose="02070309020205020404" pitchFamily="49" charset="0"/>
              </a:rPr>
              <a:t>|</a:t>
            </a:r>
            <a:r>
              <a:rPr lang="en-US" altLang="en-US" sz="1800"/>
              <a:t> &lt;</a:t>
            </a:r>
            <a:r>
              <a:rPr lang="en-US" altLang="en-US" sz="1800" b="1"/>
              <a:t>expression</a:t>
            </a:r>
            <a:r>
              <a:rPr lang="en-US" altLang="en-US" sz="1800"/>
              <a:t>&gt; </a:t>
            </a:r>
            <a:r>
              <a:rPr lang="en-US" altLang="en-US" sz="1800" i="1"/>
              <a:t>...</a:t>
            </a:r>
            <a:r>
              <a:rPr lang="en-US" altLang="en-US" sz="1800"/>
              <a:t> </a:t>
            </a:r>
            <a:r>
              <a:rPr lang="en-US" altLang="en-US" sz="1800">
                <a:latin typeface="Courier New" panose="02070309020205020404" pitchFamily="49" charset="0"/>
              </a:rPr>
              <a:t>|</a:t>
            </a:r>
            <a:r>
              <a:rPr lang="en-US" altLang="en-US" sz="1800"/>
              <a:t> &lt;</a:t>
            </a:r>
            <a:r>
              <a:rPr lang="en-US" altLang="en-US" sz="1800" b="1"/>
              <a:t>expression</a:t>
            </a:r>
            <a:r>
              <a:rPr lang="en-US" altLang="en-US" sz="1800"/>
              <a:t>&gt;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 b="1"/>
              <a:t>terminal</a:t>
            </a:r>
            <a:r>
              <a:rPr lang="en-US" altLang="en-US"/>
              <a:t>: A fundamental symbol of the language.</a:t>
            </a:r>
          </a:p>
          <a:p>
            <a:pPr lvl="1" eaLnBrk="1" hangingPunct="1"/>
            <a:r>
              <a:rPr lang="en-US" altLang="en-US" b="1"/>
              <a:t>non-terminal</a:t>
            </a:r>
            <a:r>
              <a:rPr lang="en-US" altLang="en-US"/>
              <a:t>: A high-level symbol describing language syntax, which can be transformed into other non-terminal or terminal symbol(s) based on the rules of the grammar.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developed by two Turing-award-winning computer scientists in 1960 to describe their new ALGOL programming language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AB2A8C9-A7A1-7F2C-307C-E0865542AD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Related classes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7F682E2-6699-C490-CE3D-78AAB1D0F9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  <a:tabLst>
                <a:tab pos="2286000" algn="l"/>
              </a:tabLst>
            </a:pPr>
            <a:r>
              <a:rPr lang="en-US" altLang="en-US" i="1"/>
              <a:t>Consider classes for shapes with common features:</a:t>
            </a:r>
          </a:p>
          <a:p>
            <a:pPr eaLnBrk="1" hangingPunct="1">
              <a:tabLst>
                <a:tab pos="2286000" algn="l"/>
              </a:tabLst>
            </a:pPr>
            <a:r>
              <a:rPr lang="en-US" altLang="en-US"/>
              <a:t>Circle (defined by radius </a:t>
            </a:r>
            <a:r>
              <a:rPr lang="en-US" altLang="en-US" i="1"/>
              <a:t>r </a:t>
            </a:r>
            <a:r>
              <a:rPr lang="en-US" altLang="en-US"/>
              <a:t>):</a:t>
            </a:r>
          </a:p>
          <a:p>
            <a:pPr lvl="1" eaLnBrk="1" hangingPunct="1">
              <a:buFontTx/>
              <a:buNone/>
              <a:tabLst>
                <a:tab pos="2286000" algn="l"/>
              </a:tabLst>
            </a:pPr>
            <a:r>
              <a:rPr lang="en-US" altLang="en-US"/>
              <a:t>	area	= </a:t>
            </a:r>
            <a:r>
              <a:rPr lang="en-US" altLang="en-US">
                <a:sym typeface="Symbol" panose="05050102010706020507" pitchFamily="18" charset="2"/>
              </a:rPr>
              <a:t></a:t>
            </a:r>
            <a:r>
              <a:rPr lang="en-US" altLang="en-US"/>
              <a:t> </a:t>
            </a:r>
            <a:r>
              <a:rPr lang="en-US" altLang="en-US" i="1"/>
              <a:t>r </a:t>
            </a:r>
            <a:r>
              <a:rPr lang="en-US" altLang="en-US" baseline="30000"/>
              <a:t>2</a:t>
            </a:r>
            <a:r>
              <a:rPr lang="en-US" altLang="en-US"/>
              <a:t>,</a:t>
            </a:r>
            <a:r>
              <a:rPr lang="en-US" altLang="en-US" baseline="30000"/>
              <a:t>	</a:t>
            </a:r>
            <a:r>
              <a:rPr lang="en-US" altLang="en-US"/>
              <a:t>perimeter	= 2 </a:t>
            </a:r>
            <a:r>
              <a:rPr lang="en-US" altLang="en-US">
                <a:sym typeface="Symbol" panose="05050102010706020507" pitchFamily="18" charset="2"/>
              </a:rPr>
              <a:t></a:t>
            </a:r>
            <a:r>
              <a:rPr lang="en-US" altLang="en-US"/>
              <a:t> </a:t>
            </a:r>
            <a:r>
              <a:rPr lang="en-US" altLang="en-US" i="1"/>
              <a:t>r</a:t>
            </a:r>
            <a:endParaRPr lang="en-US" altLang="en-US" i="1" baseline="-25000"/>
          </a:p>
          <a:p>
            <a:pPr lvl="1" eaLnBrk="1" hangingPunct="1">
              <a:lnSpc>
                <a:spcPct val="70000"/>
              </a:lnSpc>
              <a:tabLst>
                <a:tab pos="2286000" algn="l"/>
              </a:tabLst>
            </a:pPr>
            <a:endParaRPr lang="en-US" altLang="en-US"/>
          </a:p>
          <a:p>
            <a:pPr eaLnBrk="1" hangingPunct="1">
              <a:tabLst>
                <a:tab pos="2286000" algn="l"/>
              </a:tabLst>
            </a:pPr>
            <a:r>
              <a:rPr lang="en-US" altLang="en-US"/>
              <a:t>Rectangle (defined by width </a:t>
            </a:r>
            <a:r>
              <a:rPr lang="en-US" altLang="en-US" i="1"/>
              <a:t>w</a:t>
            </a:r>
            <a:r>
              <a:rPr lang="en-US" altLang="en-US"/>
              <a:t> and height </a:t>
            </a:r>
            <a:r>
              <a:rPr lang="en-US" altLang="en-US" i="1"/>
              <a:t>h </a:t>
            </a:r>
            <a:r>
              <a:rPr lang="en-US" altLang="en-US"/>
              <a:t>):</a:t>
            </a:r>
          </a:p>
          <a:p>
            <a:pPr lvl="1" eaLnBrk="1" hangingPunct="1">
              <a:buFontTx/>
              <a:buNone/>
              <a:tabLst>
                <a:tab pos="2286000" algn="l"/>
              </a:tabLst>
            </a:pPr>
            <a:r>
              <a:rPr lang="en-US" altLang="en-US"/>
              <a:t>	area	= </a:t>
            </a:r>
            <a:r>
              <a:rPr lang="en-US" altLang="en-US" i="1"/>
              <a:t>w h</a:t>
            </a:r>
            <a:r>
              <a:rPr lang="en-US" altLang="en-US"/>
              <a:t>,</a:t>
            </a:r>
            <a:r>
              <a:rPr lang="en-US" altLang="en-US" i="1"/>
              <a:t>	</a:t>
            </a:r>
            <a:r>
              <a:rPr lang="en-US" altLang="en-US"/>
              <a:t>perimeter	= 2</a:t>
            </a:r>
            <a:r>
              <a:rPr lang="en-US" altLang="en-US" i="1"/>
              <a:t>w</a:t>
            </a:r>
            <a:r>
              <a:rPr lang="en-US" altLang="en-US"/>
              <a:t> + 2</a:t>
            </a:r>
            <a:r>
              <a:rPr lang="en-US" altLang="en-US" i="1"/>
              <a:t>h</a:t>
            </a:r>
          </a:p>
          <a:p>
            <a:pPr lvl="1" eaLnBrk="1" hangingPunct="1">
              <a:tabLst>
                <a:tab pos="2286000" algn="l"/>
              </a:tabLst>
            </a:pPr>
            <a:endParaRPr lang="en-US" altLang="en-US"/>
          </a:p>
          <a:p>
            <a:pPr eaLnBrk="1" hangingPunct="1">
              <a:tabLst>
                <a:tab pos="2286000" algn="l"/>
              </a:tabLst>
            </a:pPr>
            <a:r>
              <a:rPr lang="en-US" altLang="en-US"/>
              <a:t>Triangle (defined by side lengths </a:t>
            </a:r>
            <a:r>
              <a:rPr lang="en-US" altLang="en-US" i="1"/>
              <a:t>a</a:t>
            </a:r>
            <a:r>
              <a:rPr lang="en-US" altLang="en-US"/>
              <a:t>, </a:t>
            </a:r>
            <a:r>
              <a:rPr lang="en-US" altLang="en-US" i="1"/>
              <a:t>b</a:t>
            </a:r>
            <a:r>
              <a:rPr lang="en-US" altLang="en-US"/>
              <a:t>, and </a:t>
            </a:r>
            <a:r>
              <a:rPr lang="en-US" altLang="en-US" i="1"/>
              <a:t>c</a:t>
            </a:r>
            <a:r>
              <a:rPr lang="en-US" altLang="en-US"/>
              <a:t>)</a:t>
            </a:r>
          </a:p>
          <a:p>
            <a:pPr lvl="1" eaLnBrk="1" hangingPunct="1">
              <a:buFontTx/>
              <a:buNone/>
              <a:tabLst>
                <a:tab pos="2286000" algn="l"/>
              </a:tabLst>
            </a:pPr>
            <a:r>
              <a:rPr lang="en-US" altLang="en-US"/>
              <a:t>	area	= √(</a:t>
            </a:r>
            <a:r>
              <a:rPr lang="en-US" altLang="en-US" i="1"/>
              <a:t>s</a:t>
            </a:r>
            <a:r>
              <a:rPr lang="en-US" altLang="en-US"/>
              <a:t> (</a:t>
            </a:r>
            <a:r>
              <a:rPr lang="en-US" altLang="en-US" i="1"/>
              <a:t>s</a:t>
            </a:r>
            <a:r>
              <a:rPr lang="en-US" altLang="en-US"/>
              <a:t> - </a:t>
            </a:r>
            <a:r>
              <a:rPr lang="en-US" altLang="en-US" i="1"/>
              <a:t>a</a:t>
            </a:r>
            <a:r>
              <a:rPr lang="en-US" altLang="en-US"/>
              <a:t>) (</a:t>
            </a:r>
            <a:r>
              <a:rPr lang="en-US" altLang="en-US" i="1"/>
              <a:t>s</a:t>
            </a:r>
            <a:r>
              <a:rPr lang="en-US" altLang="en-US"/>
              <a:t> - </a:t>
            </a:r>
            <a:r>
              <a:rPr lang="en-US" altLang="en-US" i="1"/>
              <a:t>b</a:t>
            </a:r>
            <a:r>
              <a:rPr lang="en-US" altLang="en-US"/>
              <a:t>) (</a:t>
            </a:r>
            <a:r>
              <a:rPr lang="en-US" altLang="en-US" i="1"/>
              <a:t>s</a:t>
            </a:r>
            <a:r>
              <a:rPr lang="en-US" altLang="en-US"/>
              <a:t> - </a:t>
            </a:r>
            <a:r>
              <a:rPr lang="en-US" altLang="en-US" i="1"/>
              <a:t>c</a:t>
            </a:r>
            <a:r>
              <a:rPr lang="en-US" altLang="en-US"/>
              <a:t>))</a:t>
            </a:r>
            <a:endParaRPr lang="en-US" altLang="en-US" i="1"/>
          </a:p>
          <a:p>
            <a:pPr lvl="1" eaLnBrk="1" hangingPunct="1">
              <a:buFontTx/>
              <a:buNone/>
              <a:tabLst>
                <a:tab pos="2286000" algn="l"/>
              </a:tabLst>
            </a:pPr>
            <a:r>
              <a:rPr lang="en-US" altLang="en-US"/>
              <a:t>			   where </a:t>
            </a:r>
            <a:r>
              <a:rPr lang="en-US" altLang="en-US" i="1"/>
              <a:t>s</a:t>
            </a:r>
            <a:r>
              <a:rPr lang="en-US" altLang="en-US"/>
              <a:t> = ½ (</a:t>
            </a:r>
            <a:r>
              <a:rPr lang="en-US" altLang="en-US" i="1"/>
              <a:t>a</a:t>
            </a:r>
            <a:r>
              <a:rPr lang="en-US" altLang="en-US"/>
              <a:t> + </a:t>
            </a:r>
            <a:r>
              <a:rPr lang="en-US" altLang="en-US" i="1"/>
              <a:t>b</a:t>
            </a:r>
            <a:r>
              <a:rPr lang="en-US" altLang="en-US"/>
              <a:t> + </a:t>
            </a:r>
            <a:r>
              <a:rPr lang="en-US" altLang="en-US" i="1"/>
              <a:t>c</a:t>
            </a:r>
            <a:r>
              <a:rPr lang="en-US" altLang="en-US"/>
              <a:t>),</a:t>
            </a:r>
            <a:r>
              <a:rPr lang="en-US" altLang="en-US" i="1"/>
              <a:t> </a:t>
            </a:r>
            <a:endParaRPr lang="en-US" altLang="en-US"/>
          </a:p>
          <a:p>
            <a:pPr lvl="1" eaLnBrk="1" hangingPunct="1">
              <a:buFontTx/>
              <a:buNone/>
              <a:tabLst>
                <a:tab pos="2286000" algn="l"/>
              </a:tabLst>
            </a:pPr>
            <a:r>
              <a:rPr lang="en-US" altLang="en-US"/>
              <a:t>	perimeter	= </a:t>
            </a:r>
            <a:r>
              <a:rPr lang="en-US" altLang="en-US" i="1"/>
              <a:t>a</a:t>
            </a:r>
            <a:r>
              <a:rPr lang="en-US" altLang="en-US"/>
              <a:t> + </a:t>
            </a:r>
            <a:r>
              <a:rPr lang="en-US" altLang="en-US" i="1"/>
              <a:t>b</a:t>
            </a:r>
            <a:r>
              <a:rPr lang="en-US" altLang="en-US"/>
              <a:t> + </a:t>
            </a:r>
            <a:r>
              <a:rPr lang="en-US" altLang="en-US" i="1"/>
              <a:t>c </a:t>
            </a:r>
          </a:p>
          <a:p>
            <a:pPr lvl="1" eaLnBrk="1" hangingPunct="1">
              <a:buFontTx/>
              <a:buNone/>
              <a:tabLst>
                <a:tab pos="2286000" algn="l"/>
              </a:tabLst>
            </a:pPr>
            <a:endParaRPr lang="en-US" altLang="en-US" i="1"/>
          </a:p>
          <a:p>
            <a:pPr lvl="1" eaLnBrk="1" hangingPunct="1">
              <a:tabLst>
                <a:tab pos="2286000" algn="l"/>
              </a:tabLst>
            </a:pPr>
            <a:r>
              <a:rPr lang="en-US" altLang="en-US"/>
              <a:t>Every shape has these, but each computes them differently.</a:t>
            </a:r>
            <a:endParaRPr lang="en-US" altLang="en-US" i="1"/>
          </a:p>
        </p:txBody>
      </p:sp>
      <p:grpSp>
        <p:nvGrpSpPr>
          <p:cNvPr id="4100" name="Group 12">
            <a:extLst>
              <a:ext uri="{FF2B5EF4-FFF2-40B4-BE49-F238E27FC236}">
                <a16:creationId xmlns:a16="http://schemas.microsoft.com/office/drawing/2014/main" id="{95C18129-640A-069D-9222-B3911192AEFA}"/>
              </a:ext>
            </a:extLst>
          </p:cNvPr>
          <p:cNvGrpSpPr>
            <a:grpSpLocks/>
          </p:cNvGrpSpPr>
          <p:nvPr/>
        </p:nvGrpSpPr>
        <p:grpSpPr bwMode="auto">
          <a:xfrm>
            <a:off x="7543800" y="1905000"/>
            <a:ext cx="914400" cy="914400"/>
            <a:chOff x="4704" y="912"/>
            <a:chExt cx="720" cy="720"/>
          </a:xfrm>
        </p:grpSpPr>
        <p:sp>
          <p:nvSpPr>
            <p:cNvPr id="236549" name="Oval 5">
              <a:extLst>
                <a:ext uri="{FF2B5EF4-FFF2-40B4-BE49-F238E27FC236}">
                  <a16:creationId xmlns:a16="http://schemas.microsoft.com/office/drawing/2014/main" id="{68A70947-17CF-7799-3EC6-1A36D1BB7C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912"/>
              <a:ext cx="720" cy="72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36554" name="Text Box 10">
              <a:extLst>
                <a:ext uri="{FF2B5EF4-FFF2-40B4-BE49-F238E27FC236}">
                  <a16:creationId xmlns:a16="http://schemas.microsoft.com/office/drawing/2014/main" id="{22A4F5A5-819B-5AFB-2402-129A25963D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90" y="1223"/>
              <a:ext cx="205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+mn-lt"/>
                  <a:ea typeface="+mn-ea"/>
                </a:rPr>
                <a:t>r</a:t>
              </a:r>
            </a:p>
          </p:txBody>
        </p:sp>
        <p:sp>
          <p:nvSpPr>
            <p:cNvPr id="236555" name="Line 11">
              <a:extLst>
                <a:ext uri="{FF2B5EF4-FFF2-40B4-BE49-F238E27FC236}">
                  <a16:creationId xmlns:a16="http://schemas.microsoft.com/office/drawing/2014/main" id="{BD3C9583-BEB1-B535-2120-531118FBE2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273"/>
              <a:ext cx="35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grpSp>
        <p:nvGrpSpPr>
          <p:cNvPr id="4101" name="Group 19">
            <a:extLst>
              <a:ext uri="{FF2B5EF4-FFF2-40B4-BE49-F238E27FC236}">
                <a16:creationId xmlns:a16="http://schemas.microsoft.com/office/drawing/2014/main" id="{AD50DC24-DC55-F5A8-119E-6EDB02F18AFB}"/>
              </a:ext>
            </a:extLst>
          </p:cNvPr>
          <p:cNvGrpSpPr>
            <a:grpSpLocks/>
          </p:cNvGrpSpPr>
          <p:nvPr/>
        </p:nvGrpSpPr>
        <p:grpSpPr bwMode="auto">
          <a:xfrm>
            <a:off x="7239000" y="3008313"/>
            <a:ext cx="1649413" cy="1258887"/>
            <a:chOff x="4331" y="1833"/>
            <a:chExt cx="1237" cy="855"/>
          </a:xfrm>
        </p:grpSpPr>
        <p:sp>
          <p:nvSpPr>
            <p:cNvPr id="236548" name="Rectangle 4">
              <a:extLst>
                <a:ext uri="{FF2B5EF4-FFF2-40B4-BE49-F238E27FC236}">
                  <a16:creationId xmlns:a16="http://schemas.microsoft.com/office/drawing/2014/main" id="{0F94CDDA-20AD-FE5C-0CFA-C465521E54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2064"/>
              <a:ext cx="960" cy="62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36557" name="Text Box 13">
              <a:extLst>
                <a:ext uri="{FF2B5EF4-FFF2-40B4-BE49-F238E27FC236}">
                  <a16:creationId xmlns:a16="http://schemas.microsoft.com/office/drawing/2014/main" id="{37E7CB87-B497-623C-2C76-44D095AC47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4" y="1833"/>
              <a:ext cx="219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+mn-lt"/>
                  <a:ea typeface="+mn-ea"/>
                </a:rPr>
                <a:t>w</a:t>
              </a:r>
            </a:p>
          </p:txBody>
        </p:sp>
        <p:sp>
          <p:nvSpPr>
            <p:cNvPr id="236558" name="Text Box 14">
              <a:extLst>
                <a:ext uri="{FF2B5EF4-FFF2-40B4-BE49-F238E27FC236}">
                  <a16:creationId xmlns:a16="http://schemas.microsoft.com/office/drawing/2014/main" id="{907C72EC-67B5-D2FA-5715-C4CADCC819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1" y="2265"/>
              <a:ext cx="233" cy="2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+mn-lt"/>
                  <a:ea typeface="+mn-ea"/>
                </a:rPr>
                <a:t>h</a:t>
              </a:r>
            </a:p>
          </p:txBody>
        </p:sp>
      </p:grpSp>
      <p:grpSp>
        <p:nvGrpSpPr>
          <p:cNvPr id="4102" name="Group 18">
            <a:extLst>
              <a:ext uri="{FF2B5EF4-FFF2-40B4-BE49-F238E27FC236}">
                <a16:creationId xmlns:a16="http://schemas.microsoft.com/office/drawing/2014/main" id="{0F0E484F-A9B9-45EB-E2D5-C57529B58AFD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4608513"/>
            <a:ext cx="2209800" cy="1335087"/>
            <a:chOff x="4224" y="2999"/>
            <a:chExt cx="1392" cy="841"/>
          </a:xfrm>
        </p:grpSpPr>
        <p:grpSp>
          <p:nvGrpSpPr>
            <p:cNvPr id="4103" name="Group 6">
              <a:extLst>
                <a:ext uri="{FF2B5EF4-FFF2-40B4-BE49-F238E27FC236}">
                  <a16:creationId xmlns:a16="http://schemas.microsoft.com/office/drawing/2014/main" id="{4F6EA969-891C-20B0-FC7C-5101F9158C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24" y="3072"/>
              <a:ext cx="1392" cy="768"/>
              <a:chOff x="4128" y="3072"/>
              <a:chExt cx="1392" cy="768"/>
            </a:xfrm>
          </p:grpSpPr>
          <p:sp>
            <p:nvSpPr>
              <p:cNvPr id="236551" name="Line 7">
                <a:extLst>
                  <a:ext uri="{FF2B5EF4-FFF2-40B4-BE49-F238E27FC236}">
                    <a16:creationId xmlns:a16="http://schemas.microsoft.com/office/drawing/2014/main" id="{60B0F794-7A24-4F38-4053-98F2D58ACF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128" y="3072"/>
                <a:ext cx="768" cy="76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/>
                <a:ext uri="{AF507438-7753-43e0-B8FC-AC1667EBCBE1}"/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  <p:sp>
            <p:nvSpPr>
              <p:cNvPr id="236552" name="Line 8">
                <a:extLst>
                  <a:ext uri="{FF2B5EF4-FFF2-40B4-BE49-F238E27FC236}">
                    <a16:creationId xmlns:a16="http://schemas.microsoft.com/office/drawing/2014/main" id="{F35431F8-9B02-F482-D843-D4ABAB6F5E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28" y="3408"/>
                <a:ext cx="1392" cy="43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/>
                <a:ext uri="{AF507438-7753-43e0-B8FC-AC1667EBCBE1}"/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  <p:sp>
            <p:nvSpPr>
              <p:cNvPr id="236553" name="Line 9">
                <a:extLst>
                  <a:ext uri="{FF2B5EF4-FFF2-40B4-BE49-F238E27FC236}">
                    <a16:creationId xmlns:a16="http://schemas.microsoft.com/office/drawing/2014/main" id="{2AF1265B-4EF5-5E79-338C-85798BD1DC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896" y="3072"/>
                <a:ext cx="624" cy="33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/>
                <a:ext uri="{AF507438-7753-43e0-B8FC-AC1667EBCBE1}"/>
              </a:extLst>
            </p:spPr>
            <p:txBody>
              <a:bodyPr wrap="none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ea typeface="+mn-ea"/>
                </a:endParaRPr>
              </a:p>
            </p:txBody>
          </p:sp>
        </p:grpSp>
        <p:sp>
          <p:nvSpPr>
            <p:cNvPr id="236559" name="Text Box 15">
              <a:extLst>
                <a:ext uri="{FF2B5EF4-FFF2-40B4-BE49-F238E27FC236}">
                  <a16:creationId xmlns:a16="http://schemas.microsoft.com/office/drawing/2014/main" id="{66E90089-9A99-805B-6010-D51BF15F5C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0" y="3191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+mn-lt"/>
                  <a:ea typeface="+mn-ea"/>
                </a:rPr>
                <a:t>a</a:t>
              </a:r>
            </a:p>
          </p:txBody>
        </p:sp>
        <p:sp>
          <p:nvSpPr>
            <p:cNvPr id="236560" name="Text Box 16">
              <a:extLst>
                <a:ext uri="{FF2B5EF4-FFF2-40B4-BE49-F238E27FC236}">
                  <a16:creationId xmlns:a16="http://schemas.microsoft.com/office/drawing/2014/main" id="{98BCB6E9-3F5B-96AD-8962-0AF672BCC1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6" y="2999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+mn-lt"/>
                  <a:ea typeface="+mn-ea"/>
                </a:rPr>
                <a:t>b</a:t>
              </a:r>
            </a:p>
          </p:txBody>
        </p:sp>
        <p:sp>
          <p:nvSpPr>
            <p:cNvPr id="236561" name="Text Box 17">
              <a:extLst>
                <a:ext uri="{FF2B5EF4-FFF2-40B4-BE49-F238E27FC236}">
                  <a16:creationId xmlns:a16="http://schemas.microsoft.com/office/drawing/2014/main" id="{76111366-9B5C-53D1-E360-60C9D35AFD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3594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+mn-lt"/>
                  <a:ea typeface="+mn-ea"/>
                </a:rPr>
                <a:t>c</a:t>
              </a:r>
            </a:p>
          </p:txBody>
        </p:sp>
      </p:grp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BF75763-D1E8-7810-A5DD-1D8C1D3D65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 example BNF grammar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DAEEA06E-4099-7C18-3FB1-B7FDA1D824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&lt;s&gt;::=&lt;n&gt; &lt;v&gt;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&lt;n&gt;::=Marty | Allison | Stuart | Jessica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&lt;v&gt;::=cried | slept |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eaLnBrk="1" hangingPunct="1"/>
            <a:r>
              <a:rPr lang="en-US" altLang="en-US"/>
              <a:t>Some sentences that could be generated from this grammar:</a:t>
            </a:r>
          </a:p>
          <a:p>
            <a:pPr lvl="1" eaLnBrk="1" hangingPunct="1"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Marty slept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Jessica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Stuart cried</a:t>
            </a: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B1B0652F-2178-EDAC-142D-9BFD1C9551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BNF grammar version 2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3E7349E2-F3BB-BC59-99A9-51FB366D72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&lt;s&gt;::=&lt;n</a:t>
            </a:r>
            <a:r>
              <a:rPr lang="en-US" altLang="en-US" b="1">
                <a:latin typeface="Courier New" panose="02070309020205020404" pitchFamily="49" charset="0"/>
              </a:rPr>
              <a:t>p</a:t>
            </a:r>
            <a:r>
              <a:rPr lang="en-US" altLang="en-US">
                <a:latin typeface="Courier New" panose="02070309020205020404" pitchFamily="49" charset="0"/>
              </a:rPr>
              <a:t>&gt; &lt;v&gt;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&lt;np&gt;::=&lt;pn&gt; | &lt;dp&gt; &lt;n&gt;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</a:t>
            </a:r>
            <a:r>
              <a:rPr lang="en-US" altLang="en-US" b="1">
                <a:latin typeface="Courier New" panose="02070309020205020404" pitchFamily="49" charset="0"/>
              </a:rPr>
              <a:t>p</a:t>
            </a:r>
            <a:r>
              <a:rPr lang="en-US" altLang="en-US">
                <a:latin typeface="Courier New" panose="02070309020205020404" pitchFamily="49" charset="0"/>
              </a:rPr>
              <a:t>n&gt;::=Marty | Allison | Stuart | Jessica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&lt;dp&gt;::=a | the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&lt;n&gt;::=ball | hamster | carrot | computer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&lt;v&gt;::=cried | slept |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eaLnBrk="1" hangingPunct="1"/>
            <a:r>
              <a:rPr lang="en-US" altLang="en-US"/>
              <a:t>Some sentences that could be generated from this grammar:</a:t>
            </a:r>
          </a:p>
          <a:p>
            <a:pPr lvl="1" eaLnBrk="1" hangingPunct="1"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the carrot cried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Jessica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a computer slept</a:t>
            </a: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5EF6089-23A8-1428-875A-30518CB654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BNF grammar version 3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79F76F86-0B91-8253-B42E-8493E3E07A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&lt;s&gt;::=&lt;np&gt; &lt;v&gt;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&lt;np&gt;::=&lt;pn&gt; | &lt;dp&gt; </a:t>
            </a:r>
            <a:r>
              <a:rPr lang="en-US" altLang="en-US" b="1">
                <a:latin typeface="Courier New" panose="02070309020205020404" pitchFamily="49" charset="0"/>
              </a:rPr>
              <a:t>&lt;adj&gt; </a:t>
            </a:r>
            <a:r>
              <a:rPr lang="en-US" altLang="en-US">
                <a:latin typeface="Courier New" panose="02070309020205020404" pitchFamily="49" charset="0"/>
              </a:rPr>
              <a:t>&lt;n&gt;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&lt;pn&gt;::=Marty | Victoria | Stuart | Jessica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&lt;dp&gt;::=a | the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&lt;adj&gt;::=silly | invisible | loud | romantic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&lt;n&gt;::=ball | hamster | carrot | computer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&lt;v&gt;::=cried | slept |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eaLnBrk="1" hangingPunct="1"/>
            <a:r>
              <a:rPr lang="en-US" altLang="en-US"/>
              <a:t>Some sentences that could be generated from this grammar:</a:t>
            </a:r>
          </a:p>
          <a:p>
            <a:pPr lvl="1" eaLnBrk="1" hangingPunct="1"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the invisible carrot cried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Jessica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a computer slept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a romantic ball belched</a:t>
            </a:r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4876B9C4-56A2-8E1B-4C7F-CB00435A59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Grammars and recursion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FEE2B4A3-F240-D592-B071-6D5B041AA0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&lt;s&gt;::=&lt;np&gt; &lt;v&gt;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&lt;np&gt;::=&lt;pn&gt; | &lt;dp&gt; &lt;adj</a:t>
            </a:r>
            <a:r>
              <a:rPr lang="en-US" altLang="en-US" b="1">
                <a:latin typeface="Courier New" panose="02070309020205020404" pitchFamily="49" charset="0"/>
              </a:rPr>
              <a:t>p</a:t>
            </a:r>
            <a:r>
              <a:rPr lang="en-US" altLang="en-US">
                <a:latin typeface="Courier New" panose="02070309020205020404" pitchFamily="49" charset="0"/>
              </a:rPr>
              <a:t>&gt; &lt;n&gt;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&lt;pn&gt;::=Marty | Victoria | Stuart | Jessica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&lt;dp&gt;::=a | the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&lt;adjp&gt;::=&lt;adj&gt;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&lt;adjp&gt;</a:t>
            </a:r>
            <a:r>
              <a:rPr lang="en-US" altLang="en-US" b="1">
                <a:latin typeface="Courier New" panose="02070309020205020404" pitchFamily="49" charset="0"/>
              </a:rPr>
              <a:t> | &lt;adj&gt;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&lt;adj&gt;::=silly | invisible | loud | romantic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&lt;n&gt;::=ball | hamster | carrot | computer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&lt;v&gt;::=cried | slept |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Grammar rules can be defined </a:t>
            </a:r>
            <a:r>
              <a:rPr lang="en-US" altLang="en-US" i="1"/>
              <a:t>recursively</a:t>
            </a:r>
            <a:r>
              <a:rPr lang="en-US" altLang="en-US"/>
              <a:t>, so that the expansion of a symbol can contain that same symbol.</a:t>
            </a:r>
          </a:p>
          <a:p>
            <a:pPr lvl="1" eaLnBrk="1" hangingPunct="1"/>
            <a:r>
              <a:rPr lang="en-US" altLang="en-US"/>
              <a:t>There must also be expressions that expand the symbol into something non-recursive, so that the recursion eventually ends.</a:t>
            </a:r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1E2D3F77-6E00-53D9-B7F8-BF8A841950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Grammar, final version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22E1827-496B-6EC0-34EC-F81E9B0EE4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&lt;s&gt;::=&lt;np&gt; &lt;</a:t>
            </a:r>
            <a:r>
              <a:rPr lang="en-US" altLang="en-US" dirty="0" err="1">
                <a:latin typeface="Courier New" panose="02070309020205020404" pitchFamily="49" charset="0"/>
              </a:rPr>
              <a:t>vp</a:t>
            </a:r>
            <a:r>
              <a:rPr lang="en-US" altLang="en-US" dirty="0">
                <a:latin typeface="Courier New" panose="02070309020205020404" pitchFamily="49" charset="0"/>
              </a:rPr>
              <a:t>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&lt;np&gt;::=&lt;</a:t>
            </a:r>
            <a:r>
              <a:rPr lang="en-US" altLang="en-US" dirty="0" err="1">
                <a:latin typeface="Courier New" panose="02070309020205020404" pitchFamily="49" charset="0"/>
              </a:rPr>
              <a:t>dp</a:t>
            </a:r>
            <a:r>
              <a:rPr lang="en-US" altLang="en-US" dirty="0">
                <a:latin typeface="Courier New" panose="02070309020205020404" pitchFamily="49" charset="0"/>
              </a:rPr>
              <a:t>&gt; &lt;</a:t>
            </a:r>
            <a:r>
              <a:rPr lang="en-US" altLang="en-US" dirty="0" err="1">
                <a:latin typeface="Courier New" panose="02070309020205020404" pitchFamily="49" charset="0"/>
              </a:rPr>
              <a:t>adjp</a:t>
            </a:r>
            <a:r>
              <a:rPr lang="en-US" altLang="en-US" dirty="0">
                <a:latin typeface="Courier New" panose="02070309020205020404" pitchFamily="49" charset="0"/>
              </a:rPr>
              <a:t>&gt; &lt;n&gt;|&lt;</a:t>
            </a:r>
            <a:r>
              <a:rPr lang="en-US" altLang="en-US" dirty="0" err="1">
                <a:latin typeface="Courier New" panose="02070309020205020404" pitchFamily="49" charset="0"/>
              </a:rPr>
              <a:t>pn</a:t>
            </a:r>
            <a:r>
              <a:rPr lang="en-US" altLang="en-US" dirty="0">
                <a:latin typeface="Courier New" panose="02070309020205020404" pitchFamily="49" charset="0"/>
              </a:rPr>
              <a:t>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</a:t>
            </a:r>
            <a:r>
              <a:rPr lang="en-US" altLang="en-US" dirty="0" err="1">
                <a:latin typeface="Courier New" panose="02070309020205020404" pitchFamily="49" charset="0"/>
              </a:rPr>
              <a:t>dp</a:t>
            </a:r>
            <a:r>
              <a:rPr lang="en-US" altLang="en-US" dirty="0">
                <a:latin typeface="Courier New" panose="02070309020205020404" pitchFamily="49" charset="0"/>
              </a:rPr>
              <a:t>&gt;::=</a:t>
            </a:r>
            <a:r>
              <a:rPr lang="en-US" altLang="en-US" dirty="0" err="1">
                <a:latin typeface="Courier New" panose="02070309020205020404" pitchFamily="49" charset="0"/>
              </a:rPr>
              <a:t>the|a</a:t>
            </a: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</a:t>
            </a:r>
            <a:r>
              <a:rPr lang="en-US" altLang="en-US" dirty="0" err="1">
                <a:latin typeface="Courier New" panose="02070309020205020404" pitchFamily="49" charset="0"/>
              </a:rPr>
              <a:t>adjp</a:t>
            </a:r>
            <a:r>
              <a:rPr lang="en-US" altLang="en-US" dirty="0">
                <a:latin typeface="Courier New" panose="02070309020205020404" pitchFamily="49" charset="0"/>
              </a:rPr>
              <a:t>&gt;::=&lt;adj&gt;|&lt;adj&gt; &lt;</a:t>
            </a:r>
            <a:r>
              <a:rPr lang="en-US" altLang="en-US" dirty="0" err="1">
                <a:latin typeface="Courier New" panose="02070309020205020404" pitchFamily="49" charset="0"/>
              </a:rPr>
              <a:t>adjp</a:t>
            </a:r>
            <a:r>
              <a:rPr lang="en-US" altLang="en-US" dirty="0">
                <a:latin typeface="Courier New" panose="02070309020205020404" pitchFamily="49" charset="0"/>
              </a:rPr>
              <a:t>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&lt;adj&gt;::=</a:t>
            </a:r>
            <a:r>
              <a:rPr lang="en-US" altLang="en-US" dirty="0" err="1">
                <a:latin typeface="Courier New" panose="02070309020205020404" pitchFamily="49" charset="0"/>
              </a:rPr>
              <a:t>big|fat|green|wonderful|faulty|subliminal</a:t>
            </a: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&lt;n&gt;::=</a:t>
            </a:r>
            <a:r>
              <a:rPr lang="en-US" altLang="en-US" dirty="0" err="1">
                <a:latin typeface="Courier New" panose="02070309020205020404" pitchFamily="49" charset="0"/>
              </a:rPr>
              <a:t>dog|cat|man|university|father|mother|child</a:t>
            </a: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</a:t>
            </a:r>
            <a:r>
              <a:rPr lang="en-US" altLang="en-US" dirty="0" err="1">
                <a:latin typeface="Courier New" panose="02070309020205020404" pitchFamily="49" charset="0"/>
              </a:rPr>
              <a:t>pn</a:t>
            </a:r>
            <a:r>
              <a:rPr lang="en-US" altLang="en-US" dirty="0">
                <a:latin typeface="Courier New" panose="02070309020205020404" pitchFamily="49" charset="0"/>
              </a:rPr>
              <a:t>&gt;::=</a:t>
            </a:r>
            <a:r>
              <a:rPr lang="en-US" altLang="en-US" dirty="0" err="1">
                <a:latin typeface="Courier New" panose="02070309020205020404" pitchFamily="49" charset="0"/>
              </a:rPr>
              <a:t>John|Jane|Sally|Spot|Fred|Elmo</a:t>
            </a: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</a:t>
            </a:r>
            <a:r>
              <a:rPr lang="en-US" altLang="en-US" dirty="0" err="1">
                <a:latin typeface="Courier New" panose="02070309020205020404" pitchFamily="49" charset="0"/>
              </a:rPr>
              <a:t>vp</a:t>
            </a:r>
            <a:r>
              <a:rPr lang="en-US" altLang="en-US" dirty="0">
                <a:latin typeface="Courier New" panose="02070309020205020404" pitchFamily="49" charset="0"/>
              </a:rPr>
              <a:t>&gt;::=&lt;tv&gt; &lt;np&gt;|&lt;iv&gt;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&lt;tv&gt;::=</a:t>
            </a:r>
            <a:r>
              <a:rPr lang="en-US" altLang="en-US" dirty="0" err="1">
                <a:latin typeface="Courier New" panose="02070309020205020404" pitchFamily="49" charset="0"/>
              </a:rPr>
              <a:t>hit|honored|kissed|helped</a:t>
            </a: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&lt;iv&gt;::=</a:t>
            </a:r>
            <a:r>
              <a:rPr lang="en-US" altLang="en-US" dirty="0" err="1">
                <a:latin typeface="Courier New" panose="02070309020205020404" pitchFamily="49" charset="0"/>
              </a:rPr>
              <a:t>died|collapsed|laughed|wept</a:t>
            </a: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dirty="0"/>
              <a:t>Could this grammar generate the following sentences?</a:t>
            </a:r>
          </a:p>
          <a:p>
            <a:pPr lvl="1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Fred honored the green wonderful child</a:t>
            </a:r>
          </a:p>
          <a:p>
            <a:pPr lvl="1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big Jane wept the fat man fat</a:t>
            </a:r>
          </a:p>
          <a:p>
            <a:pPr lvl="1" eaLnBrk="1" hangingPunct="1">
              <a:buFontTx/>
              <a:buNone/>
            </a:pPr>
            <a:endParaRPr lang="en-US" altLang="en-US" sz="800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dirty="0"/>
              <a:t>Generate a random sentence using this grammar.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55D79-BC16-A840-C7A5-7D3C1F2B3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Storing Multiple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69461-7E10-4C23-0636-028B823B1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338457" cy="5181600"/>
          </a:xfrm>
        </p:spPr>
        <p:txBody>
          <a:bodyPr/>
          <a:lstStyle/>
          <a:p>
            <a:r>
              <a:rPr lang="en-US" dirty="0"/>
              <a:t>It would be nice if we could store shapes of different types in a list. What do we need in order to do this?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Are there any downsides?</a:t>
            </a:r>
          </a:p>
        </p:txBody>
      </p:sp>
    </p:spTree>
    <p:extLst>
      <p:ext uri="{BB962C8B-B14F-4D97-AF65-F5344CB8AC3E}">
        <p14:creationId xmlns:p14="http://schemas.microsoft.com/office/powerpoint/2010/main" val="2261525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4F7DDFA-C4BD-93CC-10EB-992424A90E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Solution: Interfaces</a:t>
            </a:r>
          </a:p>
        </p:txBody>
      </p:sp>
      <p:sp>
        <p:nvSpPr>
          <p:cNvPr id="238595" name="Rectangle 3">
            <a:extLst>
              <a:ext uri="{FF2B5EF4-FFF2-40B4-BE49-F238E27FC236}">
                <a16:creationId xmlns:a16="http://schemas.microsoft.com/office/drawing/2014/main" id="{2429CDB4-77D2-881A-F812-C35216DE2B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interface</a:t>
            </a:r>
            <a:r>
              <a:rPr lang="en-US" altLang="en-US" dirty="0"/>
              <a:t>: A list of methods that a class can promise to implement.</a:t>
            </a:r>
          </a:p>
          <a:p>
            <a:pPr lvl="1" eaLnBrk="1" hangingPunct="1"/>
            <a:endParaRPr lang="en-US" altLang="en-US" sz="800" dirty="0"/>
          </a:p>
          <a:p>
            <a:pPr lvl="1" eaLnBrk="1" hangingPunct="1"/>
            <a:r>
              <a:rPr lang="en-US" altLang="en-US" dirty="0"/>
              <a:t>Inheritance gives you an is-a relationship </a:t>
            </a:r>
            <a:r>
              <a:rPr lang="en-US" altLang="en-US" i="1" dirty="0"/>
              <a:t>and  </a:t>
            </a:r>
            <a:r>
              <a:rPr lang="en-US" altLang="en-US" dirty="0"/>
              <a:t>code sharing.</a:t>
            </a:r>
          </a:p>
          <a:p>
            <a:pPr lvl="2" eaLnBrk="1" hangingPunct="1"/>
            <a:r>
              <a:rPr lang="en-US" altLang="en-US" dirty="0"/>
              <a:t>A </a:t>
            </a:r>
            <a:r>
              <a:rPr lang="en-US" altLang="en-US" dirty="0">
                <a:latin typeface="Courier New" panose="02070309020205020404" pitchFamily="49" charset="0"/>
              </a:rPr>
              <a:t>Lawyer</a:t>
            </a:r>
            <a:r>
              <a:rPr lang="en-US" altLang="en-US" dirty="0"/>
              <a:t> can be treated as an </a:t>
            </a:r>
            <a:r>
              <a:rPr lang="en-US" altLang="en-US" dirty="0">
                <a:latin typeface="Courier New" panose="02070309020205020404" pitchFamily="49" charset="0"/>
              </a:rPr>
              <a:t>Employee</a:t>
            </a:r>
            <a:r>
              <a:rPr lang="en-US" altLang="en-US" dirty="0"/>
              <a:t> and inherits its code.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Interfaces give you an is-a relationship </a:t>
            </a:r>
            <a:r>
              <a:rPr lang="en-US" altLang="en-US" i="1" dirty="0"/>
              <a:t>without</a:t>
            </a:r>
            <a:r>
              <a:rPr lang="en-US" altLang="en-US" dirty="0"/>
              <a:t>  code sharing.</a:t>
            </a:r>
          </a:p>
          <a:p>
            <a:pPr lvl="2" eaLnBrk="1" hangingPunct="1"/>
            <a:r>
              <a:rPr lang="en-US" altLang="en-US" dirty="0"/>
              <a:t>A </a:t>
            </a:r>
            <a:r>
              <a:rPr lang="en-US" altLang="en-US" dirty="0">
                <a:latin typeface="Courier New" panose="02070309020205020404" pitchFamily="49" charset="0"/>
              </a:rPr>
              <a:t>Rectangle</a:t>
            </a:r>
            <a:r>
              <a:rPr lang="en-US" altLang="en-US" dirty="0"/>
              <a:t> object can be treated as a </a:t>
            </a:r>
            <a:r>
              <a:rPr lang="en-US" altLang="en-US" dirty="0">
                <a:latin typeface="Courier New" panose="02070309020205020404" pitchFamily="49" charset="0"/>
              </a:rPr>
              <a:t>Shape</a:t>
            </a:r>
            <a:r>
              <a:rPr lang="en-US" altLang="en-US" dirty="0"/>
              <a:t> but inherits no code.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Analogous to non-programming idea of roles or certifications:</a:t>
            </a:r>
          </a:p>
          <a:p>
            <a:pPr lvl="2" eaLnBrk="1" hangingPunct="1"/>
            <a:r>
              <a:rPr lang="en-US" altLang="en-US" dirty="0"/>
              <a:t>"I'm certified as a CPA accountant.</a:t>
            </a:r>
            <a:br>
              <a:rPr lang="en-US" altLang="en-US" dirty="0"/>
            </a:br>
            <a:r>
              <a:rPr lang="en-US" altLang="en-US" dirty="0"/>
              <a:t>This assures you I know how to do taxes, audits, and consulting."</a:t>
            </a:r>
          </a:p>
          <a:p>
            <a:pPr lvl="2" eaLnBrk="1" hangingPunct="1"/>
            <a:r>
              <a:rPr lang="en-US" altLang="en-US" dirty="0"/>
              <a:t>"I'm 'certified' as a Shape, because I implement the Shape interface.</a:t>
            </a:r>
            <a:br>
              <a:rPr lang="en-US" altLang="en-US" dirty="0"/>
            </a:br>
            <a:r>
              <a:rPr lang="en-US" altLang="en-US" dirty="0"/>
              <a:t>This assures you I know how to compute my area and perimeter."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B85BFD8-0F46-C88C-2E0B-14422FBE02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Interface syntax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21931EF-103A-9BCE-86D9-827D590A36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interface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(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, </a:t>
            </a:r>
            <a:r>
              <a:rPr lang="en-US" altLang="en-US"/>
              <a:t>...</a:t>
            </a:r>
            <a:r>
              <a:rPr lang="en-US" altLang="en-US">
                <a:latin typeface="Courier New" panose="02070309020205020404" pitchFamily="49" charset="0"/>
              </a:rPr>
              <a:t>, 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(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, </a:t>
            </a:r>
            <a:r>
              <a:rPr lang="en-US" altLang="en-US"/>
              <a:t>...</a:t>
            </a:r>
            <a:r>
              <a:rPr lang="en-US" altLang="en-US">
                <a:latin typeface="Courier New" panose="02070309020205020404" pitchFamily="49" charset="0"/>
              </a:rPr>
              <a:t>, 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</a:t>
            </a:r>
            <a:r>
              <a:rPr lang="en-US" altLang="en-US"/>
              <a:t>...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(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, </a:t>
            </a:r>
            <a:r>
              <a:rPr lang="en-US" altLang="en-US"/>
              <a:t>...</a:t>
            </a:r>
            <a:r>
              <a:rPr lang="en-US" altLang="en-US">
                <a:latin typeface="Courier New" panose="02070309020205020404" pitchFamily="49" charset="0"/>
              </a:rPr>
              <a:t>, 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Example: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interface Vehicle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int getSpeed();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public void setDirection(int direction);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9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90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shapes">
            <a:extLst>
              <a:ext uri="{FF2B5EF4-FFF2-40B4-BE49-F238E27FC236}">
                <a16:creationId xmlns:a16="http://schemas.microsoft.com/office/drawing/2014/main" id="{018BC659-B5D7-6B7B-3D96-9B19B44C55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362200"/>
            <a:ext cx="3890963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2">
            <a:extLst>
              <a:ext uri="{FF2B5EF4-FFF2-40B4-BE49-F238E27FC236}">
                <a16:creationId xmlns:a16="http://schemas.microsoft.com/office/drawing/2014/main" id="{C6EFDF5A-62D6-1CFD-98AB-F8A9BCD583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Shape interface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E32AEEA6-3597-9385-FC5F-8FB402326D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	// Describes features common to all shapes.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public interface Shape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public double area();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public double perimeter();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900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/>
              <a:t>Saved as </a:t>
            </a:r>
            <a:r>
              <a:rPr lang="en-US" altLang="en-US">
                <a:latin typeface="Courier New" panose="02070309020205020404" pitchFamily="49" charset="0"/>
              </a:rPr>
              <a:t>Shape.java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 b="1"/>
              <a:t>abstract method</a:t>
            </a:r>
            <a:r>
              <a:rPr lang="en-US" altLang="en-US"/>
              <a:t>: A header without an implementation.</a:t>
            </a:r>
          </a:p>
          <a:p>
            <a:pPr lvl="1" eaLnBrk="1" hangingPunct="1"/>
            <a:r>
              <a:rPr lang="en-US" altLang="en-US"/>
              <a:t>The actual bodies are not specified, because we want to allow each class to implement the behavior in its own way.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E01903F-E899-A108-8296-7CEA4F9232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Implementing an interface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BB95FDA-D4DC-2B3E-C06F-24091FFF21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public class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 implements </a:t>
            </a:r>
            <a:r>
              <a:rPr lang="en-US" altLang="en-US" b="1"/>
              <a:t>interface</a:t>
            </a:r>
            <a:r>
              <a:rPr lang="en-US" altLang="en-US">
                <a:latin typeface="Courier New" panose="02070309020205020404" pitchFamily="49" charset="0"/>
              </a:rPr>
              <a:t>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</a:t>
            </a:r>
            <a:r>
              <a:rPr lang="en-US" altLang="en-US"/>
              <a:t>...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  <a:endParaRPr lang="en-US" altLang="en-US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1200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 class can declare that it "implements" an interface.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The class must contain each method in that interface.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120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public class Bicycle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implements Vehicle</a:t>
            </a:r>
            <a:r>
              <a:rPr lang="en-US" altLang="en-US">
                <a:latin typeface="Courier New" panose="02070309020205020404" pitchFamily="49" charset="0"/>
              </a:rPr>
              <a:t>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</a:t>
            </a:r>
            <a:r>
              <a:rPr lang="en-US" altLang="en-US"/>
              <a:t>...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	</a:t>
            </a:r>
            <a:r>
              <a:rPr lang="en-US" altLang="en-US"/>
              <a:t>(Otherwise it will fail to compile.)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	Banana.java:1: Banana is not abstract and does not override abstract method area() in Shape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	public class Banana implements Shape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solidFill>
                  <a:srgbClr val="800000"/>
                </a:solidFill>
                <a:latin typeface="Courier New" panose="02070309020205020404" pitchFamily="49" charset="0"/>
              </a:rPr>
              <a:t>	             ^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09A2E49-0460-338D-0825-2949D33664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Interfaces + polymorphism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C7D6AF7-B303-D52F-B89C-BAA6F0FD24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Interfaces benefit the </a:t>
            </a:r>
            <a:r>
              <a:rPr lang="en-US" altLang="en-US" i="1"/>
              <a:t>client code  </a:t>
            </a:r>
            <a:r>
              <a:rPr lang="en-US" altLang="en-US"/>
              <a:t>author the most.</a:t>
            </a:r>
          </a:p>
          <a:p>
            <a:pPr lvl="1" eaLnBrk="1" hangingPunct="1"/>
            <a:endParaRPr lang="en-US" altLang="en-US" sz="800"/>
          </a:p>
          <a:p>
            <a:pPr lvl="1" eaLnBrk="1" hangingPunct="1"/>
            <a:r>
              <a:rPr lang="en-US" altLang="en-US"/>
              <a:t>They allow </a:t>
            </a:r>
            <a:r>
              <a:rPr lang="en-US" altLang="en-US" b="1"/>
              <a:t>polymorphism</a:t>
            </a:r>
            <a:r>
              <a:rPr lang="en-US" altLang="en-US"/>
              <a:t>.</a:t>
            </a:r>
            <a:br>
              <a:rPr lang="en-US" altLang="en-US"/>
            </a:br>
            <a:r>
              <a:rPr lang="en-US" altLang="en-US"/>
              <a:t>(the same code can work with different types of objects)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800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80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public static void printInfo(</a:t>
            </a:r>
            <a:r>
              <a:rPr lang="en-US" altLang="en-US" b="1">
                <a:latin typeface="Courier New" panose="02070309020205020404" pitchFamily="49" charset="0"/>
              </a:rPr>
              <a:t>Shape s</a:t>
            </a:r>
            <a:r>
              <a:rPr lang="en-US" altLang="en-US">
                <a:latin typeface="Courier New" panose="02070309020205020404" pitchFamily="49" charset="0"/>
              </a:rPr>
              <a:t>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System.out.println("The shape: " + s);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System.out.println("area : " + s.area());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System.out.println("perim: " + s.perimeter());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System.out.println();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...</a:t>
            </a:r>
            <a:endParaRPr lang="en-US" altLang="en-US" sz="80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/>
              <a:t>	</a:t>
            </a:r>
            <a:r>
              <a:rPr lang="en-US" altLang="en-US">
                <a:latin typeface="Courier New" panose="02070309020205020404" pitchFamily="49" charset="0"/>
              </a:rPr>
              <a:t>Circle circ = new Circle(12.0);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Triangle tri = new Triangle(5, 12, 13);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printInfo(</a:t>
            </a:r>
            <a:r>
              <a:rPr lang="en-US" altLang="en-US" b="1">
                <a:latin typeface="Courier New" panose="02070309020205020404" pitchFamily="49" charset="0"/>
              </a:rPr>
              <a:t>circ</a:t>
            </a:r>
            <a:r>
              <a:rPr lang="en-US" altLang="en-US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printInfo(</a:t>
            </a:r>
            <a:r>
              <a:rPr lang="en-US" altLang="en-US" b="1">
                <a:latin typeface="Courier New" panose="02070309020205020404" pitchFamily="49" charset="0"/>
              </a:rPr>
              <a:t>tri</a:t>
            </a:r>
            <a:r>
              <a:rPr lang="en-US" altLang="en-US">
                <a:latin typeface="Courier New" panose="02070309020205020404" pitchFamily="49" charset="0"/>
              </a:rPr>
              <a:t>);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B7BCDCAD-E9C4-4335-7F9C-EBCBDF7578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Map</a:t>
            </a:r>
            <a:r>
              <a:rPr lang="en-US" altLang="en-US" dirty="0"/>
              <a:t>s – again!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0966E92-B46F-47C9-C30A-C40B60D33D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844143"/>
          </a:xfrm>
        </p:spPr>
        <p:txBody>
          <a:bodyPr/>
          <a:lstStyle/>
          <a:p>
            <a:pPr eaLnBrk="1" hangingPunct="1"/>
            <a:r>
              <a:rPr lang="en-US" altLang="en-US" dirty="0"/>
              <a:t>We did an example in lecture with a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HashMap</a:t>
            </a:r>
            <a:r>
              <a:rPr lang="en-US" altLang="en-US" dirty="0"/>
              <a:t>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In lab we did an exercise with a 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TreeMap</a:t>
            </a:r>
            <a:r>
              <a:rPr lang="en-US" altLang="en-US" dirty="0"/>
              <a:t>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They had the same methods and seemed to be used for the same tasks.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Why do we need both?</a:t>
            </a:r>
          </a:p>
          <a:p>
            <a:pPr eaLnBrk="1" hangingPunct="1"/>
            <a:endParaRPr lang="en-US" altLang="en-US" sz="800" dirty="0"/>
          </a:p>
          <a:p>
            <a:pPr lvl="1" eaLnBrk="1" hangingPunct="1"/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 dirty="0"/>
          </a:p>
          <a:p>
            <a:pPr lvl="1" eaLnBrk="1" hangingPunct="1">
              <a:lnSpc>
                <a:spcPct val="80000"/>
              </a:lnSpc>
            </a:pPr>
            <a:endParaRPr lang="en-US" altLang="en-US" dirty="0"/>
          </a:p>
          <a:p>
            <a:pPr lvl="1" eaLnBrk="1" hangingPunct="1"/>
            <a:endParaRPr lang="en-US" altLang="en-US" dirty="0">
              <a:latin typeface="Courier New" panose="02070309020205020404" pitchFamily="49" charset="0"/>
            </a:endParaRPr>
          </a:p>
        </p:txBody>
      </p:sp>
      <p:graphicFrame>
        <p:nvGraphicFramePr>
          <p:cNvPr id="258052" name="Group 4">
            <a:extLst>
              <a:ext uri="{FF2B5EF4-FFF2-40B4-BE49-F238E27FC236}">
                <a16:creationId xmlns:a16="http://schemas.microsoft.com/office/drawing/2014/main" id="{5018868B-A386-D0C2-D44F-C67F9D368E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891947"/>
              </p:ext>
            </p:extLst>
          </p:nvPr>
        </p:nvGraphicFramePr>
        <p:xfrm>
          <a:off x="10179277" y="4098245"/>
          <a:ext cx="2689543" cy="792248"/>
        </p:xfrm>
        <a:graphic>
          <a:graphicData uri="http://schemas.openxmlformats.org/drawingml/2006/table">
            <a:tbl>
              <a:tblPr/>
              <a:tblGrid>
                <a:gridCol w="860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37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0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index</a:t>
                      </a:r>
                    </a:p>
                  </a:txBody>
                  <a:tcPr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value</a:t>
                      </a:r>
                    </a:p>
                  </a:txBody>
                  <a:tcPr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-3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17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17323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e143-13wi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6C7E9C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cse143-13wi.thmx</Template>
  <TotalTime>3456</TotalTime>
  <Words>1836</Words>
  <Application>Microsoft Office PowerPoint</Application>
  <PresentationFormat>On-screen Show (4:3)</PresentationFormat>
  <Paragraphs>308</Paragraphs>
  <Slides>24</Slides>
  <Notes>1</Notes>
  <HiddenSlides>2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Arial</vt:lpstr>
      <vt:lpstr>Calibri</vt:lpstr>
      <vt:lpstr>Cambria</vt:lpstr>
      <vt:lpstr>Courier New</vt:lpstr>
      <vt:lpstr>Symbol</vt:lpstr>
      <vt:lpstr>Tahoma</vt:lpstr>
      <vt:lpstr>Verdana</vt:lpstr>
      <vt:lpstr>Wingdings</vt:lpstr>
      <vt:lpstr>Wingdings 2</vt:lpstr>
      <vt:lpstr>cse143-13wi</vt:lpstr>
      <vt:lpstr>CS 142</vt:lpstr>
      <vt:lpstr>Related classes</vt:lpstr>
      <vt:lpstr>Storing Multiple Types</vt:lpstr>
      <vt:lpstr>Solution: Interfaces</vt:lpstr>
      <vt:lpstr>Interface syntax</vt:lpstr>
      <vt:lpstr>Shape interface</vt:lpstr>
      <vt:lpstr>Implementing an interface</vt:lpstr>
      <vt:lpstr>Interfaces + polymorphism</vt:lpstr>
      <vt:lpstr>Maps – again!</vt:lpstr>
      <vt:lpstr>Lists</vt:lpstr>
      <vt:lpstr>Abstract data types (ADTs)</vt:lpstr>
      <vt:lpstr>An IntList interface</vt:lpstr>
      <vt:lpstr>Client code w/ interface</vt:lpstr>
      <vt:lpstr>Using ADT interfaces</vt:lpstr>
      <vt:lpstr>Abstract Classes</vt:lpstr>
      <vt:lpstr>Languages and Grammars</vt:lpstr>
      <vt:lpstr>Languages and grammars</vt:lpstr>
      <vt:lpstr>Sentence generation</vt:lpstr>
      <vt:lpstr>Backus-Naur (BNF)</vt:lpstr>
      <vt:lpstr>An example BNF grammar</vt:lpstr>
      <vt:lpstr>BNF grammar version 2</vt:lpstr>
      <vt:lpstr>BNF grammar version 3</vt:lpstr>
      <vt:lpstr>Grammars and recursion</vt:lpstr>
      <vt:lpstr>Grammar, final version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143</dc:title>
  <dc:creator>allison</dc:creator>
  <cp:lastModifiedBy>Allison Obourn</cp:lastModifiedBy>
  <cp:revision>35</cp:revision>
  <dcterms:created xsi:type="dcterms:W3CDTF">2013-01-18T06:01:52Z</dcterms:created>
  <dcterms:modified xsi:type="dcterms:W3CDTF">2024-05-09T01:23:35Z</dcterms:modified>
</cp:coreProperties>
</file>