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88" r:id="rId3"/>
    <p:sldId id="277" r:id="rId4"/>
    <p:sldId id="270" r:id="rId5"/>
    <p:sldId id="271" r:id="rId6"/>
    <p:sldId id="272" r:id="rId7"/>
    <p:sldId id="273" r:id="rId8"/>
    <p:sldId id="274" r:id="rId9"/>
    <p:sldId id="278" r:id="rId10"/>
    <p:sldId id="275" r:id="rId11"/>
    <p:sldId id="276" r:id="rId12"/>
    <p:sldId id="321" r:id="rId13"/>
    <p:sldId id="289" r:id="rId14"/>
    <p:sldId id="292" r:id="rId15"/>
    <p:sldId id="293" r:id="rId1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15885"/>
            <a:ext cx="7772400" cy="1516279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24: </a:t>
            </a:r>
            <a:r>
              <a:rPr lang="en-US" altLang="en-US" dirty="0"/>
              <a:t>interfaces;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Comparable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51555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35 'Shockingly' Good Programmer Jokes And Memes From This Online Group (New  Pics) | Bored Panda">
            <a:extLst>
              <a:ext uri="{FF2B5EF4-FFF2-40B4-BE49-F238E27FC236}">
                <a16:creationId xmlns:a16="http://schemas.microsoft.com/office/drawing/2014/main" id="{C012CCA3-9704-B99F-87EC-1B359EF0C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282" y="2347924"/>
            <a:ext cx="4411436" cy="366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>
            <a:extLst>
              <a:ext uri="{FF2B5EF4-FFF2-40B4-BE49-F238E27FC236}">
                <a16:creationId xmlns:a16="http://schemas.microsoft.com/office/drawing/2014/main" id="{61E95857-DBB4-8FA9-0C46-58DBB45844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Courier New" charset="0"/>
                <a:ea typeface="ＭＳ Ｐゴシック" charset="0"/>
                <a:cs typeface="+mj-cs"/>
              </a:rPr>
              <a:t>compareTo</a:t>
            </a:r>
            <a:r>
              <a:rPr lang="en-US" dirty="0">
                <a:ea typeface="ＭＳ Ｐゴシック" charset="0"/>
                <a:cs typeface="+mj-cs"/>
              </a:rPr>
              <a:t> tricks</a:t>
            </a:r>
          </a:p>
        </p:txBody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C44140C0-5FD8-5C99-E620-091B7B693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i="1">
                <a:ea typeface="ＭＳ Ｐゴシック" charset="0"/>
                <a:cs typeface="+mn-cs"/>
              </a:rPr>
              <a:t>delegation trick</a:t>
            </a:r>
            <a:r>
              <a:rPr lang="en-US">
                <a:ea typeface="ＭＳ Ｐゴシック" charset="0"/>
                <a:cs typeface="+mn-cs"/>
              </a:rPr>
              <a:t> - If your object's fields are comparable (such as strings), use their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>
                <a:ea typeface="ＭＳ Ｐゴシック" charset="0"/>
                <a:cs typeface="+mn-cs"/>
              </a:rPr>
              <a:t> results to help you:</a:t>
            </a:r>
            <a:endParaRPr lang="en-US" sz="800" b="1">
              <a:solidFill>
                <a:srgbClr val="008000"/>
              </a:solidFill>
              <a:latin typeface="Courier New" charset="0"/>
              <a:ea typeface="ＭＳ Ｐゴシック" charset="0"/>
              <a:cs typeface="+mn-cs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800" b="1">
              <a:solidFill>
                <a:srgbClr val="008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800" b="1">
              <a:solidFill>
                <a:srgbClr val="008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b="1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sort by employee name, e.g. "Jim" &lt; "Susan"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public int compareTo(Employee other) {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b="1">
                <a:latin typeface="Courier New" charset="0"/>
                <a:ea typeface="ＭＳ Ｐゴシック" charset="-128"/>
              </a:rPr>
              <a:t>    return name.compareTo(other.getName());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60000"/>
              </a:lnSpc>
              <a:buFontTx/>
              <a:buNone/>
              <a:defRPr/>
            </a:pPr>
            <a:endParaRPr lang="en-US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60000"/>
              </a:lnSpc>
              <a:buFontTx/>
              <a:buNone/>
              <a:defRPr/>
            </a:pPr>
            <a:endParaRPr lang="en-US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i="1">
                <a:latin typeface="Courier New" charset="0"/>
                <a:ea typeface="ＭＳ Ｐゴシック" charset="0"/>
                <a:cs typeface="+mn-cs"/>
              </a:rPr>
              <a:t>toString</a:t>
            </a:r>
            <a:r>
              <a:rPr lang="en-US" i="1">
                <a:ea typeface="ＭＳ Ｐゴシック" charset="0"/>
                <a:cs typeface="+mn-cs"/>
              </a:rPr>
              <a:t> trick</a:t>
            </a:r>
            <a:r>
              <a:rPr lang="en-US">
                <a:ea typeface="ＭＳ Ｐゴシック" charset="0"/>
                <a:cs typeface="+mn-cs"/>
              </a:rPr>
              <a:t> - If your object's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toString</a:t>
            </a:r>
            <a:r>
              <a:rPr lang="en-US">
                <a:ea typeface="ＭＳ Ｐゴシック" charset="0"/>
                <a:cs typeface="+mn-cs"/>
              </a:rPr>
              <a:t> representation is related to the ordering, use that to help you:</a:t>
            </a:r>
            <a:endParaRPr lang="en-US" sz="800" b="1">
              <a:solidFill>
                <a:srgbClr val="008000"/>
              </a:solidFill>
              <a:latin typeface="Courier New" charset="0"/>
              <a:ea typeface="ＭＳ Ｐゴシック" charset="0"/>
              <a:cs typeface="+mn-cs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800" b="1">
              <a:solidFill>
                <a:srgbClr val="008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800" b="1">
              <a:solidFill>
                <a:srgbClr val="008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b="1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sort by date, e.g. "09/19" &gt; "04/01"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public int compareTo(Date other) {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b="1">
                <a:latin typeface="Courier New" charset="0"/>
                <a:ea typeface="ＭＳ Ｐゴシック" charset="-128"/>
              </a:rPr>
              <a:t>    return toString().compareTo(other.toString());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>
            <a:extLst>
              <a:ext uri="{FF2B5EF4-FFF2-40B4-BE49-F238E27FC236}">
                <a16:creationId xmlns:a16="http://schemas.microsoft.com/office/drawing/2014/main" id="{92FBDE06-A3FF-5D62-8DDE-63F28DF84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compareTo</a:t>
            </a:r>
            <a:r>
              <a:rPr lang="en-US">
                <a:ea typeface="ＭＳ Ｐゴシック" charset="0"/>
                <a:cs typeface="+mj-cs"/>
              </a:rPr>
              <a:t> tricks</a:t>
            </a:r>
          </a:p>
        </p:txBody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DFB1C1D3-BD17-8CEC-53DE-E984CDB924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r>
              <a:rPr lang="en-US" i="1" dirty="0">
                <a:ea typeface="ＭＳ Ｐゴシック" charset="0"/>
                <a:cs typeface="+mn-cs"/>
              </a:rPr>
              <a:t>subtraction trick </a:t>
            </a:r>
            <a:r>
              <a:rPr lang="en-US" dirty="0">
                <a:ea typeface="ＭＳ Ｐゴシック" charset="0"/>
                <a:cs typeface="+mn-cs"/>
              </a:rPr>
              <a:t>- Subtracting </a:t>
            </a:r>
            <a:r>
              <a:rPr lang="en-US">
                <a:ea typeface="ＭＳ Ｐゴシック" charset="0"/>
                <a:cs typeface="+mn-cs"/>
              </a:rPr>
              <a:t>related values </a:t>
            </a:r>
            <a:r>
              <a:rPr lang="en-US" dirty="0">
                <a:ea typeface="ＭＳ Ｐゴシック" charset="0"/>
                <a:cs typeface="+mn-cs"/>
              </a:rPr>
              <a:t>produces the right result for what you want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 dirty="0">
                <a:ea typeface="ＭＳ Ｐゴシック" charset="0"/>
                <a:cs typeface="+mn-cs"/>
              </a:rPr>
              <a:t> to return:</a:t>
            </a:r>
            <a:endParaRPr lang="en-US" b="1" dirty="0">
              <a:solidFill>
                <a:srgbClr val="008000"/>
              </a:solidFill>
              <a:latin typeface="Courier New" charset="0"/>
              <a:ea typeface="ＭＳ Ｐゴシック" charset="0"/>
              <a:cs typeface="+mn-cs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3200400" algn="l"/>
              </a:tabLst>
              <a:defRPr/>
            </a:pPr>
            <a:endParaRPr lang="en-US" sz="800" b="1" dirty="0">
              <a:solidFill>
                <a:srgbClr val="008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sort by x and break ties by y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public </a:t>
            </a:r>
            <a:r>
              <a:rPr lang="en-US" dirty="0" err="1">
                <a:latin typeface="Courier New" charset="0"/>
                <a:ea typeface="ＭＳ Ｐゴシック" charset="-128"/>
              </a:rPr>
              <a:t>int</a:t>
            </a:r>
            <a:r>
              <a:rPr lang="en-US" dirty="0">
                <a:latin typeface="Courier New" charset="0"/>
                <a:ea typeface="ＭＳ Ｐゴシック" charset="-128"/>
              </a:rPr>
              <a:t> </a:t>
            </a:r>
            <a:r>
              <a:rPr lang="en-US" dirty="0" err="1">
                <a:latin typeface="Courier New" charset="0"/>
                <a:ea typeface="ＭＳ Ｐゴシック" charset="-128"/>
              </a:rPr>
              <a:t>compareTo</a:t>
            </a:r>
            <a:r>
              <a:rPr lang="en-US" dirty="0">
                <a:latin typeface="Courier New" charset="0"/>
                <a:ea typeface="ＭＳ Ｐゴシック" charset="-128"/>
              </a:rPr>
              <a:t>(Point other) {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    if (x !=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b="1" dirty="0">
                <a:latin typeface="Courier New" charset="0"/>
                <a:ea typeface="ＭＳ Ｐゴシック" charset="-128"/>
              </a:rPr>
              <a:t>        return x - </a:t>
            </a:r>
            <a:r>
              <a:rPr lang="en-US" b="1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b="1" dirty="0">
                <a:latin typeface="Courier New" charset="0"/>
                <a:ea typeface="ＭＳ Ｐゴシック" charset="-128"/>
              </a:rPr>
              <a:t>;  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different x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    } else {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b="1" dirty="0">
                <a:latin typeface="Courier New" charset="0"/>
                <a:ea typeface="ＭＳ Ｐゴシック" charset="-128"/>
              </a:rPr>
              <a:t>        return y - </a:t>
            </a:r>
            <a:r>
              <a:rPr lang="en-US" b="1" dirty="0" err="1">
                <a:latin typeface="Courier New" charset="0"/>
                <a:ea typeface="ＭＳ Ｐゴシック" charset="-128"/>
              </a:rPr>
              <a:t>other.y</a:t>
            </a:r>
            <a:r>
              <a:rPr lang="en-US" b="1" dirty="0">
                <a:latin typeface="Courier New" charset="0"/>
                <a:ea typeface="ＭＳ Ｐゴシック" charset="-128"/>
              </a:rPr>
              <a:t>;  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same x; compare y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  <a:tabLst>
                <a:tab pos="3200400" algn="l"/>
              </a:tabLst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The idea:</a:t>
            </a:r>
          </a:p>
          <a:p>
            <a:pPr lvl="2"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if </a:t>
            </a:r>
            <a:r>
              <a:rPr lang="en-US" dirty="0">
                <a:latin typeface="Courier New" charset="0"/>
                <a:ea typeface="ＭＳ Ｐゴシック" charset="-128"/>
              </a:rPr>
              <a:t>x &gt;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ea typeface="ＭＳ Ｐゴシック" charset="-128"/>
              </a:rPr>
              <a:t>,	then </a:t>
            </a:r>
            <a:r>
              <a:rPr lang="en-US" dirty="0">
                <a:latin typeface="Courier New" charset="0"/>
                <a:ea typeface="ＭＳ Ｐゴシック" charset="-128"/>
              </a:rPr>
              <a:t>x -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latin typeface="Courier New" charset="0"/>
                <a:ea typeface="ＭＳ Ｐゴシック" charset="-128"/>
              </a:rPr>
              <a:t> &gt; 0</a:t>
            </a:r>
            <a:endParaRPr lang="en-US" dirty="0">
              <a:ea typeface="ＭＳ Ｐゴシック" charset="-128"/>
            </a:endParaRPr>
          </a:p>
          <a:p>
            <a:pPr lvl="2"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if </a:t>
            </a:r>
            <a:r>
              <a:rPr lang="en-US" dirty="0">
                <a:latin typeface="Courier New" charset="0"/>
                <a:ea typeface="ＭＳ Ｐゴシック" charset="-128"/>
              </a:rPr>
              <a:t>x &lt;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ea typeface="ＭＳ Ｐゴシック" charset="-128"/>
              </a:rPr>
              <a:t>,	then </a:t>
            </a:r>
            <a:r>
              <a:rPr lang="en-US" dirty="0">
                <a:latin typeface="Courier New" charset="0"/>
                <a:ea typeface="ＭＳ Ｐゴシック" charset="-128"/>
              </a:rPr>
              <a:t>x -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latin typeface="Courier New" charset="0"/>
                <a:ea typeface="ＭＳ Ｐゴシック" charset="-128"/>
              </a:rPr>
              <a:t> &lt; 0</a:t>
            </a:r>
            <a:endParaRPr lang="en-US" dirty="0">
              <a:ea typeface="ＭＳ Ｐゴシック" charset="-128"/>
            </a:endParaRPr>
          </a:p>
          <a:p>
            <a:pPr lvl="2"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if </a:t>
            </a:r>
            <a:r>
              <a:rPr lang="en-US" dirty="0">
                <a:latin typeface="Courier New" charset="0"/>
                <a:ea typeface="ＭＳ Ｐゴシック" charset="-128"/>
              </a:rPr>
              <a:t>x ==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ea typeface="ＭＳ Ｐゴシック" charset="-128"/>
              </a:rPr>
              <a:t>,	then </a:t>
            </a:r>
            <a:r>
              <a:rPr lang="en-US" dirty="0">
                <a:latin typeface="Courier New" charset="0"/>
                <a:ea typeface="ＭＳ Ｐゴシック" charset="-128"/>
              </a:rPr>
              <a:t>x - </a:t>
            </a:r>
            <a:r>
              <a:rPr lang="en-US" dirty="0" err="1">
                <a:latin typeface="Courier New" charset="0"/>
                <a:ea typeface="ＭＳ Ｐゴシック" charset="-128"/>
              </a:rPr>
              <a:t>other.x</a:t>
            </a:r>
            <a:r>
              <a:rPr lang="en-US" dirty="0">
                <a:latin typeface="Courier New" charset="0"/>
                <a:ea typeface="ＭＳ Ｐゴシック" charset="-128"/>
              </a:rPr>
              <a:t> == 0</a:t>
            </a:r>
          </a:p>
          <a:p>
            <a:pPr lvl="3"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endParaRPr lang="en-US" sz="1000" dirty="0">
              <a:ea typeface="ＭＳ Ｐゴシック" charset="-128"/>
            </a:endParaRPr>
          </a:p>
          <a:p>
            <a:pPr lvl="3" eaLnBrk="1" hangingPunct="1">
              <a:buFont typeface="Wingdings 2" charset="0"/>
              <a:buChar char=""/>
              <a:tabLst>
                <a:tab pos="3200400" algn="l"/>
              </a:tabLst>
              <a:defRPr/>
            </a:pPr>
            <a:r>
              <a:rPr lang="en-US" dirty="0">
                <a:solidFill>
                  <a:schemeClr val="bg2"/>
                </a:solidFill>
                <a:ea typeface="ＭＳ Ｐゴシック" charset="-128"/>
              </a:rPr>
              <a:t>NOTE: This trick doesn't work for </a:t>
            </a:r>
            <a:r>
              <a:rPr lang="en-US" dirty="0">
                <a:solidFill>
                  <a:schemeClr val="bg2"/>
                </a:solidFill>
                <a:latin typeface="Courier New" charset="0"/>
                <a:ea typeface="ＭＳ Ｐゴシック" charset="-128"/>
              </a:rPr>
              <a:t>double</a:t>
            </a:r>
            <a:r>
              <a:rPr lang="en-US" dirty="0">
                <a:solidFill>
                  <a:schemeClr val="bg2"/>
                </a:solidFill>
                <a:ea typeface="ＭＳ Ｐゴシック" charset="-128"/>
              </a:rPr>
              <a:t>s   (but see </a:t>
            </a:r>
            <a:r>
              <a:rPr lang="en-US" dirty="0" err="1">
                <a:solidFill>
                  <a:schemeClr val="bg2"/>
                </a:solidFill>
                <a:latin typeface="Courier New" charset="0"/>
                <a:ea typeface="ＭＳ Ｐゴシック" charset="-128"/>
              </a:rPr>
              <a:t>Math.signum</a:t>
            </a:r>
            <a:r>
              <a:rPr lang="en-US" dirty="0">
                <a:solidFill>
                  <a:schemeClr val="bg2"/>
                </a:solidFill>
                <a:ea typeface="ＭＳ Ｐゴシック" charset="-128"/>
              </a:rPr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6EF93C2-FFA6-F01F-16AC-58C60478C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703263"/>
          </a:xfrm>
        </p:spPr>
        <p:txBody>
          <a:bodyPr/>
          <a:lstStyle/>
          <a:p>
            <a:r>
              <a:rPr lang="en-US" altLang="en-US"/>
              <a:t>Graphical User Interfaces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4D9A737-64A3-8CE2-3A32-F922CB57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Why GUIs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C3D029-05FD-8A3A-03CD-D9A7D578F0F6}"/>
              </a:ext>
            </a:extLst>
          </p:cNvPr>
          <p:cNvSpPr txBox="1">
            <a:spLocks/>
          </p:cNvSpPr>
          <p:nvPr/>
        </p:nvSpPr>
        <p:spPr bwMode="auto">
          <a:xfrm>
            <a:off x="228600" y="1752600"/>
            <a:ext cx="8915400" cy="4800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US" b="1" dirty="0"/>
              <a:t>GUI</a:t>
            </a:r>
            <a:r>
              <a:rPr lang="en-US" dirty="0"/>
              <a:t>: Graphical User Interface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write programs where the user doesn't have to interact with the console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more practice using built in objects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Try event-driven programming in Java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B5F5D7A-33C6-BB4F-9607-ECEBEB80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History of GUIs in Java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3DC4FFD-C36D-ECFE-71F0-1FFE5F62A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382000" cy="4251325"/>
          </a:xfrm>
        </p:spPr>
        <p:txBody>
          <a:bodyPr/>
          <a:lstStyle/>
          <a:p>
            <a:r>
              <a:rPr lang="en-US" altLang="en-US" sz="2200" b="1">
                <a:solidFill>
                  <a:srgbClr val="262626"/>
                </a:solidFill>
              </a:rPr>
              <a:t>Abstract Windowing Toolkit</a:t>
            </a:r>
            <a:r>
              <a:rPr lang="en-US" altLang="en-US" sz="2200">
                <a:solidFill>
                  <a:srgbClr val="262626"/>
                </a:solidFill>
              </a:rPr>
              <a:t> (</a:t>
            </a:r>
            <a:r>
              <a:rPr lang="en-US" altLang="en-US" sz="2200" b="1">
                <a:solidFill>
                  <a:srgbClr val="262626"/>
                </a:solidFill>
              </a:rPr>
              <a:t>AWT</a:t>
            </a:r>
            <a:r>
              <a:rPr lang="en-US" altLang="en-US" sz="2200">
                <a:solidFill>
                  <a:srgbClr val="262626"/>
                </a:solidFill>
              </a:rPr>
              <a:t>): </a:t>
            </a:r>
            <a:r>
              <a:rPr lang="en-US" altLang="en-US" sz="2200" i="1">
                <a:solidFill>
                  <a:srgbClr val="262626"/>
                </a:solidFill>
              </a:rPr>
              <a:t>(JDK 1.0 - 1.1)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Maps general Java code to each operating system's real GUI system.</a:t>
            </a:r>
          </a:p>
          <a:p>
            <a:pPr lvl="1"/>
            <a:r>
              <a:rPr lang="en-US" altLang="en-US" sz="2000" i="1">
                <a:solidFill>
                  <a:srgbClr val="404040"/>
                </a:solidFill>
              </a:rPr>
              <a:t>Problems:</a:t>
            </a:r>
            <a:r>
              <a:rPr lang="en-US" altLang="en-US" sz="2000">
                <a:solidFill>
                  <a:srgbClr val="404040"/>
                </a:solidFill>
              </a:rPr>
              <a:t> Limited to lowest common denominator; clunky to use.</a:t>
            </a:r>
          </a:p>
          <a:p>
            <a:r>
              <a:rPr lang="en-US" altLang="en-US" sz="2200" b="1">
                <a:solidFill>
                  <a:srgbClr val="262626"/>
                </a:solidFill>
              </a:rPr>
              <a:t>Swing</a:t>
            </a:r>
            <a:r>
              <a:rPr lang="en-US" altLang="en-US" sz="2200">
                <a:solidFill>
                  <a:srgbClr val="262626"/>
                </a:solidFill>
              </a:rPr>
              <a:t>: </a:t>
            </a:r>
            <a:r>
              <a:rPr lang="en-US" altLang="en-US" sz="2200" i="1">
                <a:solidFill>
                  <a:srgbClr val="262626"/>
                </a:solidFill>
              </a:rPr>
              <a:t>(JDK 1.2+)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Paints GUI controls itself pixel-by-pixel rather than handing off to OS.</a:t>
            </a:r>
          </a:p>
          <a:p>
            <a:pPr lvl="1"/>
            <a:r>
              <a:rPr lang="en-US" altLang="en-US" sz="2000" i="1">
                <a:solidFill>
                  <a:srgbClr val="404040"/>
                </a:solidFill>
              </a:rPr>
              <a:t>Benefits: </a:t>
            </a:r>
            <a:r>
              <a:rPr lang="en-US" altLang="en-US" sz="2000">
                <a:solidFill>
                  <a:srgbClr val="404040"/>
                </a:solidFill>
              </a:rPr>
              <a:t> Features; compatibility; OO design.</a:t>
            </a:r>
          </a:p>
          <a:p>
            <a:r>
              <a:rPr lang="en-US" altLang="en-US" sz="2200" b="1">
                <a:solidFill>
                  <a:srgbClr val="262626"/>
                </a:solidFill>
              </a:rPr>
              <a:t>Java FX</a:t>
            </a:r>
            <a:r>
              <a:rPr lang="en-US" altLang="en-US" sz="2200">
                <a:solidFill>
                  <a:srgbClr val="262626"/>
                </a:solidFill>
              </a:rPr>
              <a:t>: </a:t>
            </a:r>
            <a:r>
              <a:rPr lang="en-US" altLang="en-US" sz="2200" i="1">
                <a:solidFill>
                  <a:srgbClr val="262626"/>
                </a:solidFill>
              </a:rPr>
              <a:t>(JDK 7.6+)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Adds many features for more sophisticated interfaces including CSS. 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pPr lvl="1"/>
            <a:endParaRPr lang="en-US" altLang="en-US" sz="220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AC262A9B-92EF-FCA1-680D-36A9AFEDA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GUI Parts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8CF91848-5944-D28E-4F8C-740BF79D8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788" y="1295400"/>
            <a:ext cx="8229600" cy="4435475"/>
          </a:xfrm>
        </p:spPr>
        <p:txBody>
          <a:bodyPr/>
          <a:lstStyle/>
          <a:p>
            <a:r>
              <a:rPr lang="en-US" altLang="en-US" sz="2000" b="1">
                <a:solidFill>
                  <a:srgbClr val="262626"/>
                </a:solidFill>
              </a:rPr>
              <a:t>window</a:t>
            </a:r>
            <a:r>
              <a:rPr lang="en-US" altLang="en-US" sz="2000">
                <a:solidFill>
                  <a:srgbClr val="262626"/>
                </a:solidFill>
              </a:rPr>
              <a:t>: A first-class citizen of the graphical desktop.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Also called a </a:t>
            </a:r>
            <a:r>
              <a:rPr lang="en-US" altLang="en-US" sz="2000" i="1">
                <a:solidFill>
                  <a:srgbClr val="404040"/>
                </a:solidFill>
              </a:rPr>
              <a:t>top-level container</a:t>
            </a:r>
            <a:r>
              <a:rPr lang="en-US" altLang="en-US" sz="2000">
                <a:solidFill>
                  <a:srgbClr val="404040"/>
                </a:solidFill>
              </a:rPr>
              <a:t>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examples: frame, dialog box, applet</a:t>
            </a:r>
          </a:p>
          <a:p>
            <a:pPr lvl="1"/>
            <a:endParaRPr lang="en-US" altLang="en-US" sz="2000">
              <a:solidFill>
                <a:srgbClr val="404040"/>
              </a:solidFill>
            </a:endParaRPr>
          </a:p>
          <a:p>
            <a:r>
              <a:rPr lang="en-US" altLang="en-US" sz="2000" b="1">
                <a:solidFill>
                  <a:srgbClr val="262626"/>
                </a:solidFill>
              </a:rPr>
              <a:t>component</a:t>
            </a:r>
            <a:r>
              <a:rPr lang="en-US" altLang="en-US" sz="2000">
                <a:solidFill>
                  <a:srgbClr val="262626"/>
                </a:solidFill>
              </a:rPr>
              <a:t>: A GUI widget that resides in a window.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Also called </a:t>
            </a:r>
            <a:r>
              <a:rPr lang="en-US" altLang="en-US" sz="2000" i="1">
                <a:solidFill>
                  <a:srgbClr val="404040"/>
                </a:solidFill>
              </a:rPr>
              <a:t>controls</a:t>
            </a:r>
            <a:r>
              <a:rPr lang="en-US" altLang="en-US" sz="2000">
                <a:solidFill>
                  <a:srgbClr val="404040"/>
                </a:solidFill>
              </a:rPr>
              <a:t> in many other languages.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examples: button, text box, label</a:t>
            </a:r>
          </a:p>
          <a:p>
            <a:pPr lvl="1"/>
            <a:endParaRPr lang="en-US" altLang="en-US" sz="2000">
              <a:solidFill>
                <a:srgbClr val="404040"/>
              </a:solidFill>
            </a:endParaRPr>
          </a:p>
          <a:p>
            <a:r>
              <a:rPr lang="en-US" altLang="en-US" sz="2000" b="1">
                <a:solidFill>
                  <a:srgbClr val="262626"/>
                </a:solidFill>
              </a:rPr>
              <a:t>container</a:t>
            </a:r>
            <a:r>
              <a:rPr lang="en-US" altLang="en-US" sz="2000">
                <a:solidFill>
                  <a:srgbClr val="262626"/>
                </a:solidFill>
              </a:rPr>
              <a:t>: A logical grouping for storing components.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examples: panel, box</a:t>
            </a:r>
          </a:p>
        </p:txBody>
      </p:sp>
      <p:pic>
        <p:nvPicPr>
          <p:cNvPr id="12292" name="Picture 4" descr="7CelsiusConverter">
            <a:extLst>
              <a:ext uri="{FF2B5EF4-FFF2-40B4-BE49-F238E27FC236}">
                <a16:creationId xmlns:a16="http://schemas.microsoft.com/office/drawing/2014/main" id="{C08C7678-9C8B-4D14-C589-797378542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95875"/>
            <a:ext cx="81534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8343-B328-BFC4-39F5-5BA3B54B8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Searching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2547A-AFD5-28E6-7BDE-AB21FAE1F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656"/>
            <a:ext cx="8001000" cy="4996543"/>
          </a:xfrm>
        </p:spPr>
        <p:txBody>
          <a:bodyPr/>
          <a:lstStyle/>
          <a:p>
            <a:r>
              <a:rPr lang="en-US" dirty="0"/>
              <a:t>What do we need to know about a type in order to search a list or array that contains instances of that type? </a:t>
            </a:r>
          </a:p>
        </p:txBody>
      </p:sp>
      <p:graphicFrame>
        <p:nvGraphicFramePr>
          <p:cNvPr id="4" name="Group 4">
            <a:extLst>
              <a:ext uri="{FF2B5EF4-FFF2-40B4-BE49-F238E27FC236}">
                <a16:creationId xmlns:a16="http://schemas.microsoft.com/office/drawing/2014/main" id="{06324AFD-5BC9-F28C-AA91-7E737AB228DA}"/>
              </a:ext>
            </a:extLst>
          </p:cNvPr>
          <p:cNvGraphicFramePr>
            <a:graphicFrameLocks noGrp="1"/>
          </p:cNvGraphicFramePr>
          <p:nvPr/>
        </p:nvGraphicFramePr>
        <p:xfrm>
          <a:off x="1017810" y="3420922"/>
          <a:ext cx="7108380" cy="792248"/>
        </p:xfrm>
        <a:graphic>
          <a:graphicData uri="http://schemas.openxmlformats.org/drawingml/2006/table">
            <a:tbl>
              <a:tblPr/>
              <a:tblGrid>
                <a:gridCol w="88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3663440389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594013323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1561894833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2719506828"/>
                    </a:ext>
                  </a:extLst>
                </a:gridCol>
                <a:gridCol w="710838">
                  <a:extLst>
                    <a:ext uri="{9D8B030D-6E8A-4147-A177-3AD203B41FA5}">
                      <a16:colId xmlns:a16="http://schemas.microsoft.com/office/drawing/2014/main" val="198748277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72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392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DEE606A-ED42-1CAC-B713-2ADCCD772A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panose="02070309020205020404" pitchFamily="49" charset="0"/>
              </a:rPr>
              <a:t>Collections</a:t>
            </a:r>
            <a:r>
              <a:rPr lang="en-US" altLang="en-US" dirty="0">
                <a:latin typeface="Tahoma" panose="020B0604030504040204" pitchFamily="34" charset="0"/>
              </a:rPr>
              <a:t> class</a:t>
            </a:r>
          </a:p>
        </p:txBody>
      </p:sp>
      <p:graphicFrame>
        <p:nvGraphicFramePr>
          <p:cNvPr id="323587" name="Group 3">
            <a:extLst>
              <a:ext uri="{FF2B5EF4-FFF2-40B4-BE49-F238E27FC236}">
                <a16:creationId xmlns:a16="http://schemas.microsoft.com/office/drawing/2014/main" id="{62868B6A-CBC7-95F3-F74B-1FE342783353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1443972"/>
          <a:ext cx="8966200" cy="5219699"/>
        </p:xfrm>
        <a:graphic>
          <a:graphicData uri="http://schemas.openxmlformats.org/drawingml/2006/table">
            <a:tbl>
              <a:tblPr/>
              <a:tblGrid>
                <a:gridCol w="431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0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Method name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binarySearch(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returns the index of the given value in a sorted list (&lt; 0 if not found)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copy(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listTo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listFrom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copies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listFrom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's elements to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listTo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emptyList()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emptyMap()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emptySet()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returns a read-only collection of the given type that has no elements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fill(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sets every element in the list to have the given value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max(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collection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min(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collection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returns largest/smallest element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replaceAll(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old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new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replaces an element value with another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reverse(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reverses the order of a list's elements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shuffle(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arranges elements into a random order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sort(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arranges elements into ascending order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52768A3B-80C8-A681-2734-F1EC9D2FC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6043"/>
            <a:ext cx="8229600" cy="293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mbria" panose="02040503050406030204" pitchFamily="18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mbria" panose="02040503050406030204" pitchFamily="18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mbria" panose="02040503050406030204" pitchFamily="18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mbria" panose="02040503050406030204" pitchFamily="18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defTabSz="914400" eaLnBrk="1" hangingPunct="1"/>
            <a:r>
              <a:rPr lang="en-US" altLang="en-US" sz="1800" dirty="0">
                <a:latin typeface="+mn-lt"/>
              </a:rPr>
              <a:t>(all </a:t>
            </a:r>
            <a:r>
              <a:rPr lang="en-US" altLang="en-US" sz="1800" dirty="0">
                <a:latin typeface="Courier New" panose="02070309020205020404" pitchFamily="49" charset="0"/>
              </a:rPr>
              <a:t>List</a:t>
            </a:r>
            <a:r>
              <a:rPr lang="en-US" altLang="en-US" sz="1800" dirty="0">
                <a:latin typeface="+mn-lt"/>
              </a:rPr>
              <a:t>s are a type of </a:t>
            </a:r>
            <a:r>
              <a:rPr lang="en-US" altLang="en-US" sz="1800" dirty="0">
                <a:latin typeface="Courier New" panose="02070309020205020404" pitchFamily="49" charset="0"/>
              </a:rPr>
              <a:t>Collection</a:t>
            </a:r>
            <a:r>
              <a:rPr lang="en-US" altLang="en-US" sz="1800" dirty="0">
                <a:latin typeface="+mn-lt"/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>
            <a:extLst>
              <a:ext uri="{FF2B5EF4-FFF2-40B4-BE49-F238E27FC236}">
                <a16:creationId xmlns:a16="http://schemas.microsoft.com/office/drawing/2014/main" id="{5880D2DC-E890-5A7B-C8E9-6A38C50C0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Ordering and objects</a:t>
            </a:r>
          </a:p>
        </p:txBody>
      </p:sp>
      <p:sp>
        <p:nvSpPr>
          <p:cNvPr id="287747" name="Rectangle 3">
            <a:extLst>
              <a:ext uri="{FF2B5EF4-FFF2-40B4-BE49-F238E27FC236}">
                <a16:creationId xmlns:a16="http://schemas.microsoft.com/office/drawing/2014/main" id="{518E6644-D08F-2335-C119-1940FCA46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r>
              <a:rPr lang="en-US" dirty="0">
                <a:ea typeface="ＭＳ Ｐゴシック" charset="0"/>
                <a:cs typeface="+mn-cs"/>
              </a:rPr>
              <a:t>Can we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sort</a:t>
            </a:r>
            <a:r>
              <a:rPr lang="en-US" dirty="0">
                <a:ea typeface="ＭＳ Ｐゴシック" charset="0"/>
                <a:cs typeface="+mn-cs"/>
              </a:rPr>
              <a:t> an array of Strings?</a:t>
            </a:r>
          </a:p>
          <a:p>
            <a:pPr lvl="1"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Operators like </a:t>
            </a:r>
            <a:r>
              <a:rPr lang="en-US" dirty="0">
                <a:latin typeface="Courier New" charset="0"/>
                <a:ea typeface="ＭＳ Ｐゴシック" charset="-128"/>
              </a:rPr>
              <a:t>&lt;</a:t>
            </a:r>
            <a:r>
              <a:rPr lang="en-US" dirty="0">
                <a:ea typeface="ＭＳ Ｐゴシック" charset="-128"/>
              </a:rPr>
              <a:t> and </a:t>
            </a:r>
            <a:r>
              <a:rPr lang="en-US" dirty="0">
                <a:latin typeface="Courier New" charset="0"/>
                <a:ea typeface="ＭＳ Ｐゴシック" charset="-128"/>
              </a:rPr>
              <a:t>&gt;</a:t>
            </a:r>
            <a:r>
              <a:rPr lang="en-US" dirty="0">
                <a:ea typeface="ＭＳ Ｐゴシック" charset="-128"/>
              </a:rPr>
              <a:t> do not work with </a:t>
            </a:r>
            <a:r>
              <a:rPr lang="en-US" dirty="0">
                <a:latin typeface="Courier New" charset="0"/>
                <a:ea typeface="ＭＳ Ｐゴシック" charset="-128"/>
              </a:rPr>
              <a:t>String</a:t>
            </a:r>
            <a:r>
              <a:rPr lang="en-US" dirty="0">
                <a:ea typeface="ＭＳ Ｐゴシック" charset="-128"/>
              </a:rPr>
              <a:t> objects.</a:t>
            </a:r>
          </a:p>
          <a:p>
            <a:pPr lvl="1"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But we do think of strings as having an alphabetical ordering.</a:t>
            </a:r>
          </a:p>
          <a:p>
            <a:pPr lvl="1"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r>
              <a:rPr lang="en-US" b="1" dirty="0">
                <a:ea typeface="ＭＳ Ｐゴシック" charset="0"/>
                <a:cs typeface="+mn-cs"/>
              </a:rPr>
              <a:t>natural ordering</a:t>
            </a:r>
            <a:r>
              <a:rPr lang="en-US" dirty="0">
                <a:ea typeface="ＭＳ Ｐゴシック" charset="0"/>
                <a:cs typeface="+mn-cs"/>
              </a:rPr>
              <a:t>: Rules governing the relative placement of all values of a given type.</a:t>
            </a:r>
          </a:p>
          <a:p>
            <a:pPr lvl="1"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r>
              <a:rPr lang="en-US" b="1" dirty="0">
                <a:ea typeface="ＭＳ Ｐゴシック" charset="0"/>
                <a:cs typeface="+mn-cs"/>
              </a:rPr>
              <a:t>comparison function</a:t>
            </a:r>
            <a:r>
              <a:rPr lang="en-US" dirty="0">
                <a:ea typeface="ＭＳ Ｐゴシック" charset="0"/>
                <a:cs typeface="+mn-cs"/>
              </a:rPr>
              <a:t>: Code that, when given two values </a:t>
            </a:r>
            <a:r>
              <a:rPr lang="en-US" i="1" dirty="0">
                <a:ea typeface="ＭＳ Ｐゴシック" charset="0"/>
                <a:cs typeface="+mn-cs"/>
              </a:rPr>
              <a:t>A</a:t>
            </a:r>
            <a:r>
              <a:rPr lang="en-US" dirty="0">
                <a:ea typeface="ＭＳ Ｐゴシック" charset="0"/>
                <a:cs typeface="+mn-cs"/>
              </a:rPr>
              <a:t> and </a:t>
            </a:r>
            <a:r>
              <a:rPr lang="en-US" i="1" dirty="0">
                <a:ea typeface="ＭＳ Ｐゴシック" charset="0"/>
                <a:cs typeface="+mn-cs"/>
              </a:rPr>
              <a:t>B</a:t>
            </a:r>
            <a:r>
              <a:rPr lang="en-US" dirty="0">
                <a:ea typeface="ＭＳ Ｐゴシック" charset="0"/>
                <a:cs typeface="+mn-cs"/>
              </a:rPr>
              <a:t> of a given type, decides their relative ordering:</a:t>
            </a:r>
          </a:p>
          <a:p>
            <a:pPr lvl="1"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828800" algn="l"/>
                <a:tab pos="3200400" algn="l"/>
              </a:tabLst>
              <a:defRPr/>
            </a:pPr>
            <a:r>
              <a:rPr lang="en-US" dirty="0">
                <a:ea typeface="ＭＳ Ｐゴシック" charset="-128"/>
              </a:rPr>
              <a:t>A &lt; B,	A == B,	A &gt; 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>
            <a:extLst>
              <a:ext uri="{FF2B5EF4-FFF2-40B4-BE49-F238E27FC236}">
                <a16:creationId xmlns:a16="http://schemas.microsoft.com/office/drawing/2014/main" id="{BAA1B26D-FBA9-8C04-7BC1-A8D1A41EF5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The </a:t>
            </a:r>
            <a:r>
              <a:rPr lang="en-US" dirty="0" err="1">
                <a:latin typeface="Courier New" charset="0"/>
                <a:ea typeface="ＭＳ Ｐゴシック" charset="0"/>
                <a:cs typeface="+mj-cs"/>
              </a:rPr>
              <a:t>compareTo</a:t>
            </a:r>
            <a:r>
              <a:rPr lang="en-US" dirty="0">
                <a:ea typeface="ＭＳ Ｐゴシック" charset="0"/>
                <a:cs typeface="+mj-cs"/>
              </a:rPr>
              <a:t> method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291843" name="Rectangle 3">
            <a:extLst>
              <a:ext uri="{FF2B5EF4-FFF2-40B4-BE49-F238E27FC236}">
                <a16:creationId xmlns:a16="http://schemas.microsoft.com/office/drawing/2014/main" id="{4E61DD2C-5DF3-2A74-9962-1A313C6CA9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0"/>
                <a:cs typeface="+mn-cs"/>
              </a:rPr>
              <a:t>The standard way for a Java class to define a comparison function for its objects is to define a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>
                <a:ea typeface="ＭＳ Ｐゴシック" charset="0"/>
                <a:cs typeface="+mn-cs"/>
              </a:rPr>
              <a:t> method.</a:t>
            </a:r>
          </a:p>
          <a:p>
            <a:pPr lvl="1"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endParaRPr lang="en-US" sz="80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Example: in the </a:t>
            </a:r>
            <a:r>
              <a:rPr lang="en-US">
                <a:latin typeface="Courier New" charset="0"/>
                <a:ea typeface="ＭＳ Ｐゴシック" charset="-128"/>
              </a:rPr>
              <a:t>String</a:t>
            </a:r>
            <a:r>
              <a:rPr lang="en-US">
                <a:ea typeface="ＭＳ Ｐゴシック" charset="-128"/>
              </a:rPr>
              <a:t> class, there is a method: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latin typeface="Courier New" charset="0"/>
                <a:ea typeface="ＭＳ Ｐゴシック" charset="-128"/>
              </a:rPr>
              <a:t>	public int compareTo(String other)</a:t>
            </a: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endParaRPr lang="en-US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0"/>
                <a:cs typeface="+mn-cs"/>
              </a:rPr>
              <a:t>A call of  </a:t>
            </a:r>
            <a:r>
              <a:rPr lang="en-US" b="1">
                <a:ea typeface="ＭＳ Ｐゴシック" charset="0"/>
                <a:cs typeface="+mn-cs"/>
              </a:rPr>
              <a:t>A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.compareTo(</a:t>
            </a:r>
            <a:r>
              <a:rPr lang="en-US" b="1">
                <a:ea typeface="ＭＳ Ｐゴシック" charset="0"/>
                <a:cs typeface="+mn-cs"/>
              </a:rPr>
              <a:t>B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)</a:t>
            </a:r>
            <a:r>
              <a:rPr lang="en-US">
                <a:ea typeface="ＭＳ Ｐゴシック" charset="0"/>
                <a:cs typeface="+mn-cs"/>
              </a:rPr>
              <a:t>  will return: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a value &lt;	0	if </a:t>
            </a:r>
            <a:r>
              <a:rPr lang="en-US" b="1">
                <a:ea typeface="ＭＳ Ｐゴシック" charset="-128"/>
              </a:rPr>
              <a:t>A</a:t>
            </a:r>
            <a:r>
              <a:rPr lang="en-US">
                <a:ea typeface="ＭＳ Ｐゴシック" charset="-128"/>
              </a:rPr>
              <a:t> comes "before" </a:t>
            </a:r>
            <a:r>
              <a:rPr lang="en-US" b="1">
                <a:ea typeface="ＭＳ Ｐゴシック" charset="-128"/>
              </a:rPr>
              <a:t>B</a:t>
            </a:r>
            <a:r>
              <a:rPr lang="en-US">
                <a:ea typeface="ＭＳ Ｐゴシック" charset="-128"/>
              </a:rPr>
              <a:t> in the ordering,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a value &gt;	0	if </a:t>
            </a:r>
            <a:r>
              <a:rPr lang="en-US" b="1">
                <a:ea typeface="ＭＳ Ｐゴシック" charset="-128"/>
              </a:rPr>
              <a:t>A</a:t>
            </a:r>
            <a:r>
              <a:rPr lang="en-US">
                <a:ea typeface="ＭＳ Ｐゴシック" charset="-128"/>
              </a:rPr>
              <a:t> comes "after" </a:t>
            </a:r>
            <a:r>
              <a:rPr lang="en-US" b="1">
                <a:ea typeface="ＭＳ Ｐゴシック" charset="-128"/>
              </a:rPr>
              <a:t>B</a:t>
            </a:r>
            <a:r>
              <a:rPr lang="en-US">
                <a:ea typeface="ＭＳ Ｐゴシック" charset="-128"/>
              </a:rPr>
              <a:t> in the ordering,</a:t>
            </a:r>
          </a:p>
          <a:p>
            <a:pPr lvl="1" eaLnBrk="1" hangingPunct="1">
              <a:buFontTx/>
              <a:buNone/>
              <a:tabLst>
                <a:tab pos="1657350" algn="l"/>
                <a:tab pos="2286000" algn="l"/>
              </a:tabLst>
              <a:defRPr/>
            </a:pPr>
            <a:r>
              <a:rPr lang="en-US">
                <a:ea typeface="ＭＳ Ｐゴシック" charset="-128"/>
              </a:rPr>
              <a:t>or		0	if </a:t>
            </a:r>
            <a:r>
              <a:rPr lang="en-US" b="1">
                <a:ea typeface="ＭＳ Ｐゴシック" charset="-128"/>
              </a:rPr>
              <a:t>A</a:t>
            </a:r>
            <a:r>
              <a:rPr lang="en-US">
                <a:ea typeface="ＭＳ Ｐゴシック" charset="-128"/>
              </a:rPr>
              <a:t> and </a:t>
            </a:r>
            <a:r>
              <a:rPr lang="en-US" b="1">
                <a:ea typeface="ＭＳ Ｐゴシック" charset="-128"/>
              </a:rPr>
              <a:t>B</a:t>
            </a:r>
            <a:r>
              <a:rPr lang="en-US">
                <a:ea typeface="ＭＳ Ｐゴシック" charset="-128"/>
              </a:rPr>
              <a:t> are considered "equal" in the ordering.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id="{0ED2B23E-D417-9C51-5000-5E39896A1A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Using </a:t>
            </a:r>
            <a:r>
              <a:rPr lang="en-US">
                <a:latin typeface="Courier New" charset="0"/>
                <a:ea typeface="ＭＳ Ｐゴシック" charset="0"/>
                <a:cs typeface="+mj-cs"/>
              </a:rPr>
              <a:t>compareTo</a:t>
            </a:r>
          </a:p>
        </p:txBody>
      </p:sp>
      <p:sp>
        <p:nvSpPr>
          <p:cNvPr id="292867" name="Rectangle 3">
            <a:extLst>
              <a:ext uri="{FF2B5EF4-FFF2-40B4-BE49-F238E27FC236}">
                <a16:creationId xmlns:a16="http://schemas.microsoft.com/office/drawing/2014/main" id="{171C7CC2-0063-31C9-D188-A2E6BB4B86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>
                <a:ea typeface="ＭＳ Ｐゴシック" charset="0"/>
                <a:cs typeface="+mn-cs"/>
              </a:rPr>
              <a:t> can be used as a test in an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if</a:t>
            </a:r>
            <a:r>
              <a:rPr lang="en-US">
                <a:ea typeface="ＭＳ Ｐゴシック" charset="0"/>
                <a:cs typeface="+mn-cs"/>
              </a:rPr>
              <a:t> statement.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8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String a = "alice";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String b = "bob";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if (</a:t>
            </a:r>
            <a:r>
              <a:rPr lang="en-US" b="1">
                <a:solidFill>
                  <a:schemeClr val="accent2"/>
                </a:solidFill>
                <a:latin typeface="Courier New" charset="0"/>
                <a:ea typeface="ＭＳ Ｐゴシック" charset="-128"/>
              </a:rPr>
              <a:t>a.compareTo(b) &lt; 0</a:t>
            </a:r>
            <a:r>
              <a:rPr lang="en-US">
                <a:latin typeface="Courier New" charset="0"/>
                <a:ea typeface="ＭＳ Ｐゴシック" charset="-128"/>
              </a:rPr>
              <a:t>) {  </a:t>
            </a:r>
            <a:r>
              <a:rPr lang="en-US" b="1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true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    ...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-128"/>
              </a:rPr>
              <a:t>}</a:t>
            </a:r>
          </a:p>
        </p:txBody>
      </p:sp>
      <p:graphicFrame>
        <p:nvGraphicFramePr>
          <p:cNvPr id="292929" name="Group 65">
            <a:extLst>
              <a:ext uri="{FF2B5EF4-FFF2-40B4-BE49-F238E27FC236}">
                <a16:creationId xmlns:a16="http://schemas.microsoft.com/office/drawing/2014/main" id="{C75DA144-8D78-43AD-5A78-49FF4DE755FC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3709988"/>
          <a:ext cx="8153400" cy="2773428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Primitives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Objects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&lt;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&lt;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&lt;=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&lt;=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==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==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!=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!=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&gt;=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&gt;=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 &gt; b) { ...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 (a.compareTo(b) &gt; 0) { ...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>
            <a:extLst>
              <a:ext uri="{FF2B5EF4-FFF2-40B4-BE49-F238E27FC236}">
                <a16:creationId xmlns:a16="http://schemas.microsoft.com/office/drawing/2014/main" id="{D6F21F83-58CD-A363-15A3-3880C70FE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compareTo</a:t>
            </a:r>
            <a:r>
              <a:rPr lang="en-US">
                <a:ea typeface="ＭＳ Ｐゴシック" charset="0"/>
                <a:cs typeface="+mj-cs"/>
              </a:rPr>
              <a:t> and collections</a:t>
            </a:r>
          </a:p>
        </p:txBody>
      </p:sp>
      <p:sp>
        <p:nvSpPr>
          <p:cNvPr id="294915" name="Rectangle 3">
            <a:extLst>
              <a:ext uri="{FF2B5EF4-FFF2-40B4-BE49-F238E27FC236}">
                <a16:creationId xmlns:a16="http://schemas.microsoft.com/office/drawing/2014/main" id="{2C4616DB-BD2B-EB56-71D5-B631B711D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You can use an array or list of strings with Java's included </a:t>
            </a:r>
            <a:r>
              <a:rPr lang="en-US" sz="2000" dirty="0" err="1">
                <a:latin typeface="Courier New" charset="0"/>
                <a:ea typeface="ＭＳ Ｐゴシック" charset="-128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method because it calls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 dirty="0">
                <a:ea typeface="ＭＳ Ｐゴシック" charset="0"/>
                <a:cs typeface="+mn-cs"/>
              </a:rPr>
              <a:t> internally.</a:t>
            </a:r>
          </a:p>
          <a:p>
            <a:pPr lvl="1" eaLnBrk="1" hangingPunct="1">
              <a:buFontTx/>
              <a:buNone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String[] a = {"al", "bob", "</a:t>
            </a:r>
            <a:r>
              <a:rPr lang="en-US" dirty="0" err="1">
                <a:latin typeface="Courier New" charset="0"/>
                <a:ea typeface="ＭＳ Ｐゴシック" charset="-128"/>
              </a:rPr>
              <a:t>cari</a:t>
            </a:r>
            <a:r>
              <a:rPr lang="en-US" dirty="0">
                <a:latin typeface="Courier New" charset="0"/>
                <a:ea typeface="ＭＳ Ｐゴシック" charset="-128"/>
              </a:rPr>
              <a:t>", "</a:t>
            </a:r>
            <a:r>
              <a:rPr lang="en-US" dirty="0" err="1">
                <a:latin typeface="Courier New" charset="0"/>
                <a:ea typeface="ＭＳ Ｐゴシック" charset="-128"/>
              </a:rPr>
              <a:t>dan</a:t>
            </a:r>
            <a:r>
              <a:rPr lang="en-US" dirty="0">
                <a:latin typeface="Courier New" charset="0"/>
                <a:ea typeface="ＭＳ Ｐゴシック" charset="-128"/>
              </a:rPr>
              <a:t>", "mike"};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 err="1">
                <a:latin typeface="Courier New" charset="0"/>
                <a:ea typeface="ＭＳ Ｐゴシック" charset="-128"/>
              </a:rPr>
              <a:t>int</a:t>
            </a:r>
            <a:r>
              <a:rPr lang="en-US" dirty="0">
                <a:latin typeface="Courier New" charset="0"/>
                <a:ea typeface="ＭＳ Ｐゴシック" charset="-128"/>
              </a:rPr>
              <a:t> index = </a:t>
            </a:r>
            <a:r>
              <a:rPr lang="en-US" b="1" dirty="0" err="1">
                <a:latin typeface="Courier New" charset="0"/>
                <a:ea typeface="ＭＳ Ｐゴシック" charset="-128"/>
              </a:rPr>
              <a:t>Arrays.binarySearch</a:t>
            </a:r>
            <a:r>
              <a:rPr lang="en-US" dirty="0">
                <a:latin typeface="Courier New" charset="0"/>
                <a:ea typeface="ＭＳ Ｐゴシック" charset="-128"/>
              </a:rPr>
              <a:t>(a, "</a:t>
            </a:r>
            <a:r>
              <a:rPr lang="en-US" dirty="0" err="1">
                <a:latin typeface="Courier New" charset="0"/>
                <a:ea typeface="ＭＳ Ｐゴシック" charset="-128"/>
              </a:rPr>
              <a:t>dan</a:t>
            </a:r>
            <a:r>
              <a:rPr lang="en-US" dirty="0">
                <a:latin typeface="Courier New" charset="0"/>
                <a:ea typeface="ＭＳ Ｐゴシック" charset="-128"/>
              </a:rPr>
              <a:t>"); 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3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Java's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TreeMap</a:t>
            </a:r>
            <a:r>
              <a:rPr lang="en-US" dirty="0">
                <a:ea typeface="ＭＳ Ｐゴシック" charset="0"/>
                <a:cs typeface="+mn-cs"/>
              </a:rPr>
              <a:t> uses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 dirty="0">
                <a:ea typeface="ＭＳ Ｐゴシック" charset="0"/>
                <a:cs typeface="+mn-cs"/>
              </a:rPr>
              <a:t> internally for ordering.</a:t>
            </a:r>
            <a:endParaRPr lang="en-US" sz="800" dirty="0">
              <a:latin typeface="Courier New" charset="0"/>
              <a:ea typeface="ＭＳ Ｐゴシック" charset="0"/>
              <a:cs typeface="+mn-cs"/>
            </a:endParaRPr>
          </a:p>
          <a:p>
            <a:pPr marL="0" indent="0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0"/>
                <a:cs typeface="+mn-cs"/>
              </a:rPr>
              <a:t>A call to your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 dirty="0">
                <a:ea typeface="ＭＳ Ｐゴシック" charset="0"/>
                <a:cs typeface="+mn-cs"/>
              </a:rPr>
              <a:t> method should return: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-128"/>
              </a:rPr>
              <a:t>a value &lt;	0	if </a:t>
            </a:r>
            <a:r>
              <a:rPr lang="en-US" dirty="0">
                <a:latin typeface="Courier New" charset="0"/>
                <a:ea typeface="ＭＳ Ｐゴシック" charset="-128"/>
              </a:rPr>
              <a:t>this</a:t>
            </a:r>
            <a:r>
              <a:rPr lang="en-US" dirty="0">
                <a:ea typeface="ＭＳ Ｐゴシック" charset="-128"/>
              </a:rPr>
              <a:t> object is "before" the </a:t>
            </a:r>
            <a:r>
              <a:rPr lang="en-US" dirty="0">
                <a:latin typeface="Courier New" charset="0"/>
                <a:ea typeface="ＭＳ Ｐゴシック" charset="-128"/>
              </a:rPr>
              <a:t>other</a:t>
            </a:r>
            <a:r>
              <a:rPr lang="en-US" dirty="0">
                <a:ea typeface="ＭＳ Ｐゴシック" charset="-128"/>
              </a:rPr>
              <a:t> object,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-128"/>
              </a:rPr>
              <a:t>a value &gt;	0	if </a:t>
            </a:r>
            <a:r>
              <a:rPr lang="en-US" dirty="0">
                <a:latin typeface="Courier New" charset="0"/>
                <a:ea typeface="ＭＳ Ｐゴシック" charset="-128"/>
              </a:rPr>
              <a:t>this</a:t>
            </a:r>
            <a:r>
              <a:rPr lang="en-US" dirty="0">
                <a:ea typeface="ＭＳ Ｐゴシック" charset="-128"/>
              </a:rPr>
              <a:t> object is "after" the </a:t>
            </a:r>
            <a:r>
              <a:rPr lang="en-US" dirty="0">
                <a:latin typeface="Courier New" charset="0"/>
                <a:ea typeface="ＭＳ Ｐゴシック" charset="-128"/>
              </a:rPr>
              <a:t>other</a:t>
            </a:r>
            <a:r>
              <a:rPr lang="en-US" dirty="0">
                <a:ea typeface="ＭＳ Ｐゴシック" charset="-128"/>
              </a:rPr>
              <a:t> object,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-128"/>
              </a:rPr>
              <a:t>or		0	if </a:t>
            </a:r>
            <a:r>
              <a:rPr lang="en-US" dirty="0">
                <a:latin typeface="Courier New" charset="0"/>
                <a:ea typeface="ＭＳ Ｐゴシック" charset="-128"/>
              </a:rPr>
              <a:t>this</a:t>
            </a:r>
            <a:r>
              <a:rPr lang="en-US" dirty="0">
                <a:ea typeface="ＭＳ Ｐゴシック" charset="-128"/>
              </a:rPr>
              <a:t> object is "equal" to the </a:t>
            </a:r>
            <a:r>
              <a:rPr lang="en-US" dirty="0">
                <a:latin typeface="Courier New" charset="0"/>
                <a:ea typeface="ＭＳ Ｐゴシック" charset="-128"/>
              </a:rPr>
              <a:t>other</a:t>
            </a:r>
            <a:r>
              <a:rPr lang="en-US" dirty="0">
                <a:ea typeface="ＭＳ Ｐゴシック" charset="-128"/>
              </a:rPr>
              <a:t>.</a:t>
            </a:r>
          </a:p>
          <a:p>
            <a:pPr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>
            <a:extLst>
              <a:ext uri="{FF2B5EF4-FFF2-40B4-BE49-F238E27FC236}">
                <a16:creationId xmlns:a16="http://schemas.microsoft.com/office/drawing/2014/main" id="{D2FC1733-DCC6-2751-EB33-FB1E2ED17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Courier New" charset="0"/>
                <a:ea typeface="ＭＳ Ｐゴシック" charset="0"/>
                <a:cs typeface="+mj-cs"/>
              </a:rPr>
              <a:t>Comparable</a:t>
            </a:r>
            <a:endParaRPr lang="en-US" dirty="0">
              <a:ea typeface="ＭＳ Ｐゴシック" charset="0"/>
              <a:cs typeface="+mj-cs"/>
            </a:endParaRPr>
          </a:p>
        </p:txBody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32A503B8-AE89-484C-EE84-6B11A6900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	public interface Comparable&lt;</a:t>
            </a:r>
            <a:r>
              <a:rPr lang="en-US" b="1" dirty="0">
                <a:ea typeface="ＭＳ Ｐゴシック" charset="0"/>
                <a:cs typeface="+mn-cs"/>
              </a:rPr>
              <a:t>E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&gt; {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	    public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(</a:t>
            </a:r>
            <a:r>
              <a:rPr lang="en-US" b="1" dirty="0">
                <a:ea typeface="ＭＳ Ｐゴシック" charset="0"/>
                <a:cs typeface="+mn-cs"/>
              </a:rPr>
              <a:t>E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other);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1600200" algn="l"/>
                <a:tab pos="1943100" algn="l"/>
              </a:tabLst>
              <a:defRPr/>
            </a:pPr>
            <a:endParaRPr lang="en-US" dirty="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0"/>
                <a:cs typeface="+mn-cs"/>
              </a:rPr>
              <a:t>A class can implement the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Comparable</a:t>
            </a:r>
            <a:r>
              <a:rPr lang="en-US" dirty="0">
                <a:ea typeface="ＭＳ Ｐゴシック" charset="0"/>
                <a:cs typeface="+mn-cs"/>
              </a:rPr>
              <a:t> interface to define a natural ordering function for its objects.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endParaRPr lang="en-US" dirty="0">
              <a:solidFill>
                <a:schemeClr val="bg2"/>
              </a:solidFill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0"/>
                <a:cs typeface="+mn-cs"/>
              </a:rPr>
              <a:t>A call to your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compareTo</a:t>
            </a:r>
            <a:r>
              <a:rPr lang="en-US" dirty="0">
                <a:ea typeface="ＭＳ Ｐゴシック" charset="0"/>
                <a:cs typeface="+mn-cs"/>
              </a:rPr>
              <a:t> method should return: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-128"/>
              </a:rPr>
              <a:t>a value &lt;	0	if </a:t>
            </a:r>
            <a:r>
              <a:rPr lang="en-US" dirty="0">
                <a:latin typeface="Courier New" charset="0"/>
                <a:ea typeface="ＭＳ Ｐゴシック" charset="-128"/>
              </a:rPr>
              <a:t>this</a:t>
            </a:r>
            <a:r>
              <a:rPr lang="en-US" dirty="0">
                <a:ea typeface="ＭＳ Ｐゴシック" charset="-128"/>
              </a:rPr>
              <a:t> object is "before" the </a:t>
            </a:r>
            <a:r>
              <a:rPr lang="en-US" dirty="0">
                <a:latin typeface="Courier New" charset="0"/>
                <a:ea typeface="ＭＳ Ｐゴシック" charset="-128"/>
              </a:rPr>
              <a:t>other</a:t>
            </a:r>
            <a:r>
              <a:rPr lang="en-US" dirty="0">
                <a:ea typeface="ＭＳ Ｐゴシック" charset="-128"/>
              </a:rPr>
              <a:t> object,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-128"/>
              </a:rPr>
              <a:t>a value &gt;	0	if </a:t>
            </a:r>
            <a:r>
              <a:rPr lang="en-US" dirty="0">
                <a:latin typeface="Courier New" charset="0"/>
                <a:ea typeface="ＭＳ Ｐゴシック" charset="-128"/>
              </a:rPr>
              <a:t>this</a:t>
            </a:r>
            <a:r>
              <a:rPr lang="en-US" dirty="0">
                <a:ea typeface="ＭＳ Ｐゴシック" charset="-128"/>
              </a:rPr>
              <a:t> object is "after" the </a:t>
            </a:r>
            <a:r>
              <a:rPr lang="en-US" dirty="0">
                <a:latin typeface="Courier New" charset="0"/>
                <a:ea typeface="ＭＳ Ｐゴシック" charset="-128"/>
              </a:rPr>
              <a:t>other</a:t>
            </a:r>
            <a:r>
              <a:rPr lang="en-US" dirty="0">
                <a:ea typeface="ＭＳ Ｐゴシック" charset="-128"/>
              </a:rPr>
              <a:t> object,</a:t>
            </a:r>
          </a:p>
          <a:p>
            <a:pPr lvl="1" eaLnBrk="1" hangingPunct="1">
              <a:buFontTx/>
              <a:buNone/>
              <a:tabLst>
                <a:tab pos="1600200" algn="l"/>
                <a:tab pos="1943100" algn="l"/>
              </a:tabLst>
              <a:defRPr/>
            </a:pPr>
            <a:r>
              <a:rPr lang="en-US" dirty="0">
                <a:ea typeface="ＭＳ Ｐゴシック" charset="-128"/>
              </a:rPr>
              <a:t>or		0	if </a:t>
            </a:r>
            <a:r>
              <a:rPr lang="en-US" dirty="0">
                <a:latin typeface="Courier New" charset="0"/>
                <a:ea typeface="ＭＳ Ｐゴシック" charset="-128"/>
              </a:rPr>
              <a:t>this</a:t>
            </a:r>
            <a:r>
              <a:rPr lang="en-US" dirty="0">
                <a:ea typeface="ＭＳ Ｐゴシック" charset="-128"/>
              </a:rPr>
              <a:t> object is "equal" to the </a:t>
            </a:r>
            <a:r>
              <a:rPr lang="en-US" dirty="0">
                <a:latin typeface="Courier New" charset="0"/>
                <a:ea typeface="ＭＳ Ｐゴシック" charset="-128"/>
              </a:rPr>
              <a:t>other</a:t>
            </a:r>
            <a:r>
              <a:rPr lang="en-US" dirty="0"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1600200" algn="l"/>
                <a:tab pos="1943100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tabLst>
                <a:tab pos="1600200" algn="l"/>
                <a:tab pos="1943100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600200" algn="l"/>
                <a:tab pos="1943100" algn="l"/>
              </a:tabLst>
              <a:defRPr/>
            </a:pPr>
            <a:r>
              <a:rPr lang="en-US" sz="2000" dirty="0">
                <a:solidFill>
                  <a:schemeClr val="bg2"/>
                </a:solidFill>
                <a:ea typeface="ＭＳ Ｐゴシック" charset="0"/>
                <a:cs typeface="+mn-cs"/>
              </a:rPr>
              <a:t>If you want multiple orderings, use a </a:t>
            </a:r>
            <a:r>
              <a:rPr lang="en-US" sz="2000" dirty="0">
                <a:solidFill>
                  <a:schemeClr val="bg2"/>
                </a:solidFill>
                <a:latin typeface="Courier New" charset="0"/>
                <a:ea typeface="ＭＳ Ｐゴシック" charset="0"/>
                <a:cs typeface="+mn-cs"/>
              </a:rPr>
              <a:t>Comparator</a:t>
            </a:r>
            <a:r>
              <a:rPr lang="en-US" sz="2000" dirty="0">
                <a:solidFill>
                  <a:schemeClr val="bg2"/>
                </a:solidFill>
                <a:ea typeface="ＭＳ Ｐゴシック" charset="0"/>
                <a:cs typeface="+mn-cs"/>
              </a:rPr>
              <a:t> instead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3670A44-297B-BB42-A73A-5A1D282A4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Comparable</a:t>
            </a:r>
            <a:r>
              <a:rPr lang="en-US" altLang="en-US"/>
              <a:t> template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ADF198B-5346-5DE4-5EF3-B17EA537C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public class </a:t>
            </a:r>
            <a:r>
              <a:rPr lang="en-US" altLang="en-US" sz="2000" b="1"/>
              <a:t>name</a:t>
            </a:r>
            <a:r>
              <a:rPr lang="en-US" altLang="en-US" sz="2000">
                <a:latin typeface="Courier New" panose="02070309020205020404" pitchFamily="49" charset="0"/>
              </a:rPr>
              <a:t> implements Comparable&lt;</a:t>
            </a:r>
            <a:r>
              <a:rPr lang="en-US" altLang="en-US" sz="2000" b="1"/>
              <a:t>name</a:t>
            </a:r>
            <a:r>
              <a:rPr lang="en-US" altLang="en-US" sz="2000">
                <a:latin typeface="Courier New" panose="02070309020205020404" pitchFamily="49" charset="0"/>
              </a:rPr>
              <a:t>&gt;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public int compareTo(</a:t>
            </a:r>
            <a:r>
              <a:rPr lang="en-US" altLang="en-US" sz="2000" b="1"/>
              <a:t>name</a:t>
            </a:r>
            <a:r>
              <a:rPr lang="en-US" altLang="en-US" sz="2000">
                <a:latin typeface="Courier New" panose="02070309020205020404" pitchFamily="49" charset="0"/>
              </a:rPr>
              <a:t> other)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    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3456</TotalTime>
  <Words>1284</Words>
  <Application>Microsoft Office PowerPoint</Application>
  <PresentationFormat>On-screen Show (4:3)</PresentationFormat>
  <Paragraphs>190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Recall: Searching</vt:lpstr>
      <vt:lpstr>Collections class</vt:lpstr>
      <vt:lpstr>Ordering and objects</vt:lpstr>
      <vt:lpstr>The compareTo method</vt:lpstr>
      <vt:lpstr>Using compareTo</vt:lpstr>
      <vt:lpstr>compareTo and collections</vt:lpstr>
      <vt:lpstr>Comparable</vt:lpstr>
      <vt:lpstr>Comparable template</vt:lpstr>
      <vt:lpstr>compareTo tricks</vt:lpstr>
      <vt:lpstr>compareTo tricks</vt:lpstr>
      <vt:lpstr>Graphical User Interfaces</vt:lpstr>
      <vt:lpstr>Why GUIs</vt:lpstr>
      <vt:lpstr>History of GUIs in Java</vt:lpstr>
      <vt:lpstr>GUI Parts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38</cp:revision>
  <dcterms:created xsi:type="dcterms:W3CDTF">2013-01-18T06:01:52Z</dcterms:created>
  <dcterms:modified xsi:type="dcterms:W3CDTF">2024-05-13T04:48:56Z</dcterms:modified>
</cp:coreProperties>
</file>