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89" r:id="rId3"/>
    <p:sldId id="292" r:id="rId4"/>
    <p:sldId id="293" r:id="rId5"/>
    <p:sldId id="294" r:id="rId6"/>
    <p:sldId id="296" r:id="rId7"/>
    <p:sldId id="295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86BAB1-6829-854D-2692-C25EA3F20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AB4E69-3CE0-8C28-39C8-86EBC48D8D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8F0D35-78E2-492F-8ADD-B555CDF20CDA}" type="datetimeFigureOut">
              <a:rPr lang="en-US"/>
              <a:pPr>
                <a:defRPr/>
              </a:pPr>
              <a:t>5/12/2024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5724952-8D67-65F0-D30D-4EC6BE52B3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A99806-E021-9FBD-3931-A2C23D09B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D0CA2-F249-9F40-1F7E-D282B64E74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8F5A8-756D-FB49-E455-49A163EF9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36CF7A4-3E86-431E-B006-4C5426C18A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C72807B-BF42-FB95-5DCF-4773B5926B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0A709197-1D84-E6CC-E7C7-0EEA4BDFA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AD31AD5-A259-CBCC-653E-371204E8A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26FC90A-236F-456F-B58B-8E2B8BF826F1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68EE4181-2CD6-1981-000A-7F3BC9FFF817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B1B7448-3445-60E3-5EE0-968D102FA4C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3D801DEE-20B6-5D3C-19AF-92B4424F2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5" name="Freeform 20">
              <a:extLst>
                <a:ext uri="{FF2B5EF4-FFF2-40B4-BE49-F238E27FC236}">
                  <a16:creationId xmlns:a16="http://schemas.microsoft.com/office/drawing/2014/main" id="{B777C922-22A9-D865-A4D9-A2D837BAA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8D951802-59A5-A4C3-2E18-9F533F8E4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D2F5A1A9-EA76-4197-7972-D55E1E34E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4FF59B80-F632-F576-CA5E-C8C6473458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302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6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2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984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441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50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EEAFD6CB-E1C9-91C6-A08D-2D9E2351A2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D4D65076-3229-3FF0-1637-414D71304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C4B67-45FF-EF17-2616-3B6EF6969BD1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9A8B778A-5883-45AA-A0A5-0DA79BE1881B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A25F7A35-0136-69DC-7899-F036D6EFBB6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A19262-76D0-189C-3404-B1368DD4B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87514D-DBC4-62B2-3349-DB8C99F3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A86CDBB1-B41E-CC08-540E-E78645B9E2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6FEA08F-C10E-0E20-6824-EE6278D6B0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8037E78C-B95F-58B3-58B8-DE05E0220E6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1B2C3713-4E88-129C-C1D8-325775B41E1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FAF184E-AF44-1691-312B-094149A6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4146" y="1011957"/>
            <a:ext cx="3178629" cy="1320347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C3F565BD-9177-37F7-1E5F-E79646F1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21785" y="3449636"/>
            <a:ext cx="4430489" cy="511629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b="1" dirty="0"/>
              <a:t>Lecture 25:</a:t>
            </a:r>
            <a:r>
              <a:rPr lang="en-US" altLang="en-US" dirty="0"/>
              <a:t> GUIs</a:t>
            </a:r>
            <a:endParaRPr lang="en-US" altLang="en-US" b="1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0AD3FA5-9E57-0A78-E3F1-F993187F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431" y="5590228"/>
            <a:ext cx="3614056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3" name="Picture 2" descr="What are the best programming comic strips? - Quora">
            <a:extLst>
              <a:ext uri="{FF2B5EF4-FFF2-40B4-BE49-F238E27FC236}">
                <a16:creationId xmlns:a16="http://schemas.microsoft.com/office/drawing/2014/main" id="{74E30DFC-7ED9-149C-AC54-2A9F43CFE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150" y="0"/>
            <a:ext cx="48958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F716329E-A2A2-5CCA-47F6-5110B1383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JTextField and JTextArea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9C58EB6C-0424-347F-5526-6848FB6A42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8839200" cy="44354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field is like a label, except that the text</a:t>
            </a:r>
            <a:br>
              <a:rPr lang="en-US" altLang="en-US" sz="2000" i="1"/>
            </a:br>
            <a:r>
              <a:rPr lang="en-US" altLang="en-US" sz="2000" i="1"/>
              <a:t>in it can be edited and modified by the user.</a:t>
            </a:r>
            <a:br>
              <a:rPr lang="en-US" altLang="en-US" sz="2000" i="1"/>
            </a:br>
            <a:r>
              <a:rPr lang="en-US" altLang="en-US" sz="2000" i="1"/>
              <a:t>Text fields are commonly used for user input,</a:t>
            </a:r>
            <a:br>
              <a:rPr lang="en-US" altLang="en-US" sz="2000" i="1"/>
            </a:br>
            <a:r>
              <a:rPr lang="en-US" altLang="en-US" sz="2000" i="1"/>
              <a:t>where the user types information in the field </a:t>
            </a:r>
            <a:br>
              <a:rPr lang="en-US" altLang="en-US" sz="2000" i="1"/>
            </a:br>
            <a:r>
              <a:rPr lang="en-US" altLang="en-US" sz="2000" i="1"/>
              <a:t>and the program reads it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area is a multi-line text field</a:t>
            </a:r>
          </a:p>
          <a:p>
            <a:pPr>
              <a:lnSpc>
                <a:spcPct val="80000"/>
              </a:lnSpc>
            </a:pPr>
            <a:endParaRPr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JTextField(int columns)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JTextArea(int lines, int columns)</a:t>
            </a:r>
            <a:br>
              <a:rPr lang="en-US" altLang="en-US" sz="2000"/>
            </a:br>
            <a:r>
              <a:rPr lang="en-US" altLang="en-US" sz="2000"/>
              <a:t>Creates a new text field that is the given number of columns (letters) wide.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String getText()</a:t>
            </a:r>
            <a:br>
              <a:rPr lang="en-US" altLang="en-US" sz="2000"/>
            </a:br>
            <a:r>
              <a:rPr lang="en-US" altLang="en-US" sz="2000"/>
              <a:t>Returns the text currently in the field.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void setText(String text)</a:t>
            </a:r>
            <a:br>
              <a:rPr lang="en-US" altLang="en-US" sz="2000"/>
            </a:br>
            <a:r>
              <a:rPr lang="en-US" altLang="en-US" sz="2000"/>
              <a:t>Sets field's text to be the given string.</a:t>
            </a:r>
          </a:p>
        </p:txBody>
      </p:sp>
      <p:pic>
        <p:nvPicPr>
          <p:cNvPr id="18436" name="Picture 4" descr="C:\Document\335\handouts\05_files\cg-textfield.gif">
            <a:extLst>
              <a:ext uri="{FF2B5EF4-FFF2-40B4-BE49-F238E27FC236}">
                <a16:creationId xmlns:a16="http://schemas.microsoft.com/office/drawing/2014/main" id="{C9071C40-B24C-15A0-75E1-25685EC2E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169"/>
          <a:stretch>
            <a:fillRect/>
          </a:stretch>
        </p:blipFill>
        <p:spPr bwMode="auto">
          <a:xfrm>
            <a:off x="6627813" y="1500188"/>
            <a:ext cx="2286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 descr="C:\Document\335\handouts\05_files\cg-textarea.gif">
            <a:extLst>
              <a:ext uri="{FF2B5EF4-FFF2-40B4-BE49-F238E27FC236}">
                <a16:creationId xmlns:a16="http://schemas.microsoft.com/office/drawing/2014/main" id="{DE3D87FD-FEF6-6BB0-1507-34325D3F4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813" y="2779713"/>
            <a:ext cx="22860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18CEC857-ED7F-5315-6089-FBA63C77E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r>
              <a:rPr lang="en-US" altLang="en-US"/>
              <a:t>Components Example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BDD4ADA3-3B18-EA2E-6646-65DCF4BA74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69988"/>
            <a:ext cx="8229600" cy="44338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1600"/>
              <a:t>The following program attempts to show two buttons: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import java.awt.*;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import javax.swing.*;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Courier New" panose="02070309020205020404" pitchFamily="49" charset="0"/>
            </a:endParaRP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public class ComponentsExample1 {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public static void main(String[] args) {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JFrame frame = new JFrame();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frame.setDefaultCloseOperation(JFrame.EXIT_ON_CLOSE);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frame.setSize(new Dimension(300, 100));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frame.setTitle("A frame");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JButton button1 = new JButton();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button1.setText("I'm a button.");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button1.setBackground(Color.BLUE);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frame.add(button1);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JButton button2 = new JButton();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button2.setText("Click me!");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button2.setBackground(Color.RED);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frame.add(button2);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    frame.setVisible(true);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    }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latin typeface="Courier New" panose="02070309020205020404" pitchFamily="49" charset="0"/>
              </a:rPr>
              <a:t>}</a:t>
            </a:r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200E8D7C-0E59-6641-7352-C268D06DDF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791200"/>
            <a:ext cx="28575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DD4D244B-D163-DD8C-F762-301944701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Layout Problems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CE608F5B-8689-DB7E-140D-1A5D3FC17F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r>
              <a:rPr lang="en-US" altLang="en-US" sz="2000"/>
              <a:t>The preceding program added two buttons to the frame, but only one appeared on the screen.</a:t>
            </a:r>
          </a:p>
          <a:p>
            <a:pPr lvl="1"/>
            <a:endParaRPr lang="en-US" altLang="en-US" sz="2000"/>
          </a:p>
          <a:p>
            <a:pPr lvl="1"/>
            <a:endParaRPr lang="en-US" altLang="en-US" sz="2000"/>
          </a:p>
          <a:p>
            <a:r>
              <a:rPr lang="en-US" altLang="en-US" sz="2000" b="1"/>
              <a:t>layout manager</a:t>
            </a:r>
            <a:r>
              <a:rPr lang="en-US" altLang="en-US" sz="2000"/>
              <a:t>: An object contained inside frames and other graphical containers that decides the position and size of the components inside the container.</a:t>
            </a:r>
          </a:p>
          <a:p>
            <a:pPr lvl="1"/>
            <a:endParaRPr lang="en-US" altLang="en-US" sz="2000"/>
          </a:p>
          <a:p>
            <a:r>
              <a:rPr lang="en-US" altLang="en-US" sz="2000"/>
              <a:t>The default layout manager sizes each component added to occupy the full window space.</a:t>
            </a:r>
          </a:p>
        </p:txBody>
      </p:sp>
      <p:pic>
        <p:nvPicPr>
          <p:cNvPr id="20484" name="Picture 4">
            <a:extLst>
              <a:ext uri="{FF2B5EF4-FFF2-40B4-BE49-F238E27FC236}">
                <a16:creationId xmlns:a16="http://schemas.microsoft.com/office/drawing/2014/main" id="{B1C8E80A-1904-A5F3-2A46-39F4918D15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300" y="2362200"/>
            <a:ext cx="24765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85A0E68D-8360-FE66-A91E-869820C04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04850"/>
          </a:xfrm>
        </p:spPr>
        <p:txBody>
          <a:bodyPr/>
          <a:lstStyle/>
          <a:p>
            <a:r>
              <a:rPr lang="en-US" altLang="en-US"/>
              <a:t>Changing Layouts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3E90F6AB-14D4-4465-909D-4D33D11AC2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8229600" cy="4435475"/>
          </a:xfrm>
        </p:spPr>
        <p:txBody>
          <a:bodyPr/>
          <a:lstStyle/>
          <a:p>
            <a:r>
              <a:rPr lang="en-US" altLang="en-US" sz="1800"/>
              <a:t>We can correct the program's appearance by changing the frame's layout manager.</a:t>
            </a:r>
          </a:p>
          <a:p>
            <a:pPr lvl="1"/>
            <a:endParaRPr lang="en-US" altLang="en-US" sz="1800"/>
          </a:p>
          <a:p>
            <a:r>
              <a:rPr lang="en-US" altLang="en-US" sz="1800"/>
              <a:t>Change the layout by calling the </a:t>
            </a:r>
            <a:r>
              <a:rPr lang="en-US" altLang="en-US" sz="1800">
                <a:latin typeface="Courier New" panose="02070309020205020404" pitchFamily="49" charset="0"/>
              </a:rPr>
              <a:t>setLayout</a:t>
            </a:r>
            <a:r>
              <a:rPr lang="en-US" altLang="en-US" sz="1800"/>
              <a:t> method on the frame and passing a layout manager object.</a:t>
            </a:r>
          </a:p>
          <a:p>
            <a:pPr lvl="1"/>
            <a:r>
              <a:rPr lang="en-US" altLang="en-US" sz="1800"/>
              <a:t>We will see several layout managers later.</a:t>
            </a:r>
          </a:p>
          <a:p>
            <a:pPr lvl="1"/>
            <a:r>
              <a:rPr lang="en-US" altLang="en-US" sz="1800"/>
              <a:t>We'll use one called a </a:t>
            </a:r>
            <a:r>
              <a:rPr lang="en-US" altLang="en-US" sz="1800">
                <a:latin typeface="Courier New" panose="02070309020205020404" pitchFamily="49" charset="0"/>
              </a:rPr>
              <a:t>FlowLayout</a:t>
            </a:r>
            <a:r>
              <a:rPr lang="en-US" altLang="en-US" sz="1800"/>
              <a:t>, which sizes each component to its preferred size and positions them in left-to-right rows.</a:t>
            </a:r>
          </a:p>
          <a:p>
            <a:pPr lvl="1"/>
            <a:endParaRPr lang="en-US" altLang="en-US" sz="1800"/>
          </a:p>
          <a:p>
            <a:pPr lvl="1"/>
            <a:r>
              <a:rPr lang="en-US" altLang="en-US" sz="1800"/>
              <a:t>If the following line is added to the preceding program just before calling </a:t>
            </a:r>
            <a:r>
              <a:rPr lang="en-US" altLang="en-US" sz="1800">
                <a:latin typeface="Courier New" panose="02070309020205020404" pitchFamily="49" charset="0"/>
              </a:rPr>
              <a:t>setVisible(true)</a:t>
            </a:r>
            <a:r>
              <a:rPr lang="en-US" altLang="en-US" sz="1800"/>
              <a:t>, its appearance will be:</a:t>
            </a: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pPr lvl="1">
              <a:lnSpc>
                <a:spcPct val="70000"/>
              </a:lnSpc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	frame.setLayout(new FlowLayout());</a:t>
            </a:r>
            <a:endParaRPr lang="en-US" altLang="en-US" sz="1800"/>
          </a:p>
        </p:txBody>
      </p:sp>
      <p:pic>
        <p:nvPicPr>
          <p:cNvPr id="21508" name="Picture 4">
            <a:extLst>
              <a:ext uri="{FF2B5EF4-FFF2-40B4-BE49-F238E27FC236}">
                <a16:creationId xmlns:a16="http://schemas.microsoft.com/office/drawing/2014/main" id="{67801766-9C2D-2426-D717-C1B8D13BE6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5486400"/>
            <a:ext cx="2857500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5222751F-8542-2CCB-C3C2-68678E045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Event-driven Programming</a:t>
            </a: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D93488EE-1576-9634-503A-893442200F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67056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800080"/>
              </a:buClr>
              <a:buSzPct val="55000"/>
              <a:buFont typeface="Wingdings" panose="05000000000000000000" pitchFamily="2" charset="2"/>
              <a:buNone/>
              <a:defRPr sz="1200" kern="1200">
                <a:solidFill>
                  <a:srgbClr val="424242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Times New Roman" panose="02020603050405020304" pitchFamily="18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>
              <a:defRPr/>
            </a:pPr>
            <a:fld id="{77398BF8-AD91-44D0-8E7A-4ABDEC5C9DF0}" type="slidenum">
              <a:rPr lang="en-US" altLang="en-US" smtClean="0"/>
              <a:pPr>
                <a:defRPr/>
              </a:pPr>
              <a:t>14</a:t>
            </a:fld>
            <a:endParaRPr lang="en-US" altLang="en-US" sz="1200">
              <a:solidFill>
                <a:srgbClr val="42424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9A074878-21A6-0680-DA62-EF12C9BA1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Event-driven Programming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472A9C49-3A14-D8A0-AEAE-F2F262B4DB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r>
              <a:rPr lang="en-US" altLang="en-US" sz="2000"/>
              <a:t>program's execution is indeterminate</a:t>
            </a:r>
          </a:p>
          <a:p>
            <a:endParaRPr lang="en-US" altLang="en-US" sz="2000"/>
          </a:p>
          <a:p>
            <a:r>
              <a:rPr lang="en-US" altLang="en-US" sz="2000"/>
              <a:t>on-screen components cause </a:t>
            </a:r>
            <a:r>
              <a:rPr lang="en-US" altLang="en-US" sz="2000" i="1"/>
              <a:t>events</a:t>
            </a:r>
            <a:r>
              <a:rPr lang="en-US" altLang="en-US" sz="2000"/>
              <a:t> to occur when they are clicked / interacted with</a:t>
            </a:r>
          </a:p>
          <a:p>
            <a:endParaRPr lang="en-US" altLang="en-US" sz="2000"/>
          </a:p>
          <a:p>
            <a:r>
              <a:rPr lang="en-US" altLang="en-US" sz="2000"/>
              <a:t>events can be handled, causing the program to respond, </a:t>
            </a:r>
            <a:r>
              <a:rPr lang="en-US" altLang="en-US" sz="2000" i="1"/>
              <a:t>driving</a:t>
            </a:r>
            <a:r>
              <a:rPr lang="en-US" altLang="en-US" sz="2000"/>
              <a:t> the execution thru events (an "event-driven" program)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E7CFC082-32AD-6462-AABA-9DD0529F7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Action events: </a:t>
            </a:r>
            <a:r>
              <a:rPr lang="en-US" altLang="en-US">
                <a:latin typeface="Courier New" panose="02070309020205020404" pitchFamily="49" charset="0"/>
              </a:rPr>
              <a:t>ActionEvent</a:t>
            </a:r>
            <a:endParaRPr lang="en-US" altLang="en-US"/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C47863BB-42D5-7265-A752-26B325595E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most common / simple event type in Swing</a:t>
            </a:r>
          </a:p>
          <a:p>
            <a:pPr>
              <a:lnSpc>
                <a:spcPct val="90000"/>
              </a:lnSpc>
            </a:pPr>
            <a:r>
              <a:rPr lang="en-US" altLang="en-US"/>
              <a:t>represent an action occurring on a GUI component</a:t>
            </a:r>
          </a:p>
          <a:p>
            <a:pPr>
              <a:lnSpc>
                <a:spcPct val="90000"/>
              </a:lnSpc>
            </a:pPr>
            <a:r>
              <a:rPr lang="en-US" altLang="en-US"/>
              <a:t>created by:</a:t>
            </a:r>
            <a:endParaRPr lang="en-US" altLang="en-US" sz="2800"/>
          </a:p>
          <a:p>
            <a:pPr lvl="1">
              <a:lnSpc>
                <a:spcPct val="90000"/>
              </a:lnSpc>
            </a:pPr>
            <a:r>
              <a:rPr lang="en-US" altLang="en-US"/>
              <a:t>button clicks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check box checking / unchecking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menu clicks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pressing Enter in a text field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etc.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86FF2344-F05C-B2BA-0E48-632DA771B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Listening for Events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3B06DEA8-9FCB-E986-A70F-5A0F9C7BBE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attach </a:t>
            </a:r>
            <a:r>
              <a:rPr lang="en-US" altLang="en-US" i="1"/>
              <a:t>listener </a:t>
            </a:r>
            <a:r>
              <a:rPr lang="en-US" altLang="en-US"/>
              <a:t>to component</a:t>
            </a:r>
          </a:p>
          <a:p>
            <a:pPr>
              <a:lnSpc>
                <a:spcPct val="90000"/>
              </a:lnSpc>
            </a:pPr>
            <a:r>
              <a:rPr lang="en-US" altLang="en-US"/>
              <a:t>listener’s appropriate method will be called when event occurs (e.g. when the button is clicked)</a:t>
            </a:r>
          </a:p>
          <a:p>
            <a:pPr>
              <a:lnSpc>
                <a:spcPct val="90000"/>
              </a:lnSpc>
            </a:pPr>
            <a:r>
              <a:rPr lang="en-US" altLang="en-US"/>
              <a:t>for Action events, use </a:t>
            </a:r>
            <a:r>
              <a:rPr lang="en-US" altLang="en-US" sz="2400">
                <a:latin typeface="Courier New" panose="02070309020205020404" pitchFamily="49" charset="0"/>
              </a:rPr>
              <a:t>ActionListener</a:t>
            </a:r>
            <a:endParaRPr lang="en-US" altLang="en-US"/>
          </a:p>
        </p:txBody>
      </p:sp>
      <p:pic>
        <p:nvPicPr>
          <p:cNvPr id="25604" name="Picture 4" descr="C:\Document\335\6actionlistener.gif">
            <a:extLst>
              <a:ext uri="{FF2B5EF4-FFF2-40B4-BE49-F238E27FC236}">
                <a16:creationId xmlns:a16="http://schemas.microsoft.com/office/drawing/2014/main" id="{94A1C0AD-1A7C-66F7-BF33-78FFEA647D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4159250"/>
            <a:ext cx="7848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59FF7282-382B-7F1D-FE10-94D8A7A1D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Writing an </a:t>
            </a:r>
            <a:r>
              <a:rPr lang="en-US" altLang="en-US">
                <a:latin typeface="Courier New" panose="02070309020205020404" pitchFamily="49" charset="0"/>
              </a:rPr>
              <a:t>ActionListener</a:t>
            </a:r>
            <a:endParaRPr lang="en-US" altLang="en-US"/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429DBE4F-BAAF-0454-4766-DB5F55639C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8229600" cy="44354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// part of Java; you don't write this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interface ActionListener {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public void actionPerformed(ActionEvent event);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// Prints a message when the button is clicked.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class MyActionListener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    implements ActionListener </a:t>
            </a:r>
            <a:r>
              <a:rPr lang="en-US" altLang="en-US" sz="2000">
                <a:latin typeface="Courier New" panose="02070309020205020404" pitchFamily="49" charset="0"/>
              </a:rPr>
              <a:t>{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000" b="1">
              <a:latin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public void actionPerformed(ActionEvent event)</a:t>
            </a:r>
            <a:r>
              <a:rPr lang="en-US" altLang="en-US" sz="2000">
                <a:latin typeface="Courier New" panose="02070309020205020404" pitchFamily="49" charset="0"/>
              </a:rPr>
              <a:t>{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JOptionPane.showMessageDialog(null,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        "An event occurred!");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}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  <a:endParaRPr lang="en-US" altLang="en-US" sz="2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508E4128-CF49-736D-7E47-4A91EEA55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04850"/>
            <a:ext cx="8686800" cy="703263"/>
          </a:xfrm>
        </p:spPr>
        <p:txBody>
          <a:bodyPr/>
          <a:lstStyle/>
          <a:p>
            <a:r>
              <a:rPr lang="en-US" altLang="en-US"/>
              <a:t>Attaching an </a:t>
            </a:r>
            <a:r>
              <a:rPr lang="en-US" altLang="en-US">
                <a:latin typeface="Courier New" panose="02070309020205020404" pitchFamily="49" charset="0"/>
              </a:rPr>
              <a:t>ActionListener</a:t>
            </a:r>
            <a:endParaRPr lang="en-US" altLang="en-US"/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BB82290E-FEF4-A597-5761-5F824D655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JButton button = new JButton("button 1");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ActionListener listener = new MyActionListener();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button.</a:t>
            </a:r>
            <a:r>
              <a:rPr lang="en-US" altLang="en-US" sz="1800" b="1">
                <a:latin typeface="Courier New" panose="02070309020205020404" pitchFamily="49" charset="0"/>
              </a:rPr>
              <a:t>addActionListener</a:t>
            </a:r>
            <a:r>
              <a:rPr lang="en-US" altLang="en-US" sz="1800">
                <a:latin typeface="Courier New" panose="02070309020205020404" pitchFamily="49" charset="0"/>
              </a:rPr>
              <a:t>(listener);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1800">
              <a:latin typeface="Courier New" panose="02070309020205020404" pitchFamily="49" charset="0"/>
            </a:endParaRPr>
          </a:p>
          <a:p>
            <a:r>
              <a:rPr lang="en-US" altLang="en-US" sz="2200"/>
              <a:t>now </a:t>
            </a:r>
            <a:r>
              <a:rPr lang="en-US" altLang="en-US" sz="2200">
                <a:latin typeface="Courier New" panose="02070309020205020404" pitchFamily="49" charset="0"/>
              </a:rPr>
              <a:t>button</a:t>
            </a:r>
            <a:r>
              <a:rPr lang="en-US" altLang="en-US" sz="2200"/>
              <a:t> will print </a:t>
            </a:r>
            <a:r>
              <a:rPr lang="en-US" altLang="en-US" sz="2200">
                <a:latin typeface="Courier New" panose="02070309020205020404" pitchFamily="49" charset="0"/>
              </a:rPr>
              <a:t>"Event occurred!"</a:t>
            </a:r>
            <a:r>
              <a:rPr lang="en-US" altLang="en-US" sz="2200"/>
              <a:t> when clicked</a:t>
            </a:r>
            <a:endParaRPr lang="en-US" altLang="en-US" sz="2200">
              <a:latin typeface="Courier New" panose="02070309020205020404" pitchFamily="49" charset="0"/>
            </a:endParaRPr>
          </a:p>
          <a:p>
            <a:pPr lvl="1"/>
            <a:r>
              <a:rPr lang="en-US" altLang="en-US" sz="2200">
                <a:latin typeface="Courier New" panose="02070309020205020404" pitchFamily="49" charset="0"/>
              </a:rPr>
              <a:t>addActionListener</a:t>
            </a:r>
            <a:r>
              <a:rPr lang="en-US" altLang="en-US" sz="2200"/>
              <a:t> method exists in many Swing components</a:t>
            </a:r>
            <a:endParaRPr lang="en-US" altLang="en-US" sz="2200">
              <a:latin typeface="Courier New" panose="02070309020205020404" pitchFamily="49" charset="0"/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4D9A737-64A3-8CE2-3A32-F922CB573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Why GUIs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EC3D029-05FD-8A3A-03CD-D9A7D578F0F6}"/>
              </a:ext>
            </a:extLst>
          </p:cNvPr>
          <p:cNvSpPr txBox="1">
            <a:spLocks/>
          </p:cNvSpPr>
          <p:nvPr/>
        </p:nvSpPr>
        <p:spPr bwMode="auto">
          <a:xfrm>
            <a:off x="228600" y="1752600"/>
            <a:ext cx="8915400" cy="48006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panose="05020102010507070707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r>
              <a:rPr lang="en-US" b="1" dirty="0"/>
              <a:t>GUI</a:t>
            </a:r>
            <a:r>
              <a:rPr lang="en-US" dirty="0"/>
              <a:t>: Graphical User Interface</a:t>
            </a:r>
          </a:p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en-US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/>
              <a:t>write programs where the user doesn't have to interact with the console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/>
              <a:t>more practice using built in objects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dirty="0"/>
              <a:t>Try event-driven programming in Java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9B5F5D7A-33C6-BB4F-9607-ECEBEB809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History of GUIs in Java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93DC4FFD-C36D-ECFE-71F0-1FFE5F62A4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382000" cy="4251325"/>
          </a:xfrm>
        </p:spPr>
        <p:txBody>
          <a:bodyPr/>
          <a:lstStyle/>
          <a:p>
            <a:r>
              <a:rPr lang="en-US" altLang="en-US" sz="2200" b="1">
                <a:solidFill>
                  <a:srgbClr val="262626"/>
                </a:solidFill>
              </a:rPr>
              <a:t>Abstract Windowing Toolkit</a:t>
            </a:r>
            <a:r>
              <a:rPr lang="en-US" altLang="en-US" sz="2200">
                <a:solidFill>
                  <a:srgbClr val="262626"/>
                </a:solidFill>
              </a:rPr>
              <a:t> (</a:t>
            </a:r>
            <a:r>
              <a:rPr lang="en-US" altLang="en-US" sz="2200" b="1">
                <a:solidFill>
                  <a:srgbClr val="262626"/>
                </a:solidFill>
              </a:rPr>
              <a:t>AWT</a:t>
            </a:r>
            <a:r>
              <a:rPr lang="en-US" altLang="en-US" sz="2200">
                <a:solidFill>
                  <a:srgbClr val="262626"/>
                </a:solidFill>
              </a:rPr>
              <a:t>): </a:t>
            </a:r>
            <a:r>
              <a:rPr lang="en-US" altLang="en-US" sz="2200" i="1">
                <a:solidFill>
                  <a:srgbClr val="262626"/>
                </a:solidFill>
              </a:rPr>
              <a:t>(JDK 1.0 - 1.1)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Maps general Java code to each operating system's real GUI system.</a:t>
            </a:r>
          </a:p>
          <a:p>
            <a:pPr lvl="1"/>
            <a:r>
              <a:rPr lang="en-US" altLang="en-US" sz="2000" i="1">
                <a:solidFill>
                  <a:srgbClr val="404040"/>
                </a:solidFill>
              </a:rPr>
              <a:t>Problems:</a:t>
            </a:r>
            <a:r>
              <a:rPr lang="en-US" altLang="en-US" sz="2000">
                <a:solidFill>
                  <a:srgbClr val="404040"/>
                </a:solidFill>
              </a:rPr>
              <a:t> Limited to lowest common denominator; clunky to use.</a:t>
            </a:r>
          </a:p>
          <a:p>
            <a:r>
              <a:rPr lang="en-US" altLang="en-US" sz="2200" b="1">
                <a:solidFill>
                  <a:srgbClr val="262626"/>
                </a:solidFill>
              </a:rPr>
              <a:t>Swing</a:t>
            </a:r>
            <a:r>
              <a:rPr lang="en-US" altLang="en-US" sz="2200">
                <a:solidFill>
                  <a:srgbClr val="262626"/>
                </a:solidFill>
              </a:rPr>
              <a:t>: </a:t>
            </a:r>
            <a:r>
              <a:rPr lang="en-US" altLang="en-US" sz="2200" i="1">
                <a:solidFill>
                  <a:srgbClr val="262626"/>
                </a:solidFill>
              </a:rPr>
              <a:t>(JDK 1.2+)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Paints GUI controls itself pixel-by-pixel rather than handing off to OS.</a:t>
            </a:r>
          </a:p>
          <a:p>
            <a:pPr lvl="1"/>
            <a:r>
              <a:rPr lang="en-US" altLang="en-US" sz="2000" i="1">
                <a:solidFill>
                  <a:srgbClr val="404040"/>
                </a:solidFill>
              </a:rPr>
              <a:t>Benefits: </a:t>
            </a:r>
            <a:r>
              <a:rPr lang="en-US" altLang="en-US" sz="2000">
                <a:solidFill>
                  <a:srgbClr val="404040"/>
                </a:solidFill>
              </a:rPr>
              <a:t> Features; compatibility; OO design.</a:t>
            </a:r>
          </a:p>
          <a:p>
            <a:r>
              <a:rPr lang="en-US" altLang="en-US" sz="2200" b="1">
                <a:solidFill>
                  <a:srgbClr val="262626"/>
                </a:solidFill>
              </a:rPr>
              <a:t>Java FX</a:t>
            </a:r>
            <a:r>
              <a:rPr lang="en-US" altLang="en-US" sz="2200">
                <a:solidFill>
                  <a:srgbClr val="262626"/>
                </a:solidFill>
              </a:rPr>
              <a:t>: </a:t>
            </a:r>
            <a:r>
              <a:rPr lang="en-US" altLang="en-US" sz="2200" i="1">
                <a:solidFill>
                  <a:srgbClr val="262626"/>
                </a:solidFill>
              </a:rPr>
              <a:t>(JDK 7.6+)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Adds many features for more sophisticated interfaces including CSS. </a:t>
            </a:r>
          </a:p>
          <a:p>
            <a:pPr lvl="1"/>
            <a:endParaRPr lang="en-US" altLang="en-US">
              <a:solidFill>
                <a:srgbClr val="404040"/>
              </a:solidFill>
            </a:endParaRPr>
          </a:p>
          <a:p>
            <a:pPr lvl="1"/>
            <a:endParaRPr lang="en-US" altLang="en-US" sz="2200">
              <a:solidFill>
                <a:srgbClr val="40404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AC262A9B-92EF-FCA1-680D-36A9AFEDA2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r>
              <a:rPr lang="en-US" altLang="en-US"/>
              <a:t>GUI Parts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8CF91848-5944-D28E-4F8C-740BF79D8C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8788" y="1295400"/>
            <a:ext cx="8229600" cy="4435475"/>
          </a:xfrm>
        </p:spPr>
        <p:txBody>
          <a:bodyPr/>
          <a:lstStyle/>
          <a:p>
            <a:r>
              <a:rPr lang="en-US" altLang="en-US" sz="2000" b="1">
                <a:solidFill>
                  <a:srgbClr val="262626"/>
                </a:solidFill>
              </a:rPr>
              <a:t>window</a:t>
            </a:r>
            <a:r>
              <a:rPr lang="en-US" altLang="en-US" sz="2000">
                <a:solidFill>
                  <a:srgbClr val="262626"/>
                </a:solidFill>
              </a:rPr>
              <a:t>: A first-class citizen of the graphical desktop.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Also called a </a:t>
            </a:r>
            <a:r>
              <a:rPr lang="en-US" altLang="en-US" sz="2000" i="1">
                <a:solidFill>
                  <a:srgbClr val="404040"/>
                </a:solidFill>
              </a:rPr>
              <a:t>top-level container</a:t>
            </a:r>
            <a:r>
              <a:rPr lang="en-US" altLang="en-US" sz="2000">
                <a:solidFill>
                  <a:srgbClr val="404040"/>
                </a:solidFill>
              </a:rPr>
              <a:t>.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examples: frame, dialog box, applet</a:t>
            </a:r>
          </a:p>
          <a:p>
            <a:pPr lvl="1"/>
            <a:endParaRPr lang="en-US" altLang="en-US" sz="2000">
              <a:solidFill>
                <a:srgbClr val="404040"/>
              </a:solidFill>
            </a:endParaRPr>
          </a:p>
          <a:p>
            <a:r>
              <a:rPr lang="en-US" altLang="en-US" sz="2000" b="1">
                <a:solidFill>
                  <a:srgbClr val="262626"/>
                </a:solidFill>
              </a:rPr>
              <a:t>component</a:t>
            </a:r>
            <a:r>
              <a:rPr lang="en-US" altLang="en-US" sz="2000">
                <a:solidFill>
                  <a:srgbClr val="262626"/>
                </a:solidFill>
              </a:rPr>
              <a:t>: A GUI widget that resides in a window.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Also called </a:t>
            </a:r>
            <a:r>
              <a:rPr lang="en-US" altLang="en-US" sz="2000" i="1">
                <a:solidFill>
                  <a:srgbClr val="404040"/>
                </a:solidFill>
              </a:rPr>
              <a:t>controls</a:t>
            </a:r>
            <a:r>
              <a:rPr lang="en-US" altLang="en-US" sz="2000">
                <a:solidFill>
                  <a:srgbClr val="404040"/>
                </a:solidFill>
              </a:rPr>
              <a:t> in many other languages.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examples: button, text box, label</a:t>
            </a:r>
          </a:p>
          <a:p>
            <a:pPr lvl="1"/>
            <a:endParaRPr lang="en-US" altLang="en-US" sz="2000">
              <a:solidFill>
                <a:srgbClr val="404040"/>
              </a:solidFill>
            </a:endParaRPr>
          </a:p>
          <a:p>
            <a:r>
              <a:rPr lang="en-US" altLang="en-US" sz="2000" b="1">
                <a:solidFill>
                  <a:srgbClr val="262626"/>
                </a:solidFill>
              </a:rPr>
              <a:t>container</a:t>
            </a:r>
            <a:r>
              <a:rPr lang="en-US" altLang="en-US" sz="2000">
                <a:solidFill>
                  <a:srgbClr val="262626"/>
                </a:solidFill>
              </a:rPr>
              <a:t>: A logical grouping for storing components.</a:t>
            </a:r>
          </a:p>
          <a:p>
            <a:pPr lvl="1"/>
            <a:r>
              <a:rPr lang="en-US" altLang="en-US" sz="2000">
                <a:solidFill>
                  <a:srgbClr val="404040"/>
                </a:solidFill>
              </a:rPr>
              <a:t>examples: panel, box</a:t>
            </a:r>
          </a:p>
        </p:txBody>
      </p:sp>
      <p:pic>
        <p:nvPicPr>
          <p:cNvPr id="12292" name="Picture 4" descr="7CelsiusConverter">
            <a:extLst>
              <a:ext uri="{FF2B5EF4-FFF2-40B4-BE49-F238E27FC236}">
                <a16:creationId xmlns:a16="http://schemas.microsoft.com/office/drawing/2014/main" id="{C08C7678-9C8B-4D14-C589-797378542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095875"/>
            <a:ext cx="815340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E16D2BB9-460D-0DAF-5E51-E6285D3F7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675" y="547688"/>
            <a:ext cx="8229600" cy="704850"/>
          </a:xfrm>
        </p:spPr>
        <p:txBody>
          <a:bodyPr/>
          <a:lstStyle/>
          <a:p>
            <a:r>
              <a:rPr lang="en-US" altLang="en-US"/>
              <a:t>JFrame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802DFFA-99E0-28EA-5F89-E7670D985C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800" y="1252538"/>
            <a:ext cx="8229600" cy="49466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1800" i="1"/>
              <a:t>A frame is a graphical window that can </a:t>
            </a:r>
            <a:br>
              <a:rPr lang="en-US" altLang="en-US" sz="1800" i="1"/>
            </a:br>
            <a:r>
              <a:rPr lang="en-US" altLang="en-US" sz="1800" i="1"/>
              <a:t>be used to hold other components</a:t>
            </a:r>
            <a:endParaRPr lang="en-US" altLang="en-US" sz="900" i="1"/>
          </a:p>
          <a:p>
            <a:pPr>
              <a:buFont typeface="Wingdings" panose="05000000000000000000" pitchFamily="2" charset="2"/>
              <a:buNone/>
            </a:pPr>
            <a:endParaRPr lang="en-US" altLang="en-US" sz="900" i="1"/>
          </a:p>
          <a:p>
            <a:r>
              <a:rPr lang="en-US" altLang="en-US" sz="1600">
                <a:latin typeface="Courier New" panose="02070309020205020404" pitchFamily="49" charset="0"/>
              </a:rPr>
              <a:t>public JFrame()</a:t>
            </a:r>
            <a:br>
              <a:rPr lang="en-US" altLang="en-US" sz="1600">
                <a:latin typeface="Courier New" panose="02070309020205020404" pitchFamily="49" charset="0"/>
              </a:rPr>
            </a:br>
            <a:r>
              <a:rPr lang="en-US" altLang="en-US" sz="1600">
                <a:latin typeface="Courier New" panose="02070309020205020404" pitchFamily="49" charset="0"/>
              </a:rPr>
              <a:t>public JFrame(String title)</a:t>
            </a:r>
            <a:br>
              <a:rPr lang="en-US" altLang="en-US" sz="1600">
                <a:latin typeface="Courier New" panose="02070309020205020404" pitchFamily="49" charset="0"/>
              </a:rPr>
            </a:br>
            <a:r>
              <a:rPr lang="en-US" altLang="en-US" sz="1600"/>
              <a:t>Creates a frame with an optional title.</a:t>
            </a:r>
          </a:p>
          <a:p>
            <a:pPr lvl="1"/>
            <a:endParaRPr lang="en-US" altLang="en-US" sz="1400">
              <a:latin typeface="Courier New" panose="02070309020205020404" pitchFamily="49" charset="0"/>
            </a:endParaRPr>
          </a:p>
          <a:p>
            <a:r>
              <a:rPr lang="en-US" altLang="en-US" sz="1600">
                <a:latin typeface="Courier New" panose="02070309020205020404" pitchFamily="49" charset="0"/>
              </a:rPr>
              <a:t>public void setTitle(String text)</a:t>
            </a:r>
            <a:br>
              <a:rPr lang="en-US" altLang="en-US" sz="1600"/>
            </a:br>
            <a:r>
              <a:rPr lang="en-US" altLang="en-US" sz="1600"/>
              <a:t>Puts the given text in the frame’s title bar.</a:t>
            </a:r>
          </a:p>
          <a:p>
            <a:pPr lvl="1"/>
            <a:endParaRPr lang="en-US" altLang="en-US" sz="1400"/>
          </a:p>
          <a:p>
            <a:r>
              <a:rPr lang="en-US" altLang="en-US" sz="1600">
                <a:latin typeface="Courier New" panose="02070309020205020404" pitchFamily="49" charset="0"/>
              </a:rPr>
              <a:t>public void setDefaultCloseOperation(int op)</a:t>
            </a:r>
            <a:br>
              <a:rPr lang="en-US" altLang="en-US" sz="1600"/>
            </a:br>
            <a:r>
              <a:rPr lang="en-US" altLang="en-US" sz="1600"/>
              <a:t>Makes the frame perform the given action when it closes.  Common value: </a:t>
            </a:r>
            <a:r>
              <a:rPr lang="en-US" altLang="en-US" sz="1600">
                <a:latin typeface="Courier New" panose="02070309020205020404" pitchFamily="49" charset="0"/>
              </a:rPr>
              <a:t>JFrame.EXIT_ON_CLOSE</a:t>
            </a:r>
          </a:p>
          <a:p>
            <a:pPr lvl="1"/>
            <a:endParaRPr lang="en-US" altLang="en-US" sz="1400"/>
          </a:p>
          <a:p>
            <a:r>
              <a:rPr lang="en-US" altLang="en-US" sz="1600">
                <a:latin typeface="Courier New" panose="02070309020205020404" pitchFamily="49" charset="0"/>
              </a:rPr>
              <a:t>public void add(Component comp)</a:t>
            </a:r>
            <a:br>
              <a:rPr lang="en-US" altLang="en-US" sz="1600"/>
            </a:br>
            <a:r>
              <a:rPr lang="en-US" altLang="en-US" sz="1600"/>
              <a:t>Places the given component or container inside the frame.</a:t>
            </a:r>
          </a:p>
          <a:p>
            <a:pPr lvl="1"/>
            <a:r>
              <a:rPr lang="en-US" altLang="en-US" sz="1400" i="1"/>
              <a:t>How would we add more than one component to the frame?</a:t>
            </a:r>
          </a:p>
          <a:p>
            <a:pPr lvl="1"/>
            <a:endParaRPr lang="en-US" altLang="en-US" sz="1400"/>
          </a:p>
          <a:p>
            <a:r>
              <a:rPr lang="en-US" altLang="en-US" sz="1600" i="1"/>
              <a:t>NOTE</a:t>
            </a:r>
            <a:r>
              <a:rPr lang="en-US" altLang="en-US" sz="1600"/>
              <a:t>: Call </a:t>
            </a:r>
            <a:r>
              <a:rPr lang="en-US" altLang="en-US" sz="1600">
                <a:latin typeface="Courier New" panose="02070309020205020404" pitchFamily="49" charset="0"/>
              </a:rPr>
              <a:t>setVisible(true)</a:t>
            </a:r>
            <a:r>
              <a:rPr lang="en-US" altLang="en-US" sz="1600"/>
              <a:t> to make a frame appear on screen after creating it.</a:t>
            </a:r>
            <a:endParaRPr lang="en-US" altLang="en-US" sz="2800"/>
          </a:p>
        </p:txBody>
      </p:sp>
      <p:pic>
        <p:nvPicPr>
          <p:cNvPr id="13316" name="Picture 4" descr="jframe">
            <a:extLst>
              <a:ext uri="{FF2B5EF4-FFF2-40B4-BE49-F238E27FC236}">
                <a16:creationId xmlns:a16="http://schemas.microsoft.com/office/drawing/2014/main" id="{07E75449-E11E-5527-2E79-77446C7AA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739900"/>
            <a:ext cx="22098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5">
            <a:extLst>
              <a:ext uri="{FF2B5EF4-FFF2-40B4-BE49-F238E27FC236}">
                <a16:creationId xmlns:a16="http://schemas.microsoft.com/office/drawing/2014/main" id="{14855856-B2D1-FDCC-0EA0-B2B61599E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47663"/>
            <a:ext cx="3505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b="1">
                <a:solidFill>
                  <a:srgbClr val="941EDF"/>
                </a:solidFill>
                <a:latin typeface="Courier New" panose="02070309020205020404" pitchFamily="49" charset="0"/>
              </a:rPr>
              <a:t>import</a:t>
            </a:r>
            <a:r>
              <a:rPr lang="en-US" altLang="en-US" b="1">
                <a:solidFill>
                  <a:srgbClr val="000000"/>
                </a:solidFill>
                <a:latin typeface="Courier New" panose="02070309020205020404" pitchFamily="49" charset="0"/>
              </a:rPr>
              <a:t> javax.swing.*;</a:t>
            </a: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3B0059F2-C4AA-E96A-88D1-015C4FF9F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JFrame Example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A85C0586-ADA6-3E36-9689-64CEFA3B03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r>
              <a:rPr lang="en-US" altLang="en-US" sz="2000"/>
              <a:t>A simple program that creates and shows a </a:t>
            </a:r>
            <a:r>
              <a:rPr lang="en-US" altLang="en-US" sz="2000">
                <a:latin typeface="Courier New" panose="02070309020205020404" pitchFamily="49" charset="0"/>
              </a:rPr>
              <a:t>JFrame</a:t>
            </a:r>
            <a:r>
              <a:rPr lang="en-US" altLang="en-US" sz="2000"/>
              <a:t>: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import javax.swing.*;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public class SimpleFrame {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public static void main(String[] args) {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JFrame frame = new JFrame();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    frame.setVisible(true);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    }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>
              <a:latin typeface="Courier New" panose="02070309020205020404" pitchFamily="49" charset="0"/>
            </a:endParaRPr>
          </a:p>
          <a:p>
            <a:r>
              <a:rPr lang="en-US" altLang="en-US" sz="2000"/>
              <a:t>Graphical output: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>
              <a:latin typeface="Courier New" panose="02070309020205020404" pitchFamily="49" charset="0"/>
            </a:endParaRP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9E0B87CA-1D8B-8057-CE74-B94E8817CC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5791200"/>
            <a:ext cx="1524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BFB68615-DC24-B05A-406B-F3676748D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JFrame</a:t>
            </a:r>
            <a:r>
              <a:rPr lang="en-US" altLang="en-US"/>
              <a:t>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373E03-3177-CB2C-A457-01A90735E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JFrame</a:t>
            </a:r>
            <a:r>
              <a:rPr lang="en-US" sz="2200" dirty="0" err="1"/>
              <a:t>s</a:t>
            </a:r>
            <a:r>
              <a:rPr lang="en-US" sz="2200" dirty="0"/>
              <a:t> have the following unique properties that you can get or set in your graphical programs: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sz="2200" dirty="0"/>
          </a:p>
        </p:txBody>
      </p:sp>
      <p:graphicFrame>
        <p:nvGraphicFramePr>
          <p:cNvPr id="7" name="Group 102">
            <a:extLst>
              <a:ext uri="{FF2B5EF4-FFF2-40B4-BE49-F238E27FC236}">
                <a16:creationId xmlns:a16="http://schemas.microsoft.com/office/drawing/2014/main" id="{A9E88601-A70D-6A92-F5A1-BAE2B2956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268434"/>
              </p:ext>
            </p:extLst>
          </p:nvPr>
        </p:nvGraphicFramePr>
        <p:xfrm>
          <a:off x="152400" y="2362200"/>
          <a:ext cx="8773886" cy="4156076"/>
        </p:xfrm>
        <a:graphic>
          <a:graphicData uri="http://schemas.openxmlformats.org/drawingml/2006/table">
            <a:tbl>
              <a:tblPr/>
              <a:tblGrid>
                <a:gridCol w="14870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03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4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23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methods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5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default close operation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what should happen when frame is closed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getDefaultCloseOperation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setDefaultCloseOperation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icon image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Image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icon in the window's title bar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getIconImage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setIconImage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layout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LayoutManager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how the frame should position its components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getLayout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setLayout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resizable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window can be resized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isResizable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setResizable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String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window's title bar text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getTitle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setTitle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7359BD4-3F61-BD96-BD7D-FF3BD8A56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r>
              <a:rPr lang="en-US" altLang="en-US"/>
              <a:t>Component Properties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3C313141-30AF-87AE-7B4B-021EF72AE2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185863"/>
            <a:ext cx="9139238" cy="896937"/>
          </a:xfrm>
        </p:spPr>
        <p:txBody>
          <a:bodyPr/>
          <a:lstStyle/>
          <a:p>
            <a:r>
              <a:rPr lang="en-US" altLang="en-US"/>
              <a:t>All components also have the following properties:</a:t>
            </a:r>
          </a:p>
        </p:txBody>
      </p:sp>
      <p:graphicFrame>
        <p:nvGraphicFramePr>
          <p:cNvPr id="5" name="Group 92">
            <a:extLst>
              <a:ext uri="{FF2B5EF4-FFF2-40B4-BE49-F238E27FC236}">
                <a16:creationId xmlns:a16="http://schemas.microsoft.com/office/drawing/2014/main" id="{F1D350E1-70AE-506A-7F50-AAE096C1D3AB}"/>
              </a:ext>
            </a:extLst>
          </p:cNvPr>
          <p:cNvGraphicFramePr>
            <a:graphicFrameLocks noGrp="1"/>
          </p:cNvGraphicFramePr>
          <p:nvPr/>
        </p:nvGraphicFramePr>
        <p:xfrm>
          <a:off x="76200" y="1685925"/>
          <a:ext cx="8991600" cy="5019898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05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72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methods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background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background 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getBackground, setBackground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enabled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component can be interacted with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isEnabled, setEnabled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font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Font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font used to display any text on the component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getFont, setFont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foreground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foreground 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getForeground, setForeground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location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Point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(x, y) position of component on screen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getLocation, setLocation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size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Dimension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width, height of component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getSize, setSize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preferred size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Dimension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width, height that the component wants to be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getPreferredSize, setPreferredSize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visible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component can be seen on screen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isVisible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setVisible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2A032238-7249-765B-42C1-A73DDB09B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704850"/>
          </a:xfrm>
        </p:spPr>
        <p:txBody>
          <a:bodyPr/>
          <a:lstStyle/>
          <a:p>
            <a:r>
              <a:rPr lang="en-US" altLang="en-US"/>
              <a:t>JButton and JLabel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5563C705-F351-8229-C968-7527550EA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229600" cy="44354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The most common component—</a:t>
            </a:r>
            <a:br>
              <a:rPr lang="en-US" altLang="en-US" sz="2000" i="1"/>
            </a:br>
            <a:r>
              <a:rPr lang="en-US" altLang="en-US" sz="2000" i="1"/>
              <a:t>a button is a clickable onscreen </a:t>
            </a:r>
            <a:br>
              <a:rPr lang="en-US" altLang="en-US" sz="2000" i="1"/>
            </a:br>
            <a:r>
              <a:rPr lang="en-US" altLang="en-US" sz="2000" i="1"/>
              <a:t>region that the user interacts with </a:t>
            </a:r>
            <a:br>
              <a:rPr lang="en-US" altLang="en-US" sz="2000" i="1"/>
            </a:br>
            <a:r>
              <a:rPr lang="en-US" altLang="en-US" sz="2000" i="1"/>
              <a:t>to perform a single command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label is simply a string of text</a:t>
            </a:r>
            <a:br>
              <a:rPr lang="en-US" altLang="en-US" sz="2000" i="1"/>
            </a:br>
            <a:r>
              <a:rPr lang="en-US" altLang="en-US" sz="2000" i="1"/>
              <a:t>displayed on screen in a graphical </a:t>
            </a:r>
            <a:br>
              <a:rPr lang="en-US" altLang="en-US" sz="2000" i="1"/>
            </a:br>
            <a:r>
              <a:rPr lang="en-US" altLang="en-US" sz="2000" i="1"/>
              <a:t>program.  Labels often give infor-</a:t>
            </a:r>
            <a:br>
              <a:rPr lang="en-US" altLang="en-US" sz="2000" i="1"/>
            </a:br>
            <a:r>
              <a:rPr lang="en-US" altLang="en-US" sz="2000" i="1"/>
              <a:t>mation or describe other components</a:t>
            </a:r>
          </a:p>
          <a:p>
            <a:pPr>
              <a:lnSpc>
                <a:spcPct val="80000"/>
              </a:lnSpc>
            </a:pPr>
            <a:endParaRPr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JButton(String text)</a:t>
            </a:r>
            <a:br>
              <a:rPr lang="en-US" altLang="en-US" sz="2000"/>
            </a:br>
            <a:r>
              <a:rPr lang="en-US" altLang="en-US" sz="2000">
                <a:latin typeface="Courier New" panose="02070309020205020404" pitchFamily="49" charset="0"/>
              </a:rPr>
              <a:t>public JLabel(String text)</a:t>
            </a:r>
            <a:br>
              <a:rPr lang="en-US" altLang="en-US" sz="2000"/>
            </a:br>
            <a:r>
              <a:rPr lang="en-US" altLang="en-US" sz="2000"/>
              <a:t>Creates a new button / label with the given string as its text.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String getText()</a:t>
            </a:r>
            <a:br>
              <a:rPr lang="en-US" altLang="en-US" sz="2000"/>
            </a:br>
            <a:r>
              <a:rPr lang="en-US" altLang="en-US" sz="2000"/>
              <a:t>Returns the text showing on the button / label.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void setText(String text)</a:t>
            </a:r>
            <a:br>
              <a:rPr lang="en-US" altLang="en-US" sz="2000"/>
            </a:br>
            <a:r>
              <a:rPr lang="en-US" altLang="en-US" sz="2000"/>
              <a:t>Sets button / label's text to be the given string.</a:t>
            </a:r>
          </a:p>
        </p:txBody>
      </p:sp>
      <p:pic>
        <p:nvPicPr>
          <p:cNvPr id="17412" name="Picture 4" descr="H:\cs335\lecture_notes\ButtonDemo.gif">
            <a:extLst>
              <a:ext uri="{FF2B5EF4-FFF2-40B4-BE49-F238E27FC236}">
                <a16:creationId xmlns:a16="http://schemas.microsoft.com/office/drawing/2014/main" id="{D99E376E-6C5F-7184-D51B-0013C0CEE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67" r="27415"/>
          <a:stretch>
            <a:fillRect/>
          </a:stretch>
        </p:blipFill>
        <p:spPr bwMode="auto">
          <a:xfrm>
            <a:off x="5037138" y="1295400"/>
            <a:ext cx="38782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C:\Document\335\lectures\2002_06_17\label.JPG">
            <a:extLst>
              <a:ext uri="{FF2B5EF4-FFF2-40B4-BE49-F238E27FC236}">
                <a16:creationId xmlns:a16="http://schemas.microsoft.com/office/drawing/2014/main" id="{B773847C-3BA5-9057-7399-062FDFC41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743200"/>
            <a:ext cx="99060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3460</TotalTime>
  <Words>1352</Words>
  <Application>Microsoft Office PowerPoint</Application>
  <PresentationFormat>On-screen Show (4:3)</PresentationFormat>
  <Paragraphs>226</Paragraphs>
  <Slides>19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Cambria</vt:lpstr>
      <vt:lpstr>Courier New</vt:lpstr>
      <vt:lpstr>Verdana</vt:lpstr>
      <vt:lpstr>Wingdings</vt:lpstr>
      <vt:lpstr>Wingdings 2</vt:lpstr>
      <vt:lpstr>cse143-13wi</vt:lpstr>
      <vt:lpstr>CS 142</vt:lpstr>
      <vt:lpstr>Why GUIs</vt:lpstr>
      <vt:lpstr>History of GUIs in Java</vt:lpstr>
      <vt:lpstr>GUI Parts</vt:lpstr>
      <vt:lpstr>JFrame</vt:lpstr>
      <vt:lpstr>JFrame Example</vt:lpstr>
      <vt:lpstr>JFrame Properties</vt:lpstr>
      <vt:lpstr>Component Properties</vt:lpstr>
      <vt:lpstr>JButton and JLabel</vt:lpstr>
      <vt:lpstr>JTextField and JTextArea</vt:lpstr>
      <vt:lpstr>Components Example</vt:lpstr>
      <vt:lpstr>Layout Problems</vt:lpstr>
      <vt:lpstr>Changing Layouts</vt:lpstr>
      <vt:lpstr>Event-driven Programming</vt:lpstr>
      <vt:lpstr>Event-driven Programming</vt:lpstr>
      <vt:lpstr>Action events: ActionEvent</vt:lpstr>
      <vt:lpstr>Listening for Events</vt:lpstr>
      <vt:lpstr>Writing an ActionListener</vt:lpstr>
      <vt:lpstr>Attaching an ActionListener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37</cp:revision>
  <dcterms:created xsi:type="dcterms:W3CDTF">2013-01-18T06:01:52Z</dcterms:created>
  <dcterms:modified xsi:type="dcterms:W3CDTF">2024-05-13T04:56:49Z</dcterms:modified>
</cp:coreProperties>
</file>