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304" r:id="rId3"/>
    <p:sldId id="305" r:id="rId4"/>
    <p:sldId id="306" r:id="rId5"/>
    <p:sldId id="307" r:id="rId6"/>
    <p:sldId id="308" r:id="rId7"/>
    <p:sldId id="320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1" r:id="rId19"/>
    <p:sldId id="295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86BAB1-6829-854D-2692-C25EA3F20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B4E69-3CE0-8C28-39C8-86EBC48D8D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8F0D35-78E2-492F-8ADD-B555CDF20CDA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724952-8D67-65F0-D30D-4EC6BE52B3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A99806-E021-9FBD-3931-A2C23D09B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D0CA2-F249-9F40-1F7E-D282B64E7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F5A8-756D-FB49-E455-49A163EF9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36CF7A4-3E86-431E-B006-4C5426C18A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C72807B-BF42-FB95-5DCF-4773B5926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A709197-1D84-E6CC-E7C7-0EEA4BDFA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AD31AD5-A259-CBCC-653E-371204E8A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6FC90A-236F-456F-B58B-8E2B8BF826F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68EE4181-2CD6-1981-000A-7F3BC9FFF81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B1B7448-3445-60E3-5EE0-968D102FA4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3D801DEE-20B6-5D3C-19AF-92B4424F2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B777C922-22A9-D865-A4D9-A2D837BA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8D951802-59A5-A4C3-2E18-9F533F8E4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D2F5A1A9-EA76-4197-7972-D55E1E34E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Freeform 23">
                <a:extLst>
                  <a:ext uri="{FF2B5EF4-FFF2-40B4-BE49-F238E27FC236}">
                    <a16:creationId xmlns:a16="http://schemas.microsoft.com/office/drawing/2014/main" id="{4FF59B80-F632-F576-CA5E-C8C64734586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302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6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84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41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0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EEAFD6CB-E1C9-91C6-A08D-2D9E2351A2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D4D65076-3229-3FF0-1637-414D713042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4B67-45FF-EF17-2616-3B6EF6969BD1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9A8B778A-5883-45AA-A0A5-0DA79BE1881B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A25F7A35-0136-69DC-7899-F036D6EFBB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5A19262-76D0-189C-3404-B1368DD4B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487514D-DBC4-62B2-3349-DB8C99F3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A86CDBB1-B41E-CC08-540E-E78645B9E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6FEA08F-C10E-0E20-6824-EE6278D6B08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037E78C-B95F-58B3-58B8-DE05E0220E6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B2C3713-4E88-129C-C1D8-325775B41E1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FAF184E-AF44-1691-312B-094149A6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3329"/>
            <a:ext cx="7772400" cy="1320347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CS 142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3F565BD-9177-37F7-1E5F-E79646F1E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15885"/>
            <a:ext cx="7772400" cy="1516279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Lecture 26:</a:t>
            </a:r>
            <a:r>
              <a:rPr lang="en-US" altLang="en-US" dirty="0"/>
              <a:t> event driven programming; layout</a:t>
            </a:r>
            <a:endParaRPr lang="en-US" altLang="en-US" b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0AD3FA5-9E57-0A78-E3F1-F993187F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51555"/>
            <a:ext cx="7772400" cy="51162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None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US" altLang="en-US" sz="1800" dirty="0"/>
              <a:t>Thanks to Marty Stepp and Stuart Reges for parts of these slides</a:t>
            </a:r>
          </a:p>
        </p:txBody>
      </p:sp>
      <p:pic>
        <p:nvPicPr>
          <p:cNvPr id="3" name="Picture 2" descr="Someone has to say it – ProgrammerHumor.io">
            <a:extLst>
              <a:ext uri="{FF2B5EF4-FFF2-40B4-BE49-F238E27FC236}">
                <a16:creationId xmlns:a16="http://schemas.microsoft.com/office/drawing/2014/main" id="{5DE2373A-5118-F142-6A50-977F939A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2" y="2674024"/>
            <a:ext cx="3220156" cy="31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E2735DB-5FEF-AC9B-C1CA-5A32E64A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r>
              <a:rPr lang="en-US" altLang="en-US"/>
              <a:t>JFrame as container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C378D24-C67F-AA83-D82A-44C853F9E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788" y="1295400"/>
            <a:ext cx="8229600" cy="44354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>
                <a:solidFill>
                  <a:srgbClr val="262626"/>
                </a:solidFill>
              </a:rPr>
              <a:t>	A </a:t>
            </a: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JFrame</a:t>
            </a:r>
            <a:r>
              <a:rPr lang="en-US" altLang="en-US" sz="2000">
                <a:solidFill>
                  <a:srgbClr val="262626"/>
                </a:solidFill>
              </a:rPr>
              <a:t> is a container.  Containers have these methods:</a:t>
            </a:r>
          </a:p>
          <a:p>
            <a:pPr lvl="1"/>
            <a:endParaRPr lang="en-US" altLang="en-US" sz="2000">
              <a:solidFill>
                <a:srgbClr val="404040"/>
              </a:solidFill>
            </a:endParaRPr>
          </a:p>
          <a:p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public void </a:t>
            </a:r>
            <a:r>
              <a:rPr lang="en-US" altLang="en-US" sz="2000" b="1">
                <a:solidFill>
                  <a:srgbClr val="262626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(Component comp)</a:t>
            </a:r>
            <a:b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</a:b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public void </a:t>
            </a:r>
            <a:r>
              <a:rPr lang="en-US" altLang="en-US" sz="2000" b="1">
                <a:solidFill>
                  <a:srgbClr val="262626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(Component comp, Object info)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Adds a component to the container, possibly giving extra information about where to place it.</a:t>
            </a:r>
          </a:p>
          <a:p>
            <a:pPr lvl="1"/>
            <a:endParaRPr lang="en-US" altLang="en-US" sz="2000">
              <a:solidFill>
                <a:srgbClr val="404040"/>
              </a:solidFill>
            </a:endParaRPr>
          </a:p>
          <a:p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public void </a:t>
            </a:r>
            <a:r>
              <a:rPr lang="en-US" altLang="en-US" sz="2000" b="1">
                <a:solidFill>
                  <a:srgbClr val="262626"/>
                </a:solidFill>
                <a:latin typeface="Courier New" panose="02070309020205020404" pitchFamily="49" charset="0"/>
              </a:rPr>
              <a:t>remove</a:t>
            </a: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(Component comp)</a:t>
            </a:r>
          </a:p>
          <a:p>
            <a:pPr lvl="1"/>
            <a:endParaRPr lang="en-US" altLang="en-US" sz="20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public void </a:t>
            </a:r>
            <a:r>
              <a:rPr lang="en-US" altLang="en-US" sz="2000" b="1">
                <a:solidFill>
                  <a:srgbClr val="262626"/>
                </a:solidFill>
                <a:latin typeface="Courier New" panose="02070309020205020404" pitchFamily="49" charset="0"/>
              </a:rPr>
              <a:t>setLayout</a:t>
            </a: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(LayoutManager mgr)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Uses the given layout manager to position components.</a:t>
            </a:r>
          </a:p>
          <a:p>
            <a:pPr lvl="1"/>
            <a:endParaRPr lang="en-US" altLang="en-US" sz="20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public void </a:t>
            </a:r>
            <a:r>
              <a:rPr lang="en-US" altLang="en-US" sz="2000" b="1">
                <a:solidFill>
                  <a:srgbClr val="262626"/>
                </a:solidFill>
                <a:latin typeface="Courier New" panose="02070309020205020404" pitchFamily="49" charset="0"/>
              </a:rPr>
              <a:t>validate</a:t>
            </a:r>
            <a:r>
              <a:rPr lang="en-US" altLang="en-US" sz="2000">
                <a:solidFill>
                  <a:srgbClr val="262626"/>
                </a:solidFill>
                <a:latin typeface="Courier New" panose="02070309020205020404" pitchFamily="49" charset="0"/>
              </a:rPr>
              <a:t>()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Refreshes the layout (if it changes after the container is onscreen).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6B22D93-1D27-1F12-B533-5F4F3ED0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547688"/>
            <a:ext cx="8229600" cy="704850"/>
          </a:xfrm>
        </p:spPr>
        <p:txBody>
          <a:bodyPr/>
          <a:lstStyle/>
          <a:p>
            <a:r>
              <a:rPr lang="en-US" altLang="en-US"/>
              <a:t>Preferred sizes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CECDAAB-5C4A-D607-D0C5-DACF8AF9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252538"/>
            <a:ext cx="8229600" cy="4946650"/>
          </a:xfrm>
        </p:spPr>
        <p:txBody>
          <a:bodyPr/>
          <a:lstStyle/>
          <a:p>
            <a:pPr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r>
              <a:rPr lang="en-US" altLang="en-US" sz="1800">
                <a:solidFill>
                  <a:srgbClr val="262626"/>
                </a:solidFill>
              </a:rPr>
              <a:t>Swing component objects each have a certain size they would "like" to be: Just large enough to fit their contents (text, icons, etc.).</a:t>
            </a: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r>
              <a:rPr lang="en-US" altLang="en-US" sz="1800">
                <a:solidFill>
                  <a:srgbClr val="404040"/>
                </a:solidFill>
              </a:rPr>
              <a:t>This is called the </a:t>
            </a:r>
            <a:r>
              <a:rPr lang="en-US" altLang="en-US" sz="1800" i="1">
                <a:solidFill>
                  <a:srgbClr val="404040"/>
                </a:solidFill>
              </a:rPr>
              <a:t>preferred size</a:t>
            </a:r>
            <a:r>
              <a:rPr lang="en-US" altLang="en-US" sz="1800">
                <a:solidFill>
                  <a:srgbClr val="404040"/>
                </a:solidFill>
              </a:rPr>
              <a:t> of the component.</a:t>
            </a: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endParaRPr lang="en-US" altLang="en-US" sz="1800">
              <a:solidFill>
                <a:srgbClr val="404040"/>
              </a:solidFill>
            </a:endParaRP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r>
              <a:rPr lang="en-US" altLang="en-US" sz="1800">
                <a:solidFill>
                  <a:srgbClr val="404040"/>
                </a:solidFill>
              </a:rPr>
              <a:t>Some types of layout managers (e.g.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FlowLayout</a:t>
            </a:r>
            <a:r>
              <a:rPr lang="en-US" altLang="en-US" sz="1800">
                <a:solidFill>
                  <a:srgbClr val="404040"/>
                </a:solidFill>
              </a:rPr>
              <a:t>) choose to size the components inside them to the preferred size.</a:t>
            </a: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r>
              <a:rPr lang="en-US" altLang="en-US" sz="1800">
                <a:solidFill>
                  <a:srgbClr val="404040"/>
                </a:solidFill>
              </a:rPr>
              <a:t>Others (e.g.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BorderLayout</a:t>
            </a:r>
            <a:r>
              <a:rPr lang="en-US" altLang="en-US" sz="1800">
                <a:solidFill>
                  <a:srgbClr val="404040"/>
                </a:solidFill>
              </a:rPr>
              <a:t>,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GridLayout</a:t>
            </a:r>
            <a:r>
              <a:rPr lang="en-US" altLang="en-US" sz="1800">
                <a:solidFill>
                  <a:srgbClr val="404040"/>
                </a:solidFill>
              </a:rPr>
              <a:t>) disregard the preferred size and use some other scheme to size the components.</a:t>
            </a:r>
          </a:p>
          <a:p>
            <a:pPr lvl="1"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endParaRPr lang="en-US" altLang="en-US" sz="1800">
              <a:solidFill>
                <a:srgbClr val="404040"/>
              </a:solidFill>
            </a:endParaRPr>
          </a:p>
          <a:p>
            <a:pPr>
              <a:buFontTx/>
              <a:buNone/>
              <a:tabLst>
                <a:tab pos="860425" algn="l"/>
                <a:tab pos="1143000" algn="l"/>
                <a:tab pos="1431925" algn="l"/>
                <a:tab pos="1774825" algn="l"/>
                <a:tab pos="4738688" algn="l"/>
              </a:tabLst>
            </a:pPr>
            <a:r>
              <a:rPr lang="en-US" altLang="en-US" sz="1800" i="1">
                <a:solidFill>
                  <a:srgbClr val="262626"/>
                </a:solidFill>
              </a:rPr>
              <a:t>	Buttons at preferred size:	Not preferred size:</a:t>
            </a:r>
            <a:endParaRPr lang="en-US" altLang="en-US" sz="1800">
              <a:solidFill>
                <a:srgbClr val="262626"/>
              </a:solidFill>
            </a:endParaRPr>
          </a:p>
        </p:txBody>
      </p:sp>
      <p:pic>
        <p:nvPicPr>
          <p:cNvPr id="32772" name="Picture 5" descr="flowlayout">
            <a:extLst>
              <a:ext uri="{FF2B5EF4-FFF2-40B4-BE49-F238E27FC236}">
                <a16:creationId xmlns:a16="http://schemas.microsoft.com/office/drawing/2014/main" id="{09FEA9BE-67E9-551F-1151-33B25E0C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5"/>
          <a:stretch>
            <a:fillRect/>
          </a:stretch>
        </p:blipFill>
        <p:spPr bwMode="auto">
          <a:xfrm>
            <a:off x="1066800" y="5268913"/>
            <a:ext cx="2133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borderlayout">
            <a:extLst>
              <a:ext uri="{FF2B5EF4-FFF2-40B4-BE49-F238E27FC236}">
                <a16:creationId xmlns:a16="http://schemas.microsoft.com/office/drawing/2014/main" id="{B4BB8042-508C-62A4-0D35-E7983DB9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4" b="21649"/>
          <a:stretch>
            <a:fillRect/>
          </a:stretch>
        </p:blipFill>
        <p:spPr bwMode="auto">
          <a:xfrm>
            <a:off x="4648200" y="5043488"/>
            <a:ext cx="33528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712FFD9-E227-F106-3E4D-AB16B728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FlowLayout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2D317139-01A7-789B-8DA7-F29EA7EFD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8229600" cy="44354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>
                <a:solidFill>
                  <a:srgbClr val="262626"/>
                </a:solidFill>
                <a:latin typeface="Courier New" panose="02070309020205020404" pitchFamily="49" charset="0"/>
              </a:rPr>
              <a:t>public FlowLayout()</a:t>
            </a:r>
          </a:p>
          <a:p>
            <a:pPr>
              <a:buFontTx/>
              <a:buNone/>
            </a:pPr>
            <a:endParaRPr lang="en-US" altLang="en-US" sz="1800">
              <a:solidFill>
                <a:srgbClr val="262626"/>
              </a:solidFill>
              <a:latin typeface="Courier New" panose="02070309020205020404" pitchFamily="49" charset="0"/>
            </a:endParaRPr>
          </a:p>
          <a:p>
            <a:r>
              <a:rPr lang="en-US" altLang="en-US" sz="1800">
                <a:solidFill>
                  <a:srgbClr val="262626"/>
                </a:solidFill>
              </a:rPr>
              <a:t>treats container as a left-to-right, top-to-bottom "paragraph".</a:t>
            </a:r>
          </a:p>
          <a:p>
            <a:pPr lvl="1"/>
            <a:r>
              <a:rPr lang="en-US" altLang="en-US" sz="1800">
                <a:solidFill>
                  <a:srgbClr val="404040"/>
                </a:solidFill>
              </a:rPr>
              <a:t>Components are given preferred size, horizontally and vertically.</a:t>
            </a:r>
          </a:p>
          <a:p>
            <a:pPr lvl="1"/>
            <a:r>
              <a:rPr lang="en-US" altLang="en-US" sz="1800">
                <a:solidFill>
                  <a:srgbClr val="404040"/>
                </a:solidFill>
              </a:rPr>
              <a:t>Components are positioned in the order added.</a:t>
            </a:r>
          </a:p>
          <a:p>
            <a:pPr lvl="1"/>
            <a:r>
              <a:rPr lang="en-US" altLang="en-US" sz="1800">
                <a:solidFill>
                  <a:srgbClr val="404040"/>
                </a:solidFill>
              </a:rPr>
              <a:t>If too long, components wrap around to the next line.</a:t>
            </a:r>
          </a:p>
          <a:p>
            <a:pPr>
              <a:buFontTx/>
              <a:buNone/>
            </a:pPr>
            <a:endParaRPr lang="en-US" altLang="en-US" sz="1800">
              <a:solidFill>
                <a:srgbClr val="262626"/>
              </a:solidFill>
            </a:endParaRPr>
          </a:p>
          <a:p>
            <a:pPr>
              <a:buFontTx/>
              <a:buNone/>
            </a:pPr>
            <a:r>
              <a:rPr lang="en-US" altLang="en-US" sz="1800">
                <a:solidFill>
                  <a:srgbClr val="262626"/>
                </a:solidFill>
                <a:latin typeface="Courier New" panose="02070309020205020404" pitchFamily="49" charset="0"/>
              </a:rPr>
              <a:t>	myFrame.setLayout(</a:t>
            </a:r>
            <a:r>
              <a:rPr lang="en-US" altLang="en-US" sz="1800" b="1">
                <a:solidFill>
                  <a:srgbClr val="262626"/>
                </a:solidFill>
                <a:latin typeface="Courier New" panose="02070309020205020404" pitchFamily="49" charset="0"/>
              </a:rPr>
              <a:t>new FlowLayout()</a:t>
            </a:r>
            <a:r>
              <a:rPr lang="en-US" altLang="en-US" sz="1800">
                <a:solidFill>
                  <a:srgbClr val="262626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altLang="en-US" sz="1800">
                <a:solidFill>
                  <a:srgbClr val="262626"/>
                </a:solidFill>
                <a:latin typeface="Courier New" panose="02070309020205020404" pitchFamily="49" charset="0"/>
              </a:rPr>
              <a:t>	myFrame.add(new JButton("Button 1"));</a:t>
            </a:r>
            <a:endParaRPr lang="en-US" altLang="en-US" sz="1800">
              <a:solidFill>
                <a:srgbClr val="262626"/>
              </a:solidFill>
            </a:endParaRPr>
          </a:p>
          <a:p>
            <a:pPr lvl="1"/>
            <a:endParaRPr lang="en-US" altLang="en-US" sz="1800">
              <a:solidFill>
                <a:srgbClr val="404040"/>
              </a:solidFill>
            </a:endParaRPr>
          </a:p>
          <a:p>
            <a:pPr lvl="1"/>
            <a:endParaRPr lang="en-US" altLang="en-US" sz="1800">
              <a:solidFill>
                <a:srgbClr val="404040"/>
              </a:solidFill>
            </a:endParaRPr>
          </a:p>
          <a:p>
            <a:pPr lvl="1"/>
            <a:endParaRPr lang="en-US" altLang="en-US" sz="1800">
              <a:solidFill>
                <a:srgbClr val="404040"/>
              </a:solidFill>
            </a:endParaRPr>
          </a:p>
          <a:p>
            <a:pPr lvl="1"/>
            <a:endParaRPr lang="en-US" altLang="en-US" sz="1800">
              <a:solidFill>
                <a:srgbClr val="404040"/>
              </a:solidFill>
            </a:endParaRPr>
          </a:p>
          <a:p>
            <a:pPr lvl="1"/>
            <a:r>
              <a:rPr lang="en-US" altLang="en-US" sz="1800">
                <a:solidFill>
                  <a:srgbClr val="404040"/>
                </a:solidFill>
              </a:rPr>
              <a:t>The default layout for containers other than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JFrame</a:t>
            </a:r>
            <a:r>
              <a:rPr lang="en-US" altLang="en-US" sz="1800">
                <a:solidFill>
                  <a:srgbClr val="404040"/>
                </a:solidFill>
              </a:rPr>
              <a:t> (seen later).</a:t>
            </a:r>
          </a:p>
        </p:txBody>
      </p:sp>
      <p:pic>
        <p:nvPicPr>
          <p:cNvPr id="33796" name="Picture 4" descr="flowlayout">
            <a:extLst>
              <a:ext uri="{FF2B5EF4-FFF2-40B4-BE49-F238E27FC236}">
                <a16:creationId xmlns:a16="http://schemas.microsoft.com/office/drawing/2014/main" id="{971D24C2-AC83-5DB1-C138-F7209F34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626425"/>
            <a:ext cx="8480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6DB840C-DEA7-EDBC-B436-1F5636A1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BorderLayout</a:t>
            </a:r>
          </a:p>
        </p:txBody>
      </p:sp>
      <p:sp>
        <p:nvSpPr>
          <p:cNvPr id="34819" name="Content Placeholder 5">
            <a:extLst>
              <a:ext uri="{FF2B5EF4-FFF2-40B4-BE49-F238E27FC236}">
                <a16:creationId xmlns:a16="http://schemas.microsoft.com/office/drawing/2014/main" id="{780DA317-0995-3CEA-9D35-B11C4C59C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12925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>
                <a:solidFill>
                  <a:srgbClr val="262626"/>
                </a:solidFill>
                <a:latin typeface="Courier New" panose="02070309020205020404" pitchFamily="49" charset="0"/>
              </a:rPr>
              <a:t>public BorderLayout()</a:t>
            </a:r>
            <a:endParaRPr lang="en-US" altLang="en-US" sz="1800">
              <a:solidFill>
                <a:srgbClr val="262626"/>
              </a:solidFill>
            </a:endParaRPr>
          </a:p>
          <a:p>
            <a:pPr>
              <a:buFontTx/>
              <a:buNone/>
            </a:pPr>
            <a:endParaRPr lang="en-US" altLang="en-US" sz="1800">
              <a:solidFill>
                <a:srgbClr val="262626"/>
              </a:solidFill>
            </a:endParaRPr>
          </a:p>
          <a:p>
            <a:r>
              <a:rPr lang="en-US" altLang="en-US" sz="1800">
                <a:solidFill>
                  <a:srgbClr val="262626"/>
                </a:solidFill>
              </a:rPr>
              <a:t>Divides container into five regions:</a:t>
            </a:r>
          </a:p>
          <a:p>
            <a:pPr lvl="1"/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NORTH</a:t>
            </a:r>
            <a:r>
              <a:rPr lang="en-US" altLang="en-US" sz="1800">
                <a:solidFill>
                  <a:srgbClr val="404040"/>
                </a:solidFill>
              </a:rPr>
              <a:t> and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SOUTH</a:t>
            </a:r>
            <a:r>
              <a:rPr lang="en-US" altLang="en-US" sz="1800">
                <a:solidFill>
                  <a:srgbClr val="404040"/>
                </a:solidFill>
              </a:rPr>
              <a:t> regions expand to fill region horizontally,</a:t>
            </a:r>
            <a:br>
              <a:rPr lang="en-US" altLang="en-US" sz="1800">
                <a:solidFill>
                  <a:srgbClr val="404040"/>
                </a:solidFill>
              </a:rPr>
            </a:br>
            <a:r>
              <a:rPr lang="en-US" altLang="en-US" sz="1800">
                <a:solidFill>
                  <a:srgbClr val="404040"/>
                </a:solidFill>
              </a:rPr>
              <a:t>and use the component's preferred size vertically.</a:t>
            </a:r>
          </a:p>
          <a:p>
            <a:pPr lvl="1"/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WEST</a:t>
            </a:r>
            <a:r>
              <a:rPr lang="en-US" altLang="en-US" sz="1800">
                <a:solidFill>
                  <a:srgbClr val="404040"/>
                </a:solidFill>
              </a:rPr>
              <a:t> and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EAST</a:t>
            </a:r>
            <a:r>
              <a:rPr lang="en-US" altLang="en-US" sz="1800">
                <a:solidFill>
                  <a:srgbClr val="404040"/>
                </a:solidFill>
              </a:rPr>
              <a:t> regions expand to fill region vertically,</a:t>
            </a:r>
            <a:br>
              <a:rPr lang="en-US" altLang="en-US" sz="1800">
                <a:solidFill>
                  <a:srgbClr val="404040"/>
                </a:solidFill>
              </a:rPr>
            </a:br>
            <a:r>
              <a:rPr lang="en-US" altLang="en-US" sz="1800">
                <a:solidFill>
                  <a:srgbClr val="404040"/>
                </a:solidFill>
              </a:rPr>
              <a:t>and use the component's preferred size horizontally.</a:t>
            </a:r>
          </a:p>
          <a:p>
            <a:pPr lvl="1"/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CENTER</a:t>
            </a:r>
            <a:r>
              <a:rPr lang="en-US" altLang="en-US" sz="1800">
                <a:solidFill>
                  <a:srgbClr val="404040"/>
                </a:solidFill>
              </a:rPr>
              <a:t> uses all space not occupied by others.</a:t>
            </a:r>
          </a:p>
          <a:p>
            <a:pPr lvl="1"/>
            <a:endParaRPr lang="en-US" altLang="en-US" sz="1800">
              <a:solidFill>
                <a:srgbClr val="40404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myFrame.setLayout(</a:t>
            </a:r>
            <a:r>
              <a:rPr lang="en-US" altLang="en-US" sz="1800" b="1">
                <a:solidFill>
                  <a:srgbClr val="404040"/>
                </a:solidFill>
                <a:latin typeface="Courier New" panose="02070309020205020404" pitchFamily="49" charset="0"/>
              </a:rPr>
              <a:t>new BorderLayout()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myFrame.add(new JButton("Button 1"), </a:t>
            </a:r>
            <a:r>
              <a:rPr lang="en-US" altLang="en-US" sz="1800" b="1">
                <a:solidFill>
                  <a:srgbClr val="404040"/>
                </a:solidFill>
                <a:latin typeface="Courier New" panose="02070309020205020404" pitchFamily="49" charset="0"/>
              </a:rPr>
              <a:t>BorderLayout.NORTH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buFontTx/>
              <a:buNone/>
            </a:pPr>
            <a:endParaRPr lang="en-US" altLang="en-US" sz="1800">
              <a:solidFill>
                <a:srgbClr val="262626"/>
              </a:solidFill>
            </a:endParaRPr>
          </a:p>
          <a:p>
            <a:pPr lvl="1"/>
            <a:r>
              <a:rPr lang="en-US" altLang="en-US" sz="1800">
                <a:solidFill>
                  <a:srgbClr val="404040"/>
                </a:solidFill>
              </a:rPr>
              <a:t>This is the default layout for a </a:t>
            </a:r>
            <a:r>
              <a:rPr lang="en-US" altLang="en-US" sz="1800">
                <a:solidFill>
                  <a:srgbClr val="404040"/>
                </a:solidFill>
                <a:latin typeface="Courier New" panose="02070309020205020404" pitchFamily="49" charset="0"/>
              </a:rPr>
              <a:t>JFrame</a:t>
            </a:r>
            <a:r>
              <a:rPr lang="en-US" altLang="en-US" sz="180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34820" name="Picture 4" descr="borderlayout">
            <a:extLst>
              <a:ext uri="{FF2B5EF4-FFF2-40B4-BE49-F238E27FC236}">
                <a16:creationId xmlns:a16="http://schemas.microsoft.com/office/drawing/2014/main" id="{9E25F26B-4A92-38AD-C15A-37B9BC44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814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AE996C5-48DA-0164-1D97-E73DA692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r>
              <a:rPr lang="en-US" altLang="en-US"/>
              <a:t>GridLayout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68C3040-A38B-E0A3-433C-7C1997DE8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3363"/>
            <a:ext cx="8229600" cy="26241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>
                <a:solidFill>
                  <a:srgbClr val="262626"/>
                </a:solidFill>
                <a:latin typeface="Courier New" panose="02070309020205020404" pitchFamily="49" charset="0"/>
              </a:rPr>
              <a:t>public GridLayout(int rows, int columns)</a:t>
            </a:r>
          </a:p>
          <a:p>
            <a:endParaRPr lang="en-US" altLang="en-US" sz="1800">
              <a:solidFill>
                <a:srgbClr val="262626"/>
              </a:solidFill>
            </a:endParaRPr>
          </a:p>
          <a:p>
            <a:r>
              <a:rPr lang="en-US" altLang="en-US" sz="1800">
                <a:solidFill>
                  <a:srgbClr val="262626"/>
                </a:solidFill>
              </a:rPr>
              <a:t>Treats container as a grid of equally-sized rows and columns.</a:t>
            </a:r>
          </a:p>
          <a:p>
            <a:r>
              <a:rPr lang="en-US" altLang="en-US" sz="1800">
                <a:solidFill>
                  <a:srgbClr val="262626"/>
                </a:solidFill>
              </a:rPr>
              <a:t>Components are given equal horizontal / vertical size, disregarding preferred size.</a:t>
            </a:r>
          </a:p>
          <a:p>
            <a:r>
              <a:rPr lang="en-US" altLang="en-US" sz="1800">
                <a:solidFill>
                  <a:srgbClr val="262626"/>
                </a:solidFill>
              </a:rPr>
              <a:t>Can specify 0 rows or columns to indicate expansion in that direction as needed.</a:t>
            </a:r>
          </a:p>
        </p:txBody>
      </p:sp>
      <p:pic>
        <p:nvPicPr>
          <p:cNvPr id="35844" name="Picture 4" descr="gridlayout">
            <a:extLst>
              <a:ext uri="{FF2B5EF4-FFF2-40B4-BE49-F238E27FC236}">
                <a16:creationId xmlns:a16="http://schemas.microsoft.com/office/drawing/2014/main" id="{0434E1A7-8058-31DE-9B73-3C4E6122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8813"/>
            <a:ext cx="5943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5F06BD6-01C9-BC72-1E4E-8D5CAA5E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704850"/>
          </a:xfrm>
        </p:spPr>
        <p:txBody>
          <a:bodyPr/>
          <a:lstStyle/>
          <a:p>
            <a:r>
              <a:rPr lang="en-US" altLang="en-US"/>
              <a:t>Complex layouts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F2F6EBC-7A96-E131-58DF-042879D6F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229600" cy="4435475"/>
          </a:xfrm>
        </p:spPr>
        <p:txBody>
          <a:bodyPr/>
          <a:lstStyle/>
          <a:p>
            <a:r>
              <a:rPr lang="en-US" altLang="en-US" sz="2000"/>
              <a:t>How would you create a complex window like this, using the layout managers shown?</a:t>
            </a:r>
          </a:p>
        </p:txBody>
      </p:sp>
      <p:pic>
        <p:nvPicPr>
          <p:cNvPr id="36868" name="Picture 4" descr="C:\Document\335\lectures\2002_06_17\complexlayout.JPG">
            <a:extLst>
              <a:ext uri="{FF2B5EF4-FFF2-40B4-BE49-F238E27FC236}">
                <a16:creationId xmlns:a16="http://schemas.microsoft.com/office/drawing/2014/main" id="{94ACC1D8-BEC9-D603-43D0-EB86F72B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3600"/>
            <a:ext cx="5715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7AA100D-7267-B0C7-DFDB-9A415878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Solution: composite layout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9AEECA3E-19A9-7C15-7B7C-156EECCDB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4435475"/>
          </a:xfrm>
        </p:spPr>
        <p:txBody>
          <a:bodyPr/>
          <a:lstStyle/>
          <a:p>
            <a:r>
              <a:rPr lang="en-US" altLang="en-US"/>
              <a:t>create panels within panels</a:t>
            </a:r>
          </a:p>
          <a:p>
            <a:r>
              <a:rPr lang="en-US" altLang="en-US"/>
              <a:t>each panel has a different layout, and by combining the layouts, more complex / powerful layout can be achieved</a:t>
            </a:r>
          </a:p>
          <a:p>
            <a:r>
              <a:rPr lang="en-US" altLang="en-US"/>
              <a:t>example:</a:t>
            </a:r>
          </a:p>
          <a:p>
            <a:pPr lvl="1"/>
            <a:r>
              <a:rPr lang="en-US" altLang="en-US"/>
              <a:t>how many panels?</a:t>
            </a:r>
          </a:p>
          <a:p>
            <a:pPr lvl="1"/>
            <a:r>
              <a:rPr lang="en-US" altLang="en-US"/>
              <a:t>what layout in each?</a:t>
            </a:r>
          </a:p>
        </p:txBody>
      </p:sp>
      <p:pic>
        <p:nvPicPr>
          <p:cNvPr id="37892" name="Picture 2" descr="C:\Document\cs335_2003_spring\lecture_notes\composite.bmp">
            <a:extLst>
              <a:ext uri="{FF2B5EF4-FFF2-40B4-BE49-F238E27FC236}">
                <a16:creationId xmlns:a16="http://schemas.microsoft.com/office/drawing/2014/main" id="{90D46F53-515C-BC92-3C99-3B3FF294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783013"/>
            <a:ext cx="366553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FAB0AB6-6A05-765F-557F-E273CC19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4850"/>
          </a:xfrm>
        </p:spPr>
        <p:txBody>
          <a:bodyPr/>
          <a:lstStyle/>
          <a:p>
            <a:r>
              <a:rPr lang="en-US" altLang="en-US"/>
              <a:t>Composite layout example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AB12325-1BF3-799D-01A3-EB9287F34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9988"/>
            <a:ext cx="8229600" cy="5307012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import java.awt.*;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import javax.swing.*;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60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public class Telephone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public static void main(String[] args)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JFrame frame = new JFrame();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frame.setDefaultCloseOperation(JFrame.EXIT_ON_CLOSE);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frame.setSize(new Dimension(250, 200));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frame.setTitle("Telephone");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frame.setLayout(new BorderLayout());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JPanel centerPanel = new JPanel(new GridLayout(4, 3));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for (int i = 1; i &lt;= 9; i++)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centerPanel.add(new JButton("" + i));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centerPanel.add(new JButton("*"));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centerPanel.add(new JButton("0"));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centerPanel.add(new JButton("#"));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frame.add(centerPanel, BorderLayout.CENTER);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JPanel southPanel = new JPanel(new FlowLayout());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southPanel.add(new JLabel("Number to dial: "));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southPanel.add(new JTextField(10));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frame.add(southPanel, BorderLayout.SOUTH);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frame.setVisible(true);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}</a:t>
            </a:r>
          </a:p>
        </p:txBody>
      </p:sp>
      <p:pic>
        <p:nvPicPr>
          <p:cNvPr id="38916" name="Picture 6">
            <a:extLst>
              <a:ext uri="{FF2B5EF4-FFF2-40B4-BE49-F238E27FC236}">
                <a16:creationId xmlns:a16="http://schemas.microsoft.com/office/drawing/2014/main" id="{E61361B9-5A69-4E7F-0F28-EBF342FD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15265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E1E530E-F396-3FC4-D904-F6FA37C4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Exercise: Tip Calculator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4888C86-90D3-7E62-F854-90CFC85F7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11700" cy="4435475"/>
          </a:xfrm>
        </p:spPr>
        <p:txBody>
          <a:bodyPr/>
          <a:lstStyle/>
          <a:p>
            <a:r>
              <a:rPr lang="en-US" altLang="en-US" sz="2200"/>
              <a:t>Write a program that allows the user to calculate a 15%, 20% or 25% tip by pressing a button.</a:t>
            </a:r>
          </a:p>
          <a:p>
            <a:pPr lvl="1"/>
            <a:r>
              <a:rPr lang="en-US" altLang="en-US" sz="2000"/>
              <a:t>Make the window 400 by 150</a:t>
            </a:r>
          </a:p>
          <a:p>
            <a:pPr lvl="1"/>
            <a:r>
              <a:rPr lang="en-US" altLang="en-US" sz="2000"/>
              <a:t>Program should exit when the window is closed</a:t>
            </a:r>
          </a:p>
          <a:p>
            <a:pPr lvl="1"/>
            <a:r>
              <a:rPr lang="en-US" altLang="en-US" sz="2000"/>
              <a:t>Tip calculation only happens when a button is pressed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E28BECA-B173-3429-75F0-4F10B9B9E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524000"/>
            <a:ext cx="3670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FB68615-DC24-B05A-406B-F3676748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altLang="en-US"/>
              <a:t>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73E03-3177-CB2C-A457-01A90735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200" dirty="0" err="1"/>
              <a:t>s</a:t>
            </a:r>
            <a:r>
              <a:rPr lang="en-US" sz="2200" dirty="0"/>
              <a:t> have the following unique properties that you can get or set in your graphical programs: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Group 102">
            <a:extLst>
              <a:ext uri="{FF2B5EF4-FFF2-40B4-BE49-F238E27FC236}">
                <a16:creationId xmlns:a16="http://schemas.microsoft.com/office/drawing/2014/main" id="{A9E88601-A70D-6A92-F5A1-BAE2B2956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12118"/>
              </p:ext>
            </p:extLst>
          </p:nvPr>
        </p:nvGraphicFramePr>
        <p:xfrm>
          <a:off x="152400" y="2362200"/>
          <a:ext cx="8773886" cy="415607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methods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default close operation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int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what should happen when frame is closed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getDefaultCloseOperation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setDefaultCloseOperation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icon image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Image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icon in the window's title bar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getIconImage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setIconImage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layout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LayoutManager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how the frame should position its components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getLayout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setLayout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resizable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whether the window can be resized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isResizable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setResizable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String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window's title bar text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getTitle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setTitle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5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A074878-21A6-0680-DA62-EF12C9BA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Event-driven Programming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72A9C49-3A14-D8A0-AEAE-F2F262B4D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229600" cy="4433888"/>
          </a:xfrm>
        </p:spPr>
        <p:txBody>
          <a:bodyPr/>
          <a:lstStyle/>
          <a:p>
            <a:r>
              <a:rPr lang="en-US" altLang="en-US" sz="2000"/>
              <a:t>program's execution is indeterminate</a:t>
            </a:r>
          </a:p>
          <a:p>
            <a:endParaRPr lang="en-US" altLang="en-US" sz="2000"/>
          </a:p>
          <a:p>
            <a:r>
              <a:rPr lang="en-US" altLang="en-US" sz="2000"/>
              <a:t>on-screen components cause </a:t>
            </a:r>
            <a:r>
              <a:rPr lang="en-US" altLang="en-US" sz="2000" i="1"/>
              <a:t>events</a:t>
            </a:r>
            <a:r>
              <a:rPr lang="en-US" altLang="en-US" sz="2000"/>
              <a:t> to occur when they are clicked / interacted with</a:t>
            </a:r>
          </a:p>
          <a:p>
            <a:endParaRPr lang="en-US" altLang="en-US" sz="2000"/>
          </a:p>
          <a:p>
            <a:r>
              <a:rPr lang="en-US" altLang="en-US" sz="2000"/>
              <a:t>events can be handled, causing the program to respond, </a:t>
            </a:r>
            <a:r>
              <a:rPr lang="en-US" altLang="en-US" sz="2000" i="1"/>
              <a:t>driving</a:t>
            </a:r>
            <a:r>
              <a:rPr lang="en-US" altLang="en-US" sz="2000"/>
              <a:t> the execution thru events (an "event-driven" program)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7359BD4-3F61-BD96-BD7D-FF3BD8A5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r>
              <a:rPr lang="en-US" altLang="en-US"/>
              <a:t>Component Properties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C313141-30AF-87AE-7B4B-021EF72AE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85863"/>
            <a:ext cx="9139238" cy="896937"/>
          </a:xfrm>
        </p:spPr>
        <p:txBody>
          <a:bodyPr/>
          <a:lstStyle/>
          <a:p>
            <a:r>
              <a:rPr lang="en-US" altLang="en-US"/>
              <a:t>All components also have the following properties:</a:t>
            </a:r>
          </a:p>
        </p:txBody>
      </p:sp>
      <p:graphicFrame>
        <p:nvGraphicFramePr>
          <p:cNvPr id="5" name="Group 92">
            <a:extLst>
              <a:ext uri="{FF2B5EF4-FFF2-40B4-BE49-F238E27FC236}">
                <a16:creationId xmlns:a16="http://schemas.microsoft.com/office/drawing/2014/main" id="{F1D350E1-70AE-506A-7F50-AAE096C1D3AB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685925"/>
          <a:ext cx="8991600" cy="501989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methods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background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Color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background color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getBackground, setBackground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enabled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whether the component can be interacted with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isEnabled, setEnabled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font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Font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font used to display any text on the component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getFont, setFont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foreground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Color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foreground color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getForeground, setForeground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Point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(x, y) position of component on screen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getLocation, setLocation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size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Dimension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width, height of component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getSize, setSize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preferred size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Dimension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width, height that the component wants to be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getPreferredSize, setPreferredSize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visible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boolean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whether the component can be seen on screen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08080"/>
                        </a:buClr>
                        <a:buSzPct val="6000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0C0C0"/>
                        </a:buClr>
                        <a:buSzPct val="5000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C0C0"/>
                        </a:buClr>
                        <a:buSzPct val="5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isVisible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setVisible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02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A032238-7249-765B-42C1-A73DDB09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704850"/>
          </a:xfrm>
        </p:spPr>
        <p:txBody>
          <a:bodyPr/>
          <a:lstStyle/>
          <a:p>
            <a:r>
              <a:rPr lang="en-US" altLang="en-US"/>
              <a:t>JButton and JLabel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563C705-F351-8229-C968-7527550EA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229600" cy="4435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i="1"/>
              <a:t>The most common component—</a:t>
            </a:r>
            <a:br>
              <a:rPr lang="en-US" altLang="en-US" sz="2000" i="1"/>
            </a:br>
            <a:r>
              <a:rPr lang="en-US" altLang="en-US" sz="2000" i="1"/>
              <a:t>a button is a clickable onscreen </a:t>
            </a:r>
            <a:br>
              <a:rPr lang="en-US" altLang="en-US" sz="2000" i="1"/>
            </a:br>
            <a:r>
              <a:rPr lang="en-US" altLang="en-US" sz="2000" i="1"/>
              <a:t>region that the user interacts with </a:t>
            </a:r>
            <a:br>
              <a:rPr lang="en-US" altLang="en-US" sz="2000" i="1"/>
            </a:br>
            <a:r>
              <a:rPr lang="en-US" altLang="en-US" sz="2000" i="1"/>
              <a:t>to perform a single command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i="1"/>
              <a:t>A text label is simply a string of text</a:t>
            </a:r>
            <a:br>
              <a:rPr lang="en-US" altLang="en-US" sz="2000" i="1"/>
            </a:br>
            <a:r>
              <a:rPr lang="en-US" altLang="en-US" sz="2000" i="1"/>
              <a:t>displayed on screen in a graphical </a:t>
            </a:r>
            <a:br>
              <a:rPr lang="en-US" altLang="en-US" sz="2000" i="1"/>
            </a:br>
            <a:r>
              <a:rPr lang="en-US" altLang="en-US" sz="2000" i="1"/>
              <a:t>program.  Labels often give infor-</a:t>
            </a:r>
            <a:br>
              <a:rPr lang="en-US" altLang="en-US" sz="2000" i="1"/>
            </a:br>
            <a:r>
              <a:rPr lang="en-US" altLang="en-US" sz="2000" i="1"/>
              <a:t>mation or describe other components</a:t>
            </a:r>
          </a:p>
          <a:p>
            <a:pPr>
              <a:lnSpc>
                <a:spcPct val="80000"/>
              </a:lnSpc>
            </a:pPr>
            <a:endParaRPr lang="en-US" altLang="en-US" sz="2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JButton(String text)</a:t>
            </a:r>
            <a:br>
              <a:rPr lang="en-US" altLang="en-US" sz="2000"/>
            </a:br>
            <a:r>
              <a:rPr lang="en-US" altLang="en-US" sz="2000">
                <a:latin typeface="Courier New" panose="02070309020205020404" pitchFamily="49" charset="0"/>
              </a:rPr>
              <a:t>public JLabel(String text)</a:t>
            </a:r>
            <a:br>
              <a:rPr lang="en-US" altLang="en-US" sz="2000"/>
            </a:br>
            <a:r>
              <a:rPr lang="en-US" altLang="en-US" sz="2000"/>
              <a:t>Creates a new button / label with the given string as its text.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String getText()</a:t>
            </a:r>
            <a:br>
              <a:rPr lang="en-US" altLang="en-US" sz="2000"/>
            </a:br>
            <a:r>
              <a:rPr lang="en-US" altLang="en-US" sz="2000"/>
              <a:t>Returns the text showing on the button / label.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void setText(String text)</a:t>
            </a:r>
            <a:br>
              <a:rPr lang="en-US" altLang="en-US" sz="2000"/>
            </a:br>
            <a:r>
              <a:rPr lang="en-US" altLang="en-US" sz="2000"/>
              <a:t>Sets button / label's text to be the given string.</a:t>
            </a:r>
          </a:p>
        </p:txBody>
      </p:sp>
      <p:pic>
        <p:nvPicPr>
          <p:cNvPr id="17412" name="Picture 4" descr="H:\cs335\lecture_notes\ButtonDemo.gif">
            <a:extLst>
              <a:ext uri="{FF2B5EF4-FFF2-40B4-BE49-F238E27FC236}">
                <a16:creationId xmlns:a16="http://schemas.microsoft.com/office/drawing/2014/main" id="{D99E376E-6C5F-7184-D51B-0013C0CE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r="27415"/>
          <a:stretch>
            <a:fillRect/>
          </a:stretch>
        </p:blipFill>
        <p:spPr bwMode="auto">
          <a:xfrm>
            <a:off x="5037138" y="1295400"/>
            <a:ext cx="38782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Document\335\lectures\2002_06_17\label.JPG">
            <a:extLst>
              <a:ext uri="{FF2B5EF4-FFF2-40B4-BE49-F238E27FC236}">
                <a16:creationId xmlns:a16="http://schemas.microsoft.com/office/drawing/2014/main" id="{B773847C-3BA5-9057-7399-062FDFC4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990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1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716329E-A2A2-5CCA-47F6-5110B138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JTextField and JTextArea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C58EB6C-0424-347F-5526-6848FB6A4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4435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i="1"/>
              <a:t>A text field is like a label, except that the text</a:t>
            </a:r>
            <a:br>
              <a:rPr lang="en-US" altLang="en-US" sz="2000" i="1"/>
            </a:br>
            <a:r>
              <a:rPr lang="en-US" altLang="en-US" sz="2000" i="1"/>
              <a:t>in it can be edited and modified by the user.</a:t>
            </a:r>
            <a:br>
              <a:rPr lang="en-US" altLang="en-US" sz="2000" i="1"/>
            </a:br>
            <a:r>
              <a:rPr lang="en-US" altLang="en-US" sz="2000" i="1"/>
              <a:t>Text fields are commonly used for user input,</a:t>
            </a:r>
            <a:br>
              <a:rPr lang="en-US" altLang="en-US" sz="2000" i="1"/>
            </a:br>
            <a:r>
              <a:rPr lang="en-US" altLang="en-US" sz="2000" i="1"/>
              <a:t>where the user types information in the field </a:t>
            </a:r>
            <a:br>
              <a:rPr lang="en-US" altLang="en-US" sz="2000" i="1"/>
            </a:br>
            <a:r>
              <a:rPr lang="en-US" altLang="en-US" sz="2000" i="1"/>
              <a:t>and the program reads it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i="1"/>
              <a:t>A text area is a multi-line text field</a:t>
            </a:r>
          </a:p>
          <a:p>
            <a:pPr>
              <a:lnSpc>
                <a:spcPct val="80000"/>
              </a:lnSpc>
            </a:pPr>
            <a:endParaRPr lang="en-US" altLang="en-US" sz="2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JTextField(int columns)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JTextArea(int lines, int columns)</a:t>
            </a:r>
            <a:br>
              <a:rPr lang="en-US" altLang="en-US" sz="2000"/>
            </a:br>
            <a:r>
              <a:rPr lang="en-US" altLang="en-US" sz="2000"/>
              <a:t>Creates a new text field that is the given number of columns (letters) wide.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String getText()</a:t>
            </a:r>
            <a:br>
              <a:rPr lang="en-US" altLang="en-US" sz="2000"/>
            </a:br>
            <a:r>
              <a:rPr lang="en-US" altLang="en-US" sz="2000"/>
              <a:t>Returns the text currently in the field.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public void setText(String text)</a:t>
            </a:r>
            <a:br>
              <a:rPr lang="en-US" altLang="en-US" sz="2000"/>
            </a:br>
            <a:r>
              <a:rPr lang="en-US" altLang="en-US" sz="2000"/>
              <a:t>Sets field's text to be the given string.</a:t>
            </a:r>
          </a:p>
        </p:txBody>
      </p:sp>
      <p:pic>
        <p:nvPicPr>
          <p:cNvPr id="18436" name="Picture 4" descr="C:\Document\335\handouts\05_files\cg-textfield.gif">
            <a:extLst>
              <a:ext uri="{FF2B5EF4-FFF2-40B4-BE49-F238E27FC236}">
                <a16:creationId xmlns:a16="http://schemas.microsoft.com/office/drawing/2014/main" id="{C9071C40-B24C-15A0-75E1-25685EC2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9"/>
          <a:stretch>
            <a:fillRect/>
          </a:stretch>
        </p:blipFill>
        <p:spPr bwMode="auto">
          <a:xfrm>
            <a:off x="6627813" y="1500188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\335\handouts\05_files\cg-textarea.gif">
            <a:extLst>
              <a:ext uri="{FF2B5EF4-FFF2-40B4-BE49-F238E27FC236}">
                <a16:creationId xmlns:a16="http://schemas.microsoft.com/office/drawing/2014/main" id="{DE3D87FD-FEF6-6BB0-1507-34325D3F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779713"/>
            <a:ext cx="2286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7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7CFC082-32AD-6462-AABA-9DD0529F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Action events: </a:t>
            </a:r>
            <a:r>
              <a:rPr lang="en-US" altLang="en-US">
                <a:latin typeface="Courier New" panose="02070309020205020404" pitchFamily="49" charset="0"/>
              </a:rPr>
              <a:t>ActionEvent</a:t>
            </a:r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47863BB-42D5-7265-A752-26B325595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229600" cy="4433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most common / simple event type in Swing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represent an action occurring on a GUI component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created by:</a:t>
            </a:r>
            <a:endParaRPr lang="en-US" altLang="en-US" sz="2800"/>
          </a:p>
          <a:p>
            <a:pPr lvl="1">
              <a:lnSpc>
                <a:spcPct val="90000"/>
              </a:lnSpc>
            </a:pPr>
            <a:r>
              <a:rPr lang="en-US" altLang="en-US"/>
              <a:t>button clicks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check box checking / unchecking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menu clicks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pressing Enter in a text field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6FF2344-F05C-B2BA-0E48-632DA771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Listening for Events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B06DEA8-9FCB-E986-A70F-5A0F9C7BB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229600" cy="4433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attach </a:t>
            </a:r>
            <a:r>
              <a:rPr lang="en-US" altLang="en-US" i="1"/>
              <a:t>listener </a:t>
            </a:r>
            <a:r>
              <a:rPr lang="en-US" altLang="en-US"/>
              <a:t>to component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listener’s appropriate method will be called when event occurs (e.g. when the button is clicked)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Action events, use </a:t>
            </a:r>
            <a:r>
              <a:rPr lang="en-US" altLang="en-US" sz="2400">
                <a:latin typeface="Courier New" panose="02070309020205020404" pitchFamily="49" charset="0"/>
              </a:rPr>
              <a:t>ActionListener</a:t>
            </a:r>
            <a:endParaRPr lang="en-US" altLang="en-US"/>
          </a:p>
        </p:txBody>
      </p:sp>
      <p:pic>
        <p:nvPicPr>
          <p:cNvPr id="25604" name="Picture 4" descr="C:\Document\335\6actionlistener.gif">
            <a:extLst>
              <a:ext uri="{FF2B5EF4-FFF2-40B4-BE49-F238E27FC236}">
                <a16:creationId xmlns:a16="http://schemas.microsoft.com/office/drawing/2014/main" id="{94A1C0AD-1A7C-66F7-BF33-78FFEA64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59250"/>
            <a:ext cx="784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9FF7282-382B-7F1D-FE10-94D8A7A1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/>
              <a:t>Writing an </a:t>
            </a:r>
            <a:r>
              <a:rPr lang="en-US" altLang="en-US">
                <a:latin typeface="Courier New" panose="02070309020205020404" pitchFamily="49" charset="0"/>
              </a:rPr>
              <a:t>ActionListener</a:t>
            </a:r>
            <a:endParaRPr lang="en-US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29DBE4F-BAAF-0454-4766-DB5F55639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4354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// part of Java; you don't write this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interface ActionListener {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public void actionPerformed(ActionEvent event);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// Prints a message when the button is clicked.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class MyActionListener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implements ActionListener </a:t>
            </a:r>
            <a:r>
              <a:rPr lang="en-US" altLang="en-US" sz="2000">
                <a:latin typeface="Courier New" panose="02070309020205020404" pitchFamily="49" charset="0"/>
              </a:rPr>
              <a:t>{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public void actionPerformed(ActionEvent event)</a:t>
            </a:r>
            <a:r>
              <a:rPr lang="en-US" altLang="en-US" sz="2000">
                <a:latin typeface="Courier New" panose="02070309020205020404" pitchFamily="49" charset="0"/>
              </a:rPr>
              <a:t>{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JOptionPane.showMessageDialog(null,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    "An event occurred!");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  <a:endParaRPr lang="en-US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08E4128-CF49-736D-7E47-4A91EEA5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4850"/>
            <a:ext cx="8686800" cy="703263"/>
          </a:xfrm>
        </p:spPr>
        <p:txBody>
          <a:bodyPr/>
          <a:lstStyle/>
          <a:p>
            <a:r>
              <a:rPr lang="en-US" altLang="en-US"/>
              <a:t>Attaching an </a:t>
            </a:r>
            <a:r>
              <a:rPr lang="en-US" altLang="en-US">
                <a:latin typeface="Courier New" panose="02070309020205020404" pitchFamily="49" charset="0"/>
              </a:rPr>
              <a:t>ActionListener</a:t>
            </a:r>
            <a:endParaRPr lang="en-US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B82290E-FEF4-A597-5761-5F824D655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229600" cy="44338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JButton button = new JButton("button 1");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ActionListener listener = new MyActionListener();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button.</a:t>
            </a:r>
            <a:r>
              <a:rPr lang="en-US" altLang="en-US" sz="1800" b="1">
                <a:latin typeface="Courier New" panose="02070309020205020404" pitchFamily="49" charset="0"/>
              </a:rPr>
              <a:t>addActionListener</a:t>
            </a:r>
            <a:r>
              <a:rPr lang="en-US" altLang="en-US" sz="1800">
                <a:latin typeface="Courier New" panose="02070309020205020404" pitchFamily="49" charset="0"/>
              </a:rPr>
              <a:t>(listener);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r>
              <a:rPr lang="en-US" altLang="en-US" sz="2200"/>
              <a:t>now </a:t>
            </a:r>
            <a:r>
              <a:rPr lang="en-US" altLang="en-US" sz="2200">
                <a:latin typeface="Courier New" panose="02070309020205020404" pitchFamily="49" charset="0"/>
              </a:rPr>
              <a:t>button</a:t>
            </a:r>
            <a:r>
              <a:rPr lang="en-US" altLang="en-US" sz="2200"/>
              <a:t> will print </a:t>
            </a:r>
            <a:r>
              <a:rPr lang="en-US" altLang="en-US" sz="2200">
                <a:latin typeface="Courier New" panose="02070309020205020404" pitchFamily="49" charset="0"/>
              </a:rPr>
              <a:t>"Event occurred!"</a:t>
            </a:r>
            <a:r>
              <a:rPr lang="en-US" altLang="en-US" sz="2200"/>
              <a:t> when clicked</a:t>
            </a:r>
            <a:endParaRPr lang="en-US" altLang="en-US" sz="2200">
              <a:latin typeface="Courier New" panose="02070309020205020404" pitchFamily="49" charset="0"/>
            </a:endParaRPr>
          </a:p>
          <a:p>
            <a:pPr lvl="1"/>
            <a:r>
              <a:rPr lang="en-US" altLang="en-US" sz="2200">
                <a:latin typeface="Courier New" panose="02070309020205020404" pitchFamily="49" charset="0"/>
              </a:rPr>
              <a:t>addActionListener</a:t>
            </a:r>
            <a:r>
              <a:rPr lang="en-US" altLang="en-US" sz="2200"/>
              <a:t> method exists in many Swing components</a:t>
            </a:r>
            <a:endParaRPr lang="en-US" altLang="en-US" sz="2200"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8C81D0E-BD0B-B51C-975F-66D6730E9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Layout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08579EC-EA86-B493-5B0A-3082B7A80C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 sz="1200" kern="1200">
                <a:solidFill>
                  <a:srgbClr val="424242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77398BF8-AD91-44D0-8E7A-4ABDEC5C9DF0}" type="slidenum">
              <a:rPr lang="en-US" altLang="en-US" smtClean="0"/>
              <a:pPr>
                <a:defRPr/>
              </a:pPr>
              <a:t>7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832BBDD-578B-659D-F41D-47860AC2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3263"/>
          </a:xfrm>
        </p:spPr>
        <p:txBody>
          <a:bodyPr/>
          <a:lstStyle/>
          <a:p>
            <a:r>
              <a:rPr lang="en-US" altLang="en-US"/>
              <a:t>Sizing and positioning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5FABAB-F1DB-DD6E-CF36-C72D48A328E7}"/>
              </a:ext>
            </a:extLst>
          </p:cNvPr>
          <p:cNvSpPr txBox="1">
            <a:spLocks/>
          </p:cNvSpPr>
          <p:nvPr/>
        </p:nvSpPr>
        <p:spPr bwMode="auto">
          <a:xfrm>
            <a:off x="114300" y="15240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i="1">
                <a:solidFill>
                  <a:srgbClr val="262626"/>
                </a:solidFill>
              </a:rPr>
              <a:t>How does the programmer specify where each component appears, how big each component should be, and what the component should do if the window is resized / moved / maximized / etc.?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262626"/>
              </a:solidFill>
            </a:endParaRPr>
          </a:p>
          <a:p>
            <a:r>
              <a:rPr lang="en-US" altLang="en-US" sz="2000" b="1">
                <a:solidFill>
                  <a:srgbClr val="262626"/>
                </a:solidFill>
              </a:rPr>
              <a:t>Absolute positioning</a:t>
            </a:r>
            <a:r>
              <a:rPr lang="en-US" altLang="en-US" sz="2000">
                <a:solidFill>
                  <a:srgbClr val="262626"/>
                </a:solidFill>
              </a:rPr>
              <a:t> (C++, C#, VB, others):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Programmer specifies exact pixel coordinates of every component.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"Put this button at (x=15, y=75) and make it 70x31 px in size."</a:t>
            </a:r>
          </a:p>
          <a:p>
            <a:pPr lvl="1"/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 sz="2000" b="1">
                <a:solidFill>
                  <a:srgbClr val="262626"/>
                </a:solidFill>
              </a:rPr>
              <a:t>Layout managers</a:t>
            </a:r>
            <a:r>
              <a:rPr lang="en-US" altLang="en-US" sz="2000">
                <a:solidFill>
                  <a:srgbClr val="262626"/>
                </a:solidFill>
              </a:rPr>
              <a:t> (Java):</a:t>
            </a:r>
            <a:br>
              <a:rPr lang="en-US" altLang="en-US" sz="2000">
                <a:solidFill>
                  <a:srgbClr val="262626"/>
                </a:solidFill>
              </a:rPr>
            </a:br>
            <a:r>
              <a:rPr lang="en-US" altLang="en-US" sz="2000">
                <a:solidFill>
                  <a:srgbClr val="262626"/>
                </a:solidFill>
              </a:rPr>
              <a:t>Objects that decide where to position each component based on some general rules or criteria.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"Put these four buttons into a 2x2 grid and put these text boxes in a horizontal flow in the south part of the frame."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F10FAFF-29FE-05C7-A910-A353F430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703262"/>
          </a:xfrm>
        </p:spPr>
        <p:txBody>
          <a:bodyPr/>
          <a:lstStyle/>
          <a:p>
            <a:r>
              <a:rPr lang="en-US" altLang="en-US"/>
              <a:t>Containers and layout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DF7E0E3-CA64-43AA-7ED9-38B0B5ACE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1295400"/>
            <a:ext cx="8763000" cy="4251325"/>
          </a:xfrm>
        </p:spPr>
        <p:txBody>
          <a:bodyPr/>
          <a:lstStyle/>
          <a:p>
            <a:r>
              <a:rPr lang="en-US" altLang="en-US" sz="2000">
                <a:solidFill>
                  <a:srgbClr val="262626"/>
                </a:solidFill>
              </a:rPr>
              <a:t>Place components in a </a:t>
            </a:r>
            <a:r>
              <a:rPr lang="en-US" altLang="en-US" sz="2000" i="1">
                <a:solidFill>
                  <a:srgbClr val="262626"/>
                </a:solidFill>
              </a:rPr>
              <a:t>container</a:t>
            </a:r>
            <a:r>
              <a:rPr lang="en-US" altLang="en-US" sz="2000">
                <a:solidFill>
                  <a:srgbClr val="262626"/>
                </a:solidFill>
              </a:rPr>
              <a:t>;  add the container to a frame.</a:t>
            </a:r>
          </a:p>
          <a:p>
            <a:pPr lvl="1"/>
            <a:r>
              <a:rPr lang="en-US" altLang="en-US" sz="2000" b="1">
                <a:solidFill>
                  <a:srgbClr val="404040"/>
                </a:solidFill>
              </a:rPr>
              <a:t>container</a:t>
            </a:r>
            <a:r>
              <a:rPr lang="en-US" altLang="en-US" sz="2000">
                <a:solidFill>
                  <a:srgbClr val="404040"/>
                </a:solidFill>
              </a:rPr>
              <a:t>:</a:t>
            </a:r>
            <a:r>
              <a:rPr lang="en-US" altLang="en-US" sz="2000" b="1">
                <a:solidFill>
                  <a:srgbClr val="404040"/>
                </a:solidFill>
              </a:rPr>
              <a:t> </a:t>
            </a:r>
            <a:r>
              <a:rPr lang="en-US" altLang="en-US" sz="2000">
                <a:solidFill>
                  <a:srgbClr val="404040"/>
                </a:solidFill>
              </a:rPr>
              <a:t>An object that stores components and governs their positions, sizes, and resizing behavior.</a:t>
            </a:r>
          </a:p>
        </p:txBody>
      </p:sp>
      <p:pic>
        <p:nvPicPr>
          <p:cNvPr id="30724" name="Picture 4" descr="26allLayouts">
            <a:extLst>
              <a:ext uri="{FF2B5EF4-FFF2-40B4-BE49-F238E27FC236}">
                <a16:creationId xmlns:a16="http://schemas.microsoft.com/office/drawing/2014/main" id="{76A51A7D-5D18-99FE-D4A5-0E64C0F9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14600"/>
            <a:ext cx="61722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3570</TotalTime>
  <Words>1565</Words>
  <Application>Microsoft Office PowerPoint</Application>
  <PresentationFormat>On-screen Show (4:3)</PresentationFormat>
  <Paragraphs>233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</vt:lpstr>
      <vt:lpstr>Courier New</vt:lpstr>
      <vt:lpstr>Verdana</vt:lpstr>
      <vt:lpstr>Wingdings</vt:lpstr>
      <vt:lpstr>Wingdings 2</vt:lpstr>
      <vt:lpstr>cse143-13wi</vt:lpstr>
      <vt:lpstr>CS 142</vt:lpstr>
      <vt:lpstr>Event-driven Programming</vt:lpstr>
      <vt:lpstr>Action events: ActionEvent</vt:lpstr>
      <vt:lpstr>Listening for Events</vt:lpstr>
      <vt:lpstr>Writing an ActionListener</vt:lpstr>
      <vt:lpstr>Attaching an ActionListener</vt:lpstr>
      <vt:lpstr>Layout</vt:lpstr>
      <vt:lpstr>Sizing and positioning</vt:lpstr>
      <vt:lpstr>Containers and layout</vt:lpstr>
      <vt:lpstr>JFrame as container</vt:lpstr>
      <vt:lpstr>Preferred sizes</vt:lpstr>
      <vt:lpstr>FlowLayout</vt:lpstr>
      <vt:lpstr>BorderLayout</vt:lpstr>
      <vt:lpstr>GridLayout</vt:lpstr>
      <vt:lpstr>Complex layouts</vt:lpstr>
      <vt:lpstr>Solution: composite layout</vt:lpstr>
      <vt:lpstr>Composite layout example</vt:lpstr>
      <vt:lpstr>Exercise: Tip Calculator</vt:lpstr>
      <vt:lpstr>JFrame Properties</vt:lpstr>
      <vt:lpstr>Component Properties</vt:lpstr>
      <vt:lpstr>JButton and JLabel</vt:lpstr>
      <vt:lpstr>JTextField and JTextArea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143</dc:title>
  <dc:creator>allison</dc:creator>
  <cp:lastModifiedBy>Allison Obourn</cp:lastModifiedBy>
  <cp:revision>38</cp:revision>
  <dcterms:created xsi:type="dcterms:W3CDTF">2013-01-18T06:01:52Z</dcterms:created>
  <dcterms:modified xsi:type="dcterms:W3CDTF">2024-05-14T22:30:50Z</dcterms:modified>
</cp:coreProperties>
</file>