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8"/>
  </p:notesMasterIdLst>
  <p:sldIdLst>
    <p:sldId id="256" r:id="rId2"/>
    <p:sldId id="310" r:id="rId3"/>
    <p:sldId id="311" r:id="rId4"/>
    <p:sldId id="312" r:id="rId5"/>
    <p:sldId id="313" r:id="rId6"/>
    <p:sldId id="314" r:id="rId7"/>
    <p:sldId id="315" r:id="rId8"/>
    <p:sldId id="329" r:id="rId9"/>
    <p:sldId id="330" r:id="rId10"/>
    <p:sldId id="331" r:id="rId11"/>
    <p:sldId id="332" r:id="rId12"/>
    <p:sldId id="326" r:id="rId13"/>
    <p:sldId id="327" r:id="rId14"/>
    <p:sldId id="328" r:id="rId15"/>
    <p:sldId id="316" r:id="rId16"/>
    <p:sldId id="325" r:id="rId17"/>
    <p:sldId id="321" r:id="rId18"/>
    <p:sldId id="322" r:id="rId19"/>
    <p:sldId id="317" r:id="rId20"/>
    <p:sldId id="318" r:id="rId21"/>
    <p:sldId id="323" r:id="rId22"/>
    <p:sldId id="324" r:id="rId23"/>
    <p:sldId id="295" r:id="rId24"/>
    <p:sldId id="297" r:id="rId25"/>
    <p:sldId id="298" r:id="rId26"/>
    <p:sldId id="299" r:id="rId2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8" d="100"/>
          <a:sy n="58" d="100"/>
        </p:scale>
        <p:origin x="1520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3329"/>
            <a:ext cx="7772400" cy="1320347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81201"/>
            <a:ext cx="7772400" cy="1516279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27:</a:t>
            </a:r>
            <a:r>
              <a:rPr lang="en-US" altLang="en-US" dirty="0"/>
              <a:t> GUIs</a:t>
            </a:r>
            <a:endParaRPr lang="en-US" altLang="en-US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51555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4" name="Picture 9" descr="Usability tests show pain">
            <a:extLst>
              <a:ext uri="{FF2B5EF4-FFF2-40B4-BE49-F238E27FC236}">
                <a16:creationId xmlns:a16="http://schemas.microsoft.com/office/drawing/2014/main" id="{92F4EAB2-6904-245E-1D00-5A784AF55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068" y="2895600"/>
            <a:ext cx="6889750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4FAB0AB6-6A05-765F-557F-E273CC190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04850"/>
          </a:xfrm>
        </p:spPr>
        <p:txBody>
          <a:bodyPr/>
          <a:lstStyle/>
          <a:p>
            <a:r>
              <a:rPr lang="en-US" altLang="en-US"/>
              <a:t>Composite layout example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9AB12325-1BF3-799D-01A3-EB9287F342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69988"/>
            <a:ext cx="8229600" cy="5307012"/>
          </a:xfrm>
        </p:spPr>
        <p:txBody>
          <a:bodyPr/>
          <a:lstStyle/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import java.awt.*;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import javax.swing.*;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600">
              <a:latin typeface="Courier New" panose="02070309020205020404" pitchFamily="49" charset="0"/>
            </a:endParaRP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public class Telephone {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public static void main(String[] args) {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JFrame frame = new JFrame();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frame.setDefaultCloseOperation(JFrame.EXIT_ON_CLOSE);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frame.setSize(new Dimension(250, 200));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frame.setTitle("Telephone");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frame.setLayout(new BorderLayout());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JPanel centerPanel = new JPanel(new GridLayout(4, 3));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for (int i = 1; i &lt;= 9; i++) {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    centerPanel.add(new JButton("" + i));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}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centerPanel.add(new JButton("*"));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centerPanel.add(new JButton("0"));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centerPanel.add(new JButton("#"));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frame.add(centerPanel, BorderLayout.CENTER);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JPanel southPanel = new JPanel(new FlowLayout());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southPanel.add(new JLabel("Number to dial: "));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southPanel.add(new JTextField(10));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frame.add(southPanel, BorderLayout.SOUTH);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frame.setVisible(true);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}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}</a:t>
            </a:r>
          </a:p>
        </p:txBody>
      </p:sp>
      <p:pic>
        <p:nvPicPr>
          <p:cNvPr id="38916" name="Picture 6">
            <a:extLst>
              <a:ext uri="{FF2B5EF4-FFF2-40B4-BE49-F238E27FC236}">
                <a16:creationId xmlns:a16="http://schemas.microsoft.com/office/drawing/2014/main" id="{E61361B9-5A69-4E7F-0F28-EBF342FDC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029200"/>
            <a:ext cx="2152650" cy="172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EE1E530E-F396-3FC4-D904-F6FA37C41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Exercise: Tip Calculator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4888C86-90D3-7E62-F854-90CFC85F70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711700" cy="4435475"/>
          </a:xfrm>
        </p:spPr>
        <p:txBody>
          <a:bodyPr/>
          <a:lstStyle/>
          <a:p>
            <a:r>
              <a:rPr lang="en-US" altLang="en-US" sz="2200"/>
              <a:t>Write a program that allows the user to calculate a 15%, 20% or 25% tip by pressing a button.</a:t>
            </a:r>
          </a:p>
          <a:p>
            <a:pPr lvl="1"/>
            <a:r>
              <a:rPr lang="en-US" altLang="en-US" sz="2000"/>
              <a:t>Make the window 400 by 150</a:t>
            </a:r>
          </a:p>
          <a:p>
            <a:pPr lvl="1"/>
            <a:r>
              <a:rPr lang="en-US" altLang="en-US" sz="2000"/>
              <a:t>Program should exit when the window is closed</a:t>
            </a:r>
          </a:p>
          <a:p>
            <a:pPr lvl="1"/>
            <a:r>
              <a:rPr lang="en-US" altLang="en-US" sz="2000"/>
              <a:t>Tip calculation only happens when a button is pressed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EE28BECA-B173-3429-75F0-4F10B9B9E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1524000"/>
            <a:ext cx="36703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A9E92-B210-F8D0-64C2-E52F1FA6A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your own 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703D2-B63F-47A4-C541-36233BBE2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draw shapes on a window we need to add an image</a:t>
            </a:r>
          </a:p>
          <a:p>
            <a:pPr lvl="1"/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BufferedImage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cs typeface="Courier New" panose="02070309020205020404" pitchFamily="49" charset="0"/>
              </a:rPr>
              <a:t>name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cs typeface="Courier New" panose="02070309020205020404" pitchFamily="49" charset="0"/>
              </a:rPr>
              <a:t>width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>
                <a:solidFill>
                  <a:srgbClr val="000000"/>
                </a:solidFill>
                <a:cs typeface="Courier New" panose="02070309020205020404" pitchFamily="49" charset="0"/>
              </a:rPr>
              <a:t>height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cs typeface="Courier New" panose="02070309020205020404" pitchFamily="49" charset="0"/>
              </a:rPr>
              <a:t>colorType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sz="2200" dirty="0">
                <a:solidFill>
                  <a:srgbClr val="000000"/>
                </a:solidFill>
                <a:cs typeface="Courier New" panose="02070309020205020404" pitchFamily="49" charset="0"/>
              </a:rPr>
              <a:t>We will be using color type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BufferedImage.TYPE_INT_RGB</a:t>
            </a:r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lvl="1"/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An image can’t go directly in the frame. It must go inside an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ImageIcon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and the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ImageIcon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must go in 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Label </a:t>
            </a:r>
            <a:r>
              <a:rPr lang="en-US" dirty="0">
                <a:cs typeface="Courier New" panose="02070309020205020404" pitchFamily="49" charset="0"/>
              </a:rPr>
              <a:t>and then </a:t>
            </a:r>
            <a:r>
              <a:rPr lang="en-US" b="1" i="1" dirty="0">
                <a:cs typeface="Courier New" panose="02070309020205020404" pitchFamily="49" charset="0"/>
              </a:rPr>
              <a:t>finally</a:t>
            </a:r>
            <a:r>
              <a:rPr lang="en-US" dirty="0">
                <a:cs typeface="Courier New" panose="02070309020205020404" pitchFamily="49" charset="0"/>
              </a:rPr>
              <a:t> we can put the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Label </a:t>
            </a:r>
            <a:r>
              <a:rPr lang="en-US" dirty="0">
                <a:cs typeface="Courier New" panose="02070309020205020404" pitchFamily="49" charset="0"/>
              </a:rPr>
              <a:t>on 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Frame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img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(400, 500,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BufferedImage.TYPE_INT_RGB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JLabel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surround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JLabel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ImageIcon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img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696969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frame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.add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surround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11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BFCC4-8059-009B-1685-6EA7D1AC5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CCAE-E685-B252-5940-65AD7F5FC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with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r>
              <a:rPr lang="en-US" dirty="0"/>
              <a:t>, we need a pen to draw shapes.</a:t>
            </a:r>
          </a:p>
          <a:p>
            <a:endParaRPr lang="en-US" dirty="0"/>
          </a:p>
          <a:p>
            <a:pPr lvl="1"/>
            <a:r>
              <a:rPr lang="en-US" dirty="0"/>
              <a:t>You can get a pen from the image the same way you did from the </a:t>
            </a:r>
            <a:r>
              <a:rPr lang="en-US" dirty="0" err="1"/>
              <a:t>DrawingPanel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marL="393700" lvl="1" indent="0">
              <a:buNone/>
            </a:pPr>
            <a:r>
              <a:rPr lang="en-US" dirty="0"/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Graphics </a:t>
            </a:r>
            <a:r>
              <a:rPr lang="en-US" b="1" dirty="0"/>
              <a:t>name</a:t>
            </a:r>
            <a:r>
              <a:rPr lang="en-US" dirty="0"/>
              <a:t> = </a:t>
            </a:r>
            <a:r>
              <a:rPr lang="en-US" b="1" dirty="0" err="1"/>
              <a:t>yourBufferedImage</a:t>
            </a:r>
            <a:r>
              <a:rPr lang="en-US" dirty="0" err="1"/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getGraphics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3937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93700" lvl="1" indent="0">
              <a:buNone/>
            </a:pPr>
            <a:r>
              <a:rPr lang="en-US" sz="2200" dirty="0">
                <a:cs typeface="Courier New" panose="02070309020205020404" pitchFamily="49" charset="0"/>
              </a:rPr>
              <a:t>Now you can call all the same methods you called on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Graphics </a:t>
            </a:r>
            <a:r>
              <a:rPr lang="en-US" sz="2200" dirty="0">
                <a:cs typeface="Courier New" panose="02070309020205020404" pitchFamily="49" charset="0"/>
              </a:rPr>
              <a:t>object you got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r>
              <a:rPr lang="en-US" sz="2200" dirty="0">
                <a:cs typeface="Courier New" panose="02070309020205020404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69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15E1A-6C98-014F-1B02-FE7273B0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B800C-E8D4-B323-B64E-A6D654DB8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make some code to run every </a:t>
            </a:r>
            <a:r>
              <a:rPr lang="en-US" b="1" i="1" dirty="0"/>
              <a:t>n</a:t>
            </a:r>
            <a:r>
              <a:rPr lang="en-US" dirty="0"/>
              <a:t> amount of seconds</a:t>
            </a:r>
          </a:p>
          <a:p>
            <a:pPr lvl="1"/>
            <a:r>
              <a:rPr lang="en-US" dirty="0"/>
              <a:t>Use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Timer</a:t>
            </a:r>
            <a:r>
              <a:rPr lang="en-US" dirty="0"/>
              <a:t> class</a:t>
            </a:r>
          </a:p>
          <a:p>
            <a:pPr lvl="1"/>
            <a:r>
              <a:rPr lang="en-US" dirty="0"/>
              <a:t>Create a class that extends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TimerTask</a:t>
            </a:r>
            <a:r>
              <a:rPr lang="en-US" dirty="0"/>
              <a:t> and give it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run()</a:t>
            </a:r>
            <a:r>
              <a:rPr lang="en-US" dirty="0"/>
              <a:t>method</a:t>
            </a:r>
          </a:p>
          <a:p>
            <a:pPr lvl="2"/>
            <a:r>
              <a:rPr lang="en-US" dirty="0"/>
              <a:t>Think of the timer as an alarm clock that only has a snooze button</a:t>
            </a:r>
          </a:p>
          <a:p>
            <a:pPr marL="393700" lvl="1" indent="0">
              <a:buNone/>
            </a:pPr>
            <a:endParaRPr lang="en-US" sz="1000" dirty="0"/>
          </a:p>
          <a:p>
            <a:pPr marL="3937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Timer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Timer();      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from </a:t>
            </a:r>
            <a:r>
              <a:rPr lang="en-US" sz="1800" dirty="0" err="1">
                <a:solidFill>
                  <a:srgbClr val="FFC000"/>
                </a:solidFill>
                <a:latin typeface="Courier New" panose="02070309020205020404" pitchFamily="49" charset="0"/>
              </a:rPr>
              <a:t>java.util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696969"/>
                </a:solidFill>
                <a:latin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TimerTask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task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MyTimer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</a:t>
            </a:r>
          </a:p>
          <a:p>
            <a:pPr marL="3937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timer.schedule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(task, 200, 100);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starts timer to run task</a:t>
            </a:r>
          </a:p>
          <a:p>
            <a:pPr marL="393700" lvl="1" indent="0">
              <a:buNone/>
            </a:pP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			// after 200ms and then every 100ms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393700" lvl="1" indent="0">
              <a:buNone/>
            </a:pP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MyTimer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extends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TimerTask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{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private 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count;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run() {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count++;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pen.drawRect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(10 * count, 20 * count, 40, 30);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frame.repaint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redraws the picture on the screen 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}                  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so we can see the update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178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EE1E530E-F396-3FC4-D904-F6FA37C41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Exercise: Tip Calculator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4888C86-90D3-7E62-F854-90CFC85F70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711700" cy="4435475"/>
          </a:xfrm>
        </p:spPr>
        <p:txBody>
          <a:bodyPr/>
          <a:lstStyle/>
          <a:p>
            <a:r>
              <a:rPr lang="en-US" altLang="en-US" sz="2200"/>
              <a:t>Write a program that allows the user to calculate a 15%, 20% or 25% tip by pressing a button.</a:t>
            </a:r>
          </a:p>
          <a:p>
            <a:pPr lvl="1"/>
            <a:r>
              <a:rPr lang="en-US" altLang="en-US" sz="2000"/>
              <a:t>Make the window 400 by 150</a:t>
            </a:r>
          </a:p>
          <a:p>
            <a:pPr lvl="1"/>
            <a:r>
              <a:rPr lang="en-US" altLang="en-US" sz="2000"/>
              <a:t>Program should exit when the window is closed</a:t>
            </a:r>
          </a:p>
          <a:p>
            <a:pPr lvl="1"/>
            <a:r>
              <a:rPr lang="en-US" altLang="en-US" sz="2000"/>
              <a:t>Tip calculation only happens when a button is pressed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EE28BECA-B173-3429-75F0-4F10B9B9E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1524000"/>
            <a:ext cx="36703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1D9DF4B-0148-1E05-55CA-BAAB408D5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Making our GUI an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B0F1B-CC3D-6615-0F35-B48A976CF2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pPr>
              <a:defRPr/>
            </a:pPr>
            <a:r>
              <a:rPr lang="en-US" dirty="0"/>
              <a:t>Usually we do not create a GUI in main, instead we make it in an object. Then in main we can write:</a:t>
            </a:r>
          </a:p>
          <a:p>
            <a:pPr>
              <a:defRPr/>
            </a:pPr>
            <a:endParaRPr lang="en-US" dirty="0"/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  new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MyGui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BE6D0DF-1F66-CCE7-EEDE-71E5D6D3B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Accessing </a:t>
            </a:r>
            <a:r>
              <a:rPr lang="en-US" altLang="en-US" sz="4200">
                <a:latin typeface="Courier New" panose="02070309020205020404" pitchFamily="49" charset="0"/>
                <a:cs typeface="Courier New" panose="02070309020205020404" pitchFamily="49" charset="0"/>
              </a:rPr>
              <a:t>ActionEvent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9AB0A4F4-73D8-E060-F4B0-80BB87ED8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7848600" cy="4433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200">
                <a:latin typeface="Courier New" panose="02070309020205020404" pitchFamily="49" charset="0"/>
              </a:rPr>
              <a:t>public Object getSource()</a:t>
            </a:r>
            <a:br>
              <a:rPr lang="en-US" altLang="en-US" sz="2200"/>
            </a:br>
            <a:r>
              <a:rPr lang="en-US" altLang="en-US" sz="2200"/>
              <a:t>Returns the object on which the Event initially occurred.</a:t>
            </a:r>
            <a:br>
              <a:rPr lang="en-US" altLang="en-US" sz="2200"/>
            </a:br>
            <a:endParaRPr lang="en-US" altLang="en-US" sz="2200"/>
          </a:p>
          <a:p>
            <a:pPr>
              <a:lnSpc>
                <a:spcPct val="90000"/>
              </a:lnSpc>
            </a:pPr>
            <a:r>
              <a:rPr lang="en-US" altLang="en-US" sz="2200">
                <a:latin typeface="Courier New" panose="02070309020205020404" pitchFamily="49" charset="0"/>
              </a:rPr>
              <a:t>public String getActionCommand()</a:t>
            </a:r>
            <a:br>
              <a:rPr lang="en-US" altLang="en-US" sz="2200"/>
            </a:br>
            <a:r>
              <a:rPr lang="en-US" altLang="en-US" sz="2200"/>
              <a:t>Returns the command string associated with this action.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this will be the button text if a button triggered the event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59505D1-300A-D4D1-3486-AEF22D93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04850"/>
          </a:xfrm>
        </p:spPr>
        <p:txBody>
          <a:bodyPr/>
          <a:lstStyle/>
          <a:p>
            <a:r>
              <a:rPr lang="en-US" altLang="en-US"/>
              <a:t>How can we access our </a:t>
            </a:r>
            <a:r>
              <a:rPr lang="en-US" altLang="en-US" sz="4200">
                <a:latin typeface="Courier New" panose="02070309020205020404" pitchFamily="49" charset="0"/>
                <a:cs typeface="Courier New" panose="02070309020205020404" pitchFamily="49" charset="0"/>
              </a:rPr>
              <a:t>TextField</a:t>
            </a:r>
            <a:r>
              <a:rPr lang="en-US" altLang="en-US"/>
              <a:t>?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770C45E3-6019-989B-674A-E665456C0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r>
              <a:rPr lang="en-US" altLang="en-US"/>
              <a:t>We can't get it from the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ActionEvent</a:t>
            </a:r>
            <a:r>
              <a:rPr lang="en-US" altLang="en-US"/>
              <a:t> as no event has occurred on it</a:t>
            </a:r>
          </a:p>
          <a:p>
            <a:r>
              <a:rPr lang="en-US" altLang="en-US"/>
              <a:t>We can't change the method header of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actionPerformed</a:t>
            </a:r>
          </a:p>
          <a:p>
            <a:r>
              <a:rPr lang="en-US" altLang="en-US"/>
              <a:t>It only exists in the constructor of our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TipCalculator</a:t>
            </a:r>
            <a:r>
              <a:rPr lang="en-US" altLang="en-US"/>
              <a:t> class</a:t>
            </a:r>
          </a:p>
          <a:p>
            <a:endParaRPr lang="en-US" altLang="en-US"/>
          </a:p>
          <a:p>
            <a:r>
              <a:rPr lang="en-US" altLang="en-US"/>
              <a:t>Solution: make it a field?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2655DDE-027B-ECEC-5843-256E82C009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Nested classes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2CC9D57-9BD9-F23D-4160-8AFE66FF7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altLang="en-US" b="1">
                <a:solidFill>
                  <a:srgbClr val="262626"/>
                </a:solidFill>
              </a:rPr>
              <a:t>nested class</a:t>
            </a:r>
            <a:r>
              <a:rPr lang="en-US" altLang="en-US">
                <a:solidFill>
                  <a:srgbClr val="262626"/>
                </a:solidFill>
              </a:rPr>
              <a:t>: A class defined inside of another class.</a:t>
            </a:r>
          </a:p>
          <a:p>
            <a:pPr lvl="1"/>
            <a:endParaRPr lang="en-US" altLang="en-US" sz="1200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Usefulness: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Nested classes are hidden from other classes (encapsulated).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Nested objects can access/modify the fields of their outer object.</a:t>
            </a:r>
          </a:p>
          <a:p>
            <a:pPr lvl="1"/>
            <a:endParaRPr lang="en-US" altLang="en-US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Event listeners are often defined as nested classes inside a GUI.</a:t>
            </a:r>
          </a:p>
        </p:txBody>
      </p:sp>
      <p:pic>
        <p:nvPicPr>
          <p:cNvPr id="10244" name="Picture 4" descr="innerclass">
            <a:extLst>
              <a:ext uri="{FF2B5EF4-FFF2-40B4-BE49-F238E27FC236}">
                <a16:creationId xmlns:a16="http://schemas.microsoft.com/office/drawing/2014/main" id="{CC2BC566-314B-2BB7-E192-8C53A86B0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2000"/>
            <a:ext cx="731520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4F10FAFF-29FE-05C7-A910-A353F430E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1488"/>
            <a:ext cx="8229600" cy="703262"/>
          </a:xfrm>
        </p:spPr>
        <p:txBody>
          <a:bodyPr/>
          <a:lstStyle/>
          <a:p>
            <a:r>
              <a:rPr lang="en-US" altLang="en-US"/>
              <a:t>Containers and layout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0DF7E0E3-CA64-43AA-7ED9-38B0B5ACEB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0500" y="1295400"/>
            <a:ext cx="8763000" cy="4251325"/>
          </a:xfrm>
        </p:spPr>
        <p:txBody>
          <a:bodyPr/>
          <a:lstStyle/>
          <a:p>
            <a:r>
              <a:rPr lang="en-US" altLang="en-US" sz="2000">
                <a:solidFill>
                  <a:srgbClr val="262626"/>
                </a:solidFill>
              </a:rPr>
              <a:t>Place components in a </a:t>
            </a:r>
            <a:r>
              <a:rPr lang="en-US" altLang="en-US" sz="2000" i="1">
                <a:solidFill>
                  <a:srgbClr val="262626"/>
                </a:solidFill>
              </a:rPr>
              <a:t>container</a:t>
            </a:r>
            <a:r>
              <a:rPr lang="en-US" altLang="en-US" sz="2000">
                <a:solidFill>
                  <a:srgbClr val="262626"/>
                </a:solidFill>
              </a:rPr>
              <a:t>;  add the container to a frame.</a:t>
            </a:r>
          </a:p>
          <a:p>
            <a:pPr lvl="1"/>
            <a:r>
              <a:rPr lang="en-US" altLang="en-US" sz="2000" b="1">
                <a:solidFill>
                  <a:srgbClr val="404040"/>
                </a:solidFill>
              </a:rPr>
              <a:t>container</a:t>
            </a:r>
            <a:r>
              <a:rPr lang="en-US" altLang="en-US" sz="2000">
                <a:solidFill>
                  <a:srgbClr val="404040"/>
                </a:solidFill>
              </a:rPr>
              <a:t>:</a:t>
            </a:r>
            <a:r>
              <a:rPr lang="en-US" altLang="en-US" sz="2000" b="1">
                <a:solidFill>
                  <a:srgbClr val="404040"/>
                </a:solidFill>
              </a:rPr>
              <a:t> </a:t>
            </a:r>
            <a:r>
              <a:rPr lang="en-US" altLang="en-US" sz="2000">
                <a:solidFill>
                  <a:srgbClr val="404040"/>
                </a:solidFill>
              </a:rPr>
              <a:t>An object that stores components and governs their positions, sizes, and resizing behavior.</a:t>
            </a:r>
          </a:p>
        </p:txBody>
      </p:sp>
      <p:pic>
        <p:nvPicPr>
          <p:cNvPr id="30724" name="Picture 4" descr="26allLayouts">
            <a:extLst>
              <a:ext uri="{FF2B5EF4-FFF2-40B4-BE49-F238E27FC236}">
                <a16:creationId xmlns:a16="http://schemas.microsoft.com/office/drawing/2014/main" id="{76A51A7D-5D18-99FE-D4A5-0E64C0F97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2514600"/>
            <a:ext cx="6172200" cy="385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6BF2C14-00EA-5471-EFB9-D90A7904C4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Nested class syntax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1F2B884-B6D4-0D56-C40A-D28C91B28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enclosing outer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public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// nested inner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private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    ...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</a:endParaRP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Only the outer class can see the nested class or make objects of it.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Each nested object is associated with the outer object that created it, so it can access/modify that outer object's methods/fields.</a:t>
            </a:r>
          </a:p>
          <a:p>
            <a:pPr lvl="2"/>
            <a:r>
              <a:rPr lang="en-US" altLang="en-US"/>
              <a:t>If necessary, can refer to outer object as </a:t>
            </a:r>
            <a:r>
              <a:rPr lang="en-US" altLang="en-US" b="1"/>
              <a:t>OuterClassName</a:t>
            </a:r>
            <a:r>
              <a:rPr lang="en-US" altLang="en-US">
                <a:latin typeface="Courier New" panose="02070309020205020404" pitchFamily="49" charset="0"/>
              </a:rPr>
              <a:t>.this</a:t>
            </a:r>
            <a:endParaRPr lang="en-US" altLang="en-US" sz="7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93819F3-0E9D-5C10-6467-9EDBC103F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Static inner classes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C19CE05-7D4B-F4E5-F7F8-124EDEFAAE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enclosing outer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public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// non-nested static inner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public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static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    ...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</a:endParaRP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Static inner classes are </a:t>
            </a:r>
            <a:r>
              <a:rPr lang="en-US" altLang="en-US" i="1">
                <a:solidFill>
                  <a:srgbClr val="404040"/>
                </a:solidFill>
              </a:rPr>
              <a:t>not </a:t>
            </a:r>
            <a:r>
              <a:rPr lang="en-US" altLang="en-US">
                <a:solidFill>
                  <a:srgbClr val="404040"/>
                </a:solidFill>
              </a:rPr>
              <a:t>associated with a particular outer object.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They cannot see the fields of the enclosing class.</a:t>
            </a:r>
          </a:p>
          <a:p>
            <a:pPr lvl="1"/>
            <a:r>
              <a:rPr lang="en-US" altLang="en-US" i="1">
                <a:solidFill>
                  <a:srgbClr val="404040"/>
                </a:solidFill>
              </a:rPr>
              <a:t>Usefulness:</a:t>
            </a:r>
            <a:r>
              <a:rPr lang="en-US" altLang="en-US">
                <a:solidFill>
                  <a:srgbClr val="404040"/>
                </a:solidFill>
              </a:rPr>
              <a:t> Clients can refer to and instantiate static inner classes:</a:t>
            </a:r>
          </a:p>
          <a:p>
            <a:pPr lvl="2">
              <a:buFontTx/>
              <a:buNone/>
            </a:pPr>
            <a:r>
              <a:rPr lang="en-US" altLang="en-US" b="1"/>
              <a:t>Outer</a:t>
            </a:r>
            <a:r>
              <a:rPr lang="en-US" altLang="en-US">
                <a:latin typeface="Courier New" panose="02070309020205020404" pitchFamily="49" charset="0"/>
              </a:rPr>
              <a:t>.</a:t>
            </a:r>
            <a:r>
              <a:rPr lang="en-US" altLang="en-US" b="1"/>
              <a:t>Inner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= new </a:t>
            </a:r>
            <a:r>
              <a:rPr lang="en-US" altLang="en-US" b="1"/>
              <a:t>Outer</a:t>
            </a:r>
            <a:r>
              <a:rPr lang="en-US" altLang="en-US">
                <a:latin typeface="Courier New" panose="02070309020205020404" pitchFamily="49" charset="0"/>
              </a:rPr>
              <a:t>.</a:t>
            </a:r>
            <a:r>
              <a:rPr lang="en-US" altLang="en-US" b="1"/>
              <a:t>Inner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params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74CD231-D038-5DE5-571B-6688015B5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GUI event example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C0BB073-7EF0-A921-697C-70162775B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public class MyGUI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JFrame frame;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JButton stutter;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JTextField textfield;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public MyGUI()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...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stutter.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addActionListener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(new 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StutterListener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());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chemeClr val="hlink"/>
                </a:solidFill>
                <a:latin typeface="Courier New" panose="02070309020205020404" pitchFamily="49" charset="0"/>
              </a:rPr>
              <a:t>    // When button is clicked, doubles the field's text.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class 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StutterListener implements ActionListener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public void actionPerformed(ActionEvent event)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    String text = textfield.getText();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    textfield.setText(text + text);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BFB68615-DC24-B05A-406B-F3676748D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JFrame</a:t>
            </a:r>
            <a:r>
              <a:rPr lang="en-US" altLang="en-US"/>
              <a:t>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373E03-3177-CB2C-A457-01A90735E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JFrame</a:t>
            </a:r>
            <a:r>
              <a:rPr lang="en-US" sz="2200" dirty="0" err="1"/>
              <a:t>s</a:t>
            </a:r>
            <a:r>
              <a:rPr lang="en-US" sz="2200" dirty="0"/>
              <a:t> have the following unique properties that you can get or set in your graphical programs: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sz="2200" dirty="0"/>
          </a:p>
        </p:txBody>
      </p:sp>
      <p:graphicFrame>
        <p:nvGraphicFramePr>
          <p:cNvPr id="7" name="Group 102">
            <a:extLst>
              <a:ext uri="{FF2B5EF4-FFF2-40B4-BE49-F238E27FC236}">
                <a16:creationId xmlns:a16="http://schemas.microsoft.com/office/drawing/2014/main" id="{A9E88601-A70D-6A92-F5A1-BAE2B2956913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2362200"/>
          <a:ext cx="8773886" cy="4156076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4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2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methods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5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default close operation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what should happen when frame is closed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getDefaultCloseOperation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setDefaultCloseOperation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icon image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Image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icon in the window's title bar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getIconImage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setIconImage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layout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LayoutManager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how the frame should position its components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getLayout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setLayout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resizable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window can be resized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isResizable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setResizable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window's title bar text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getTitle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setTitle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6437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7359BD4-3F61-BD96-BD7D-FF3BD8A56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r>
              <a:rPr lang="en-US" altLang="en-US"/>
              <a:t>Component Properties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3C313141-30AF-87AE-7B4B-021EF72AE2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185863"/>
            <a:ext cx="9139238" cy="896937"/>
          </a:xfrm>
        </p:spPr>
        <p:txBody>
          <a:bodyPr/>
          <a:lstStyle/>
          <a:p>
            <a:r>
              <a:rPr lang="en-US" altLang="en-US"/>
              <a:t>All components also have the following properties:</a:t>
            </a:r>
          </a:p>
        </p:txBody>
      </p:sp>
      <p:graphicFrame>
        <p:nvGraphicFramePr>
          <p:cNvPr id="5" name="Group 92">
            <a:extLst>
              <a:ext uri="{FF2B5EF4-FFF2-40B4-BE49-F238E27FC236}">
                <a16:creationId xmlns:a16="http://schemas.microsoft.com/office/drawing/2014/main" id="{F1D350E1-70AE-506A-7F50-AAE096C1D3AB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1685925"/>
          <a:ext cx="8991600" cy="501989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05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72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methods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background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background 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getBackground, setBackground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enabled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component can be interacted with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isEnabled, setEnabled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font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Font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font used to display any text on the component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getFont, setFont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foreground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foreground 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getForeground, setForeground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Point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(x, y) position of component on screen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getLocation, setLocation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size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Dimension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width, height of component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getSize, setSize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preferred size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Dimension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width, height that the component wants to be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getPreferredSize, setPreferredSize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visible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component can be seen on screen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isVisible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setVisible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726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2A032238-7249-765B-42C1-A73DDB09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704850"/>
          </a:xfrm>
        </p:spPr>
        <p:txBody>
          <a:bodyPr/>
          <a:lstStyle/>
          <a:p>
            <a:r>
              <a:rPr lang="en-US" altLang="en-US"/>
              <a:t>JButton and JLabel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5563C705-F351-8229-C968-7527550EA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229600" cy="4435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The most common component—</a:t>
            </a:r>
            <a:br>
              <a:rPr lang="en-US" altLang="en-US" sz="2000" i="1"/>
            </a:br>
            <a:r>
              <a:rPr lang="en-US" altLang="en-US" sz="2000" i="1"/>
              <a:t>a button is a clickable onscreen </a:t>
            </a:r>
            <a:br>
              <a:rPr lang="en-US" altLang="en-US" sz="2000" i="1"/>
            </a:br>
            <a:r>
              <a:rPr lang="en-US" altLang="en-US" sz="2000" i="1"/>
              <a:t>region that the user interacts with </a:t>
            </a:r>
            <a:br>
              <a:rPr lang="en-US" altLang="en-US" sz="2000" i="1"/>
            </a:br>
            <a:r>
              <a:rPr lang="en-US" altLang="en-US" sz="2000" i="1"/>
              <a:t>to perform a single command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label is simply a string of text</a:t>
            </a:r>
            <a:br>
              <a:rPr lang="en-US" altLang="en-US" sz="2000" i="1"/>
            </a:br>
            <a:r>
              <a:rPr lang="en-US" altLang="en-US" sz="2000" i="1"/>
              <a:t>displayed on screen in a graphical </a:t>
            </a:r>
            <a:br>
              <a:rPr lang="en-US" altLang="en-US" sz="2000" i="1"/>
            </a:br>
            <a:r>
              <a:rPr lang="en-US" altLang="en-US" sz="2000" i="1"/>
              <a:t>program.  Labels often give infor-</a:t>
            </a:r>
            <a:br>
              <a:rPr lang="en-US" altLang="en-US" sz="2000" i="1"/>
            </a:br>
            <a:r>
              <a:rPr lang="en-US" altLang="en-US" sz="2000" i="1"/>
              <a:t>mation or describe other components</a:t>
            </a:r>
          </a:p>
          <a:p>
            <a:pPr>
              <a:lnSpc>
                <a:spcPct val="80000"/>
              </a:lnSpc>
            </a:pPr>
            <a:endParaRPr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JButton(String text)</a:t>
            </a:r>
            <a:br>
              <a:rPr lang="en-US" altLang="en-US" sz="2000"/>
            </a:br>
            <a:r>
              <a:rPr lang="en-US" altLang="en-US" sz="2000">
                <a:latin typeface="Courier New" panose="02070309020205020404" pitchFamily="49" charset="0"/>
              </a:rPr>
              <a:t>public JLabel(String text)</a:t>
            </a:r>
            <a:br>
              <a:rPr lang="en-US" altLang="en-US" sz="2000"/>
            </a:br>
            <a:r>
              <a:rPr lang="en-US" altLang="en-US" sz="2000"/>
              <a:t>Creates a new button / label with the given string as its text.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String getText()</a:t>
            </a:r>
            <a:br>
              <a:rPr lang="en-US" altLang="en-US" sz="2000"/>
            </a:br>
            <a:r>
              <a:rPr lang="en-US" altLang="en-US" sz="2000"/>
              <a:t>Returns the text showing on the button / label.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void setText(String text)</a:t>
            </a:r>
            <a:br>
              <a:rPr lang="en-US" altLang="en-US" sz="2000"/>
            </a:br>
            <a:r>
              <a:rPr lang="en-US" altLang="en-US" sz="2000"/>
              <a:t>Sets button / label's text to be the given string.</a:t>
            </a:r>
          </a:p>
        </p:txBody>
      </p:sp>
      <p:pic>
        <p:nvPicPr>
          <p:cNvPr id="17412" name="Picture 4" descr="H:\cs335\lecture_notes\ButtonDemo.gif">
            <a:extLst>
              <a:ext uri="{FF2B5EF4-FFF2-40B4-BE49-F238E27FC236}">
                <a16:creationId xmlns:a16="http://schemas.microsoft.com/office/drawing/2014/main" id="{D99E376E-6C5F-7184-D51B-0013C0CEE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7" r="27415"/>
          <a:stretch>
            <a:fillRect/>
          </a:stretch>
        </p:blipFill>
        <p:spPr bwMode="auto">
          <a:xfrm>
            <a:off x="5037138" y="1295400"/>
            <a:ext cx="38782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C:\Document\335\lectures\2002_06_17\label.JPG">
            <a:extLst>
              <a:ext uri="{FF2B5EF4-FFF2-40B4-BE49-F238E27FC236}">
                <a16:creationId xmlns:a16="http://schemas.microsoft.com/office/drawing/2014/main" id="{B773847C-3BA5-9057-7399-062FDFC41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743200"/>
            <a:ext cx="9906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89605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F716329E-A2A2-5CCA-47F6-5110B138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JTextField and JTextArea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9C58EB6C-0424-347F-5526-6848FB6A4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8839200" cy="4435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field is like a label, except that the text</a:t>
            </a:r>
            <a:br>
              <a:rPr lang="en-US" altLang="en-US" sz="2000" i="1"/>
            </a:br>
            <a:r>
              <a:rPr lang="en-US" altLang="en-US" sz="2000" i="1"/>
              <a:t>in it can be edited and modified by the user.</a:t>
            </a:r>
            <a:br>
              <a:rPr lang="en-US" altLang="en-US" sz="2000" i="1"/>
            </a:br>
            <a:r>
              <a:rPr lang="en-US" altLang="en-US" sz="2000" i="1"/>
              <a:t>Text fields are commonly used for user input,</a:t>
            </a:r>
            <a:br>
              <a:rPr lang="en-US" altLang="en-US" sz="2000" i="1"/>
            </a:br>
            <a:r>
              <a:rPr lang="en-US" altLang="en-US" sz="2000" i="1"/>
              <a:t>where the user types information in the field </a:t>
            </a:r>
            <a:br>
              <a:rPr lang="en-US" altLang="en-US" sz="2000" i="1"/>
            </a:br>
            <a:r>
              <a:rPr lang="en-US" altLang="en-US" sz="2000" i="1"/>
              <a:t>and the program reads it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area is a multi-line text field</a:t>
            </a:r>
          </a:p>
          <a:p>
            <a:pPr>
              <a:lnSpc>
                <a:spcPct val="80000"/>
              </a:lnSpc>
            </a:pPr>
            <a:endParaRPr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JTextField(int columns)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JTextArea(int lines, int columns)</a:t>
            </a:r>
            <a:br>
              <a:rPr lang="en-US" altLang="en-US" sz="2000"/>
            </a:br>
            <a:r>
              <a:rPr lang="en-US" altLang="en-US" sz="2000"/>
              <a:t>Creates a new text field that is the given number of columns (letters) wide.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String getText()</a:t>
            </a:r>
            <a:br>
              <a:rPr lang="en-US" altLang="en-US" sz="2000"/>
            </a:br>
            <a:r>
              <a:rPr lang="en-US" altLang="en-US" sz="2000"/>
              <a:t>Returns the text currently in the field.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void setText(String text)</a:t>
            </a:r>
            <a:br>
              <a:rPr lang="en-US" altLang="en-US" sz="2000"/>
            </a:br>
            <a:r>
              <a:rPr lang="en-US" altLang="en-US" sz="2000"/>
              <a:t>Sets field's text to be the given string.</a:t>
            </a:r>
          </a:p>
        </p:txBody>
      </p:sp>
      <p:pic>
        <p:nvPicPr>
          <p:cNvPr id="18436" name="Picture 4" descr="C:\Document\335\handouts\05_files\cg-textfield.gif">
            <a:extLst>
              <a:ext uri="{FF2B5EF4-FFF2-40B4-BE49-F238E27FC236}">
                <a16:creationId xmlns:a16="http://schemas.microsoft.com/office/drawing/2014/main" id="{C9071C40-B24C-15A0-75E1-25685EC2E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169"/>
          <a:stretch>
            <a:fillRect/>
          </a:stretch>
        </p:blipFill>
        <p:spPr bwMode="auto">
          <a:xfrm>
            <a:off x="6627813" y="1500188"/>
            <a:ext cx="2286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C:\Document\335\handouts\05_files\cg-textarea.gif">
            <a:extLst>
              <a:ext uri="{FF2B5EF4-FFF2-40B4-BE49-F238E27FC236}">
                <a16:creationId xmlns:a16="http://schemas.microsoft.com/office/drawing/2014/main" id="{DE3D87FD-FEF6-6BB0-1507-34325D3F4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813" y="2779713"/>
            <a:ext cx="22860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5173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DE2735DB-5FEF-AC9B-C1CA-5A32E64AB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r>
              <a:rPr lang="en-US" altLang="en-US"/>
              <a:t>JFrame as container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FC378D24-C67F-AA83-D82A-44C853F9E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788" y="1295400"/>
            <a:ext cx="8229600" cy="44354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 dirty="0">
                <a:solidFill>
                  <a:srgbClr val="262626"/>
                </a:solidFill>
              </a:rPr>
              <a:t>	A </a:t>
            </a:r>
            <a:r>
              <a:rPr lang="en-US" altLang="en-US" sz="2000" dirty="0" err="1">
                <a:solidFill>
                  <a:srgbClr val="262626"/>
                </a:solidFill>
                <a:latin typeface="Courier New" panose="02070309020205020404" pitchFamily="49" charset="0"/>
              </a:rPr>
              <a:t>JFrame</a:t>
            </a:r>
            <a:r>
              <a:rPr lang="en-US" altLang="en-US" sz="2000" dirty="0">
                <a:solidFill>
                  <a:srgbClr val="262626"/>
                </a:solidFill>
              </a:rPr>
              <a:t> is a container.  Containers have these methods:</a:t>
            </a:r>
          </a:p>
          <a:p>
            <a:pPr lvl="1"/>
            <a:endParaRPr lang="en-US" altLang="en-US" sz="2000" dirty="0">
              <a:solidFill>
                <a:srgbClr val="404040"/>
              </a:solidFill>
            </a:endParaRPr>
          </a:p>
          <a:p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public void </a:t>
            </a:r>
            <a:r>
              <a:rPr lang="en-US" altLang="en-US" sz="2000" b="1" dirty="0">
                <a:solidFill>
                  <a:srgbClr val="262626"/>
                </a:solidFill>
                <a:latin typeface="Courier New" panose="02070309020205020404" pitchFamily="49" charset="0"/>
              </a:rPr>
              <a:t>add</a:t>
            </a:r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(Component comp)</a:t>
            </a:r>
            <a:b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</a:br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public void </a:t>
            </a:r>
            <a:r>
              <a:rPr lang="en-US" altLang="en-US" sz="2000" b="1" dirty="0">
                <a:solidFill>
                  <a:srgbClr val="262626"/>
                </a:solidFill>
                <a:latin typeface="Courier New" panose="02070309020205020404" pitchFamily="49" charset="0"/>
              </a:rPr>
              <a:t>add</a:t>
            </a:r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(Component comp, Object info)</a:t>
            </a:r>
            <a:br>
              <a:rPr lang="en-US" altLang="en-US" sz="2000" dirty="0">
                <a:solidFill>
                  <a:srgbClr val="262626"/>
                </a:solidFill>
              </a:rPr>
            </a:br>
            <a:r>
              <a:rPr lang="en-US" altLang="en-US" sz="2000" dirty="0">
                <a:solidFill>
                  <a:srgbClr val="262626"/>
                </a:solidFill>
              </a:rPr>
              <a:t>Adds a component to the container, possibly giving extra information about where to place it.</a:t>
            </a:r>
          </a:p>
          <a:p>
            <a:pPr lvl="1"/>
            <a:endParaRPr lang="en-US" altLang="en-US" sz="2000" dirty="0">
              <a:solidFill>
                <a:srgbClr val="404040"/>
              </a:solidFill>
            </a:endParaRPr>
          </a:p>
          <a:p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public void </a:t>
            </a:r>
            <a:r>
              <a:rPr lang="en-US" altLang="en-US" sz="2000" b="1" dirty="0">
                <a:solidFill>
                  <a:srgbClr val="262626"/>
                </a:solidFill>
                <a:latin typeface="Courier New" panose="02070309020205020404" pitchFamily="49" charset="0"/>
              </a:rPr>
              <a:t>remove</a:t>
            </a:r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(Component comp)</a:t>
            </a:r>
          </a:p>
          <a:p>
            <a:pPr lvl="1"/>
            <a:endParaRPr lang="en-US" altLang="en-US" sz="2000" dirty="0">
              <a:solidFill>
                <a:srgbClr val="404040"/>
              </a:solidFill>
              <a:latin typeface="Courier New" panose="02070309020205020404" pitchFamily="49" charset="0"/>
            </a:endParaRPr>
          </a:p>
          <a:p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public void </a:t>
            </a:r>
            <a:r>
              <a:rPr lang="en-US" altLang="en-US" sz="2000" b="1" dirty="0" err="1">
                <a:solidFill>
                  <a:srgbClr val="262626"/>
                </a:solidFill>
                <a:latin typeface="Courier New" panose="02070309020205020404" pitchFamily="49" charset="0"/>
              </a:rPr>
              <a:t>setLayout</a:t>
            </a:r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 sz="2000" dirty="0" err="1">
                <a:solidFill>
                  <a:srgbClr val="262626"/>
                </a:solidFill>
                <a:latin typeface="Courier New" panose="02070309020205020404" pitchFamily="49" charset="0"/>
              </a:rPr>
              <a:t>LayoutManager</a:t>
            </a:r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dirty="0" err="1">
                <a:solidFill>
                  <a:srgbClr val="262626"/>
                </a:solidFill>
                <a:latin typeface="Courier New" panose="02070309020205020404" pitchFamily="49" charset="0"/>
              </a:rPr>
              <a:t>mgr</a:t>
            </a:r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)</a:t>
            </a:r>
            <a:br>
              <a:rPr lang="en-US" altLang="en-US" sz="2000" dirty="0">
                <a:solidFill>
                  <a:srgbClr val="262626"/>
                </a:solidFill>
              </a:rPr>
            </a:br>
            <a:r>
              <a:rPr lang="en-US" altLang="en-US" sz="2000" dirty="0">
                <a:solidFill>
                  <a:srgbClr val="262626"/>
                </a:solidFill>
              </a:rPr>
              <a:t>Uses the given layout manager to position components.</a:t>
            </a:r>
          </a:p>
          <a:p>
            <a:pPr lvl="1"/>
            <a:endParaRPr lang="en-US" altLang="en-US" sz="2000" dirty="0">
              <a:solidFill>
                <a:srgbClr val="404040"/>
              </a:solidFill>
              <a:latin typeface="Courier New" panose="02070309020205020404" pitchFamily="49" charset="0"/>
            </a:endParaRPr>
          </a:p>
          <a:p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public void </a:t>
            </a:r>
            <a:r>
              <a:rPr lang="en-US" altLang="en-US" sz="2000" b="1" dirty="0">
                <a:solidFill>
                  <a:srgbClr val="262626"/>
                </a:solidFill>
                <a:latin typeface="Courier New" panose="02070309020205020404" pitchFamily="49" charset="0"/>
              </a:rPr>
              <a:t>validate</a:t>
            </a:r>
            <a:r>
              <a:rPr lang="en-US" altLang="en-US" sz="2000" dirty="0">
                <a:solidFill>
                  <a:srgbClr val="262626"/>
                </a:solidFill>
                <a:latin typeface="Courier New" panose="02070309020205020404" pitchFamily="49" charset="0"/>
              </a:rPr>
              <a:t>()</a:t>
            </a:r>
            <a:br>
              <a:rPr lang="en-US" altLang="en-US" sz="2000" dirty="0">
                <a:solidFill>
                  <a:srgbClr val="262626"/>
                </a:solidFill>
              </a:rPr>
            </a:br>
            <a:r>
              <a:rPr lang="en-US" altLang="en-US" sz="2000" dirty="0">
                <a:solidFill>
                  <a:srgbClr val="262626"/>
                </a:solidFill>
              </a:rPr>
              <a:t>Refreshes the layout (if it changes after the container is onscreen).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26B22D93-1D27-1F12-B533-5F4F3ED05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675" y="547688"/>
            <a:ext cx="8229600" cy="704850"/>
          </a:xfrm>
        </p:spPr>
        <p:txBody>
          <a:bodyPr/>
          <a:lstStyle/>
          <a:p>
            <a:r>
              <a:rPr lang="en-US" altLang="en-US"/>
              <a:t>Preferred sizes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4CECDAAB-5C4A-D607-D0C5-DACF8AF9EF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800" y="1252538"/>
            <a:ext cx="8229600" cy="4946650"/>
          </a:xfrm>
        </p:spPr>
        <p:txBody>
          <a:bodyPr/>
          <a:lstStyle/>
          <a:p>
            <a:pPr>
              <a:tabLst>
                <a:tab pos="860425" algn="l"/>
                <a:tab pos="1143000" algn="l"/>
                <a:tab pos="1431925" algn="l"/>
                <a:tab pos="1774825" algn="l"/>
                <a:tab pos="4738688" algn="l"/>
              </a:tabLst>
            </a:pPr>
            <a:r>
              <a:rPr lang="en-US" altLang="en-US" sz="1800">
                <a:solidFill>
                  <a:srgbClr val="262626"/>
                </a:solidFill>
              </a:rPr>
              <a:t>Swing component objects each have a certain size they would "like" to be: Just large enough to fit their contents (text, icons, etc.).</a:t>
            </a:r>
          </a:p>
          <a:p>
            <a:pPr lvl="1">
              <a:tabLst>
                <a:tab pos="860425" algn="l"/>
                <a:tab pos="1143000" algn="l"/>
                <a:tab pos="1431925" algn="l"/>
                <a:tab pos="1774825" algn="l"/>
                <a:tab pos="4738688" algn="l"/>
              </a:tabLst>
            </a:pPr>
            <a:r>
              <a:rPr lang="en-US" altLang="en-US" sz="1800">
                <a:solidFill>
                  <a:srgbClr val="404040"/>
                </a:solidFill>
              </a:rPr>
              <a:t>This is called the </a:t>
            </a:r>
            <a:r>
              <a:rPr lang="en-US" altLang="en-US" sz="1800" i="1">
                <a:solidFill>
                  <a:srgbClr val="404040"/>
                </a:solidFill>
              </a:rPr>
              <a:t>preferred size</a:t>
            </a:r>
            <a:r>
              <a:rPr lang="en-US" altLang="en-US" sz="1800">
                <a:solidFill>
                  <a:srgbClr val="404040"/>
                </a:solidFill>
              </a:rPr>
              <a:t> of the component.</a:t>
            </a:r>
          </a:p>
          <a:p>
            <a:pPr lvl="1">
              <a:tabLst>
                <a:tab pos="860425" algn="l"/>
                <a:tab pos="1143000" algn="l"/>
                <a:tab pos="1431925" algn="l"/>
                <a:tab pos="1774825" algn="l"/>
                <a:tab pos="4738688" algn="l"/>
              </a:tabLst>
            </a:pPr>
            <a:endParaRPr lang="en-US" altLang="en-US" sz="1800">
              <a:solidFill>
                <a:srgbClr val="404040"/>
              </a:solidFill>
            </a:endParaRPr>
          </a:p>
          <a:p>
            <a:pPr lvl="1">
              <a:tabLst>
                <a:tab pos="860425" algn="l"/>
                <a:tab pos="1143000" algn="l"/>
                <a:tab pos="1431925" algn="l"/>
                <a:tab pos="1774825" algn="l"/>
                <a:tab pos="4738688" algn="l"/>
              </a:tabLst>
            </a:pPr>
            <a:r>
              <a:rPr lang="en-US" altLang="en-US" sz="1800">
                <a:solidFill>
                  <a:srgbClr val="404040"/>
                </a:solidFill>
              </a:rPr>
              <a:t>Some types of layout managers (e.g. </a:t>
            </a: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FlowLayout</a:t>
            </a:r>
            <a:r>
              <a:rPr lang="en-US" altLang="en-US" sz="1800">
                <a:solidFill>
                  <a:srgbClr val="404040"/>
                </a:solidFill>
              </a:rPr>
              <a:t>) choose to size the components inside them to the preferred size.</a:t>
            </a:r>
          </a:p>
          <a:p>
            <a:pPr lvl="1">
              <a:tabLst>
                <a:tab pos="860425" algn="l"/>
                <a:tab pos="1143000" algn="l"/>
                <a:tab pos="1431925" algn="l"/>
                <a:tab pos="1774825" algn="l"/>
                <a:tab pos="4738688" algn="l"/>
              </a:tabLst>
            </a:pPr>
            <a:r>
              <a:rPr lang="en-US" altLang="en-US" sz="1800">
                <a:solidFill>
                  <a:srgbClr val="404040"/>
                </a:solidFill>
              </a:rPr>
              <a:t>Others (e.g. </a:t>
            </a: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BorderLayout</a:t>
            </a:r>
            <a:r>
              <a:rPr lang="en-US" altLang="en-US" sz="1800">
                <a:solidFill>
                  <a:srgbClr val="404040"/>
                </a:solidFill>
              </a:rPr>
              <a:t>, </a:t>
            </a: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GridLayout</a:t>
            </a:r>
            <a:r>
              <a:rPr lang="en-US" altLang="en-US" sz="1800">
                <a:solidFill>
                  <a:srgbClr val="404040"/>
                </a:solidFill>
              </a:rPr>
              <a:t>) disregard the preferred size and use some other scheme to size the components.</a:t>
            </a:r>
          </a:p>
          <a:p>
            <a:pPr lvl="1">
              <a:tabLst>
                <a:tab pos="860425" algn="l"/>
                <a:tab pos="1143000" algn="l"/>
                <a:tab pos="1431925" algn="l"/>
                <a:tab pos="1774825" algn="l"/>
                <a:tab pos="4738688" algn="l"/>
              </a:tabLst>
            </a:pPr>
            <a:endParaRPr lang="en-US" altLang="en-US" sz="1800">
              <a:solidFill>
                <a:srgbClr val="404040"/>
              </a:solidFill>
            </a:endParaRPr>
          </a:p>
          <a:p>
            <a:pPr>
              <a:buFontTx/>
              <a:buNone/>
              <a:tabLst>
                <a:tab pos="860425" algn="l"/>
                <a:tab pos="1143000" algn="l"/>
                <a:tab pos="1431925" algn="l"/>
                <a:tab pos="1774825" algn="l"/>
                <a:tab pos="4738688" algn="l"/>
              </a:tabLst>
            </a:pPr>
            <a:r>
              <a:rPr lang="en-US" altLang="en-US" sz="1800" i="1">
                <a:solidFill>
                  <a:srgbClr val="262626"/>
                </a:solidFill>
              </a:rPr>
              <a:t>	Buttons at preferred size:	Not preferred size:</a:t>
            </a:r>
            <a:endParaRPr lang="en-US" altLang="en-US" sz="1800">
              <a:solidFill>
                <a:srgbClr val="262626"/>
              </a:solidFill>
            </a:endParaRPr>
          </a:p>
        </p:txBody>
      </p:sp>
      <p:pic>
        <p:nvPicPr>
          <p:cNvPr id="32772" name="Picture 5" descr="flowlayout">
            <a:extLst>
              <a:ext uri="{FF2B5EF4-FFF2-40B4-BE49-F238E27FC236}">
                <a16:creationId xmlns:a16="http://schemas.microsoft.com/office/drawing/2014/main" id="{09FEA9BE-67E9-551F-1151-33B25E0CCA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395"/>
          <a:stretch>
            <a:fillRect/>
          </a:stretch>
        </p:blipFill>
        <p:spPr bwMode="auto">
          <a:xfrm>
            <a:off x="1066800" y="5268913"/>
            <a:ext cx="2133600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4" descr="borderlayout">
            <a:extLst>
              <a:ext uri="{FF2B5EF4-FFF2-40B4-BE49-F238E27FC236}">
                <a16:creationId xmlns:a16="http://schemas.microsoft.com/office/drawing/2014/main" id="{B4BB8042-508C-62A4-0D35-E7983DB9B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84" b="21649"/>
          <a:stretch>
            <a:fillRect/>
          </a:stretch>
        </p:blipFill>
        <p:spPr bwMode="auto">
          <a:xfrm>
            <a:off x="4648200" y="5043488"/>
            <a:ext cx="3352800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4712FFD9-E227-F106-3E4D-AB16B728A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FlowLayout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2D317139-01A7-789B-8DA7-F29EA7EFD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19225"/>
            <a:ext cx="8229600" cy="44354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public FlowLayout()</a:t>
            </a:r>
          </a:p>
          <a:p>
            <a:pPr>
              <a:buFontTx/>
              <a:buNone/>
            </a:pPr>
            <a:endParaRPr lang="en-US" altLang="en-US" sz="1800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r>
              <a:rPr lang="en-US" altLang="en-US" sz="1800">
                <a:solidFill>
                  <a:srgbClr val="262626"/>
                </a:solidFill>
              </a:rPr>
              <a:t>treats container as a left-to-right, top-to-bottom "paragraph".</a:t>
            </a:r>
          </a:p>
          <a:p>
            <a:pPr lvl="1"/>
            <a:r>
              <a:rPr lang="en-US" altLang="en-US" sz="1800">
                <a:solidFill>
                  <a:srgbClr val="404040"/>
                </a:solidFill>
              </a:rPr>
              <a:t>Components are given preferred size, horizontally and vertically.</a:t>
            </a:r>
          </a:p>
          <a:p>
            <a:pPr lvl="1"/>
            <a:r>
              <a:rPr lang="en-US" altLang="en-US" sz="1800">
                <a:solidFill>
                  <a:srgbClr val="404040"/>
                </a:solidFill>
              </a:rPr>
              <a:t>Components are positioned in the order added.</a:t>
            </a:r>
          </a:p>
          <a:p>
            <a:pPr lvl="1"/>
            <a:r>
              <a:rPr lang="en-US" altLang="en-US" sz="1800">
                <a:solidFill>
                  <a:srgbClr val="404040"/>
                </a:solidFill>
              </a:rPr>
              <a:t>If too long, components wrap around to the next line.</a:t>
            </a:r>
          </a:p>
          <a:p>
            <a:pPr>
              <a:buFontTx/>
              <a:buNone/>
            </a:pPr>
            <a:endParaRPr lang="en-US" altLang="en-US" sz="1800">
              <a:solidFill>
                <a:srgbClr val="262626"/>
              </a:solidFill>
            </a:endParaRPr>
          </a:p>
          <a:p>
            <a:pPr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	myFrame.setLayout(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new FlowLayout()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);</a:t>
            </a:r>
          </a:p>
          <a:p>
            <a:pPr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	myFrame.add(new JButton("Button 1"));</a:t>
            </a:r>
            <a:endParaRPr lang="en-US" altLang="en-US" sz="1800">
              <a:solidFill>
                <a:srgbClr val="262626"/>
              </a:solidFill>
            </a:endParaRPr>
          </a:p>
          <a:p>
            <a:pPr lvl="1"/>
            <a:endParaRPr lang="en-US" altLang="en-US" sz="1800">
              <a:solidFill>
                <a:srgbClr val="404040"/>
              </a:solidFill>
            </a:endParaRPr>
          </a:p>
          <a:p>
            <a:pPr lvl="1"/>
            <a:endParaRPr lang="en-US" altLang="en-US" sz="1800">
              <a:solidFill>
                <a:srgbClr val="404040"/>
              </a:solidFill>
            </a:endParaRPr>
          </a:p>
          <a:p>
            <a:pPr lvl="1"/>
            <a:endParaRPr lang="en-US" altLang="en-US" sz="1800">
              <a:solidFill>
                <a:srgbClr val="404040"/>
              </a:solidFill>
            </a:endParaRPr>
          </a:p>
          <a:p>
            <a:pPr lvl="1"/>
            <a:endParaRPr lang="en-US" altLang="en-US" sz="1800">
              <a:solidFill>
                <a:srgbClr val="404040"/>
              </a:solidFill>
            </a:endParaRPr>
          </a:p>
          <a:p>
            <a:pPr lvl="1"/>
            <a:r>
              <a:rPr lang="en-US" altLang="en-US" sz="1800">
                <a:solidFill>
                  <a:srgbClr val="404040"/>
                </a:solidFill>
              </a:rPr>
              <a:t>The default layout for containers other than </a:t>
            </a: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JFrame</a:t>
            </a:r>
            <a:r>
              <a:rPr lang="en-US" altLang="en-US" sz="1800">
                <a:solidFill>
                  <a:srgbClr val="404040"/>
                </a:solidFill>
              </a:rPr>
              <a:t> (seen later).</a:t>
            </a:r>
          </a:p>
        </p:txBody>
      </p:sp>
      <p:pic>
        <p:nvPicPr>
          <p:cNvPr id="33796" name="Picture 4" descr="flowlayout">
            <a:extLst>
              <a:ext uri="{FF2B5EF4-FFF2-40B4-BE49-F238E27FC236}">
                <a16:creationId xmlns:a16="http://schemas.microsoft.com/office/drawing/2014/main" id="{971D24C2-AC83-5DB1-C138-F7209F3454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8" y="4626425"/>
            <a:ext cx="8480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C6DB840C-DEA7-EDBC-B436-1F5636A10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BorderLayout</a:t>
            </a:r>
          </a:p>
        </p:txBody>
      </p:sp>
      <p:sp>
        <p:nvSpPr>
          <p:cNvPr id="34819" name="Content Placeholder 5">
            <a:extLst>
              <a:ext uri="{FF2B5EF4-FFF2-40B4-BE49-F238E27FC236}">
                <a16:creationId xmlns:a16="http://schemas.microsoft.com/office/drawing/2014/main" id="{780DA317-0995-3CEA-9D35-B11C4C59C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12925"/>
            <a:ext cx="82296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public BorderLayout()</a:t>
            </a:r>
            <a:endParaRPr lang="en-US" altLang="en-US" sz="1800">
              <a:solidFill>
                <a:srgbClr val="262626"/>
              </a:solidFill>
            </a:endParaRPr>
          </a:p>
          <a:p>
            <a:pPr>
              <a:buFontTx/>
              <a:buNone/>
            </a:pPr>
            <a:endParaRPr lang="en-US" altLang="en-US" sz="1800">
              <a:solidFill>
                <a:srgbClr val="262626"/>
              </a:solidFill>
            </a:endParaRPr>
          </a:p>
          <a:p>
            <a:r>
              <a:rPr lang="en-US" altLang="en-US" sz="1800">
                <a:solidFill>
                  <a:srgbClr val="262626"/>
                </a:solidFill>
              </a:rPr>
              <a:t>Divides container into five regions:</a:t>
            </a:r>
          </a:p>
          <a:p>
            <a:pPr lvl="1"/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NORTH</a:t>
            </a:r>
            <a:r>
              <a:rPr lang="en-US" altLang="en-US" sz="1800">
                <a:solidFill>
                  <a:srgbClr val="404040"/>
                </a:solidFill>
              </a:rPr>
              <a:t> and </a:t>
            </a: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SOUTH</a:t>
            </a:r>
            <a:r>
              <a:rPr lang="en-US" altLang="en-US" sz="1800">
                <a:solidFill>
                  <a:srgbClr val="404040"/>
                </a:solidFill>
              </a:rPr>
              <a:t> regions expand to fill region horizontally,</a:t>
            </a:r>
            <a:br>
              <a:rPr lang="en-US" altLang="en-US" sz="1800">
                <a:solidFill>
                  <a:srgbClr val="404040"/>
                </a:solidFill>
              </a:rPr>
            </a:br>
            <a:r>
              <a:rPr lang="en-US" altLang="en-US" sz="1800">
                <a:solidFill>
                  <a:srgbClr val="404040"/>
                </a:solidFill>
              </a:rPr>
              <a:t>and use the component's preferred size vertically.</a:t>
            </a:r>
          </a:p>
          <a:p>
            <a:pPr lvl="1"/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WEST</a:t>
            </a:r>
            <a:r>
              <a:rPr lang="en-US" altLang="en-US" sz="1800">
                <a:solidFill>
                  <a:srgbClr val="404040"/>
                </a:solidFill>
              </a:rPr>
              <a:t> and </a:t>
            </a: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EAST</a:t>
            </a:r>
            <a:r>
              <a:rPr lang="en-US" altLang="en-US" sz="1800">
                <a:solidFill>
                  <a:srgbClr val="404040"/>
                </a:solidFill>
              </a:rPr>
              <a:t> regions expand to fill region vertically,</a:t>
            </a:r>
            <a:br>
              <a:rPr lang="en-US" altLang="en-US" sz="1800">
                <a:solidFill>
                  <a:srgbClr val="404040"/>
                </a:solidFill>
              </a:rPr>
            </a:br>
            <a:r>
              <a:rPr lang="en-US" altLang="en-US" sz="1800">
                <a:solidFill>
                  <a:srgbClr val="404040"/>
                </a:solidFill>
              </a:rPr>
              <a:t>and use the component's preferred size horizontally.</a:t>
            </a:r>
          </a:p>
          <a:p>
            <a:pPr lvl="1"/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CENTER</a:t>
            </a:r>
            <a:r>
              <a:rPr lang="en-US" altLang="en-US" sz="1800">
                <a:solidFill>
                  <a:srgbClr val="404040"/>
                </a:solidFill>
              </a:rPr>
              <a:t> uses all space not occupied by others.</a:t>
            </a:r>
          </a:p>
          <a:p>
            <a:pPr lvl="1"/>
            <a:endParaRPr lang="en-US" altLang="en-US" sz="1800">
              <a:solidFill>
                <a:srgbClr val="404040"/>
              </a:solidFill>
            </a:endParaRP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myFrame.setLayout(</a:t>
            </a:r>
            <a:r>
              <a:rPr lang="en-US" altLang="en-US" sz="1800" b="1">
                <a:solidFill>
                  <a:srgbClr val="404040"/>
                </a:solidFill>
                <a:latin typeface="Courier New" panose="02070309020205020404" pitchFamily="49" charset="0"/>
              </a:rPr>
              <a:t>new BorderLayout()</a:t>
            </a: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);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myFrame.add(new JButton("Button 1"), </a:t>
            </a:r>
            <a:r>
              <a:rPr lang="en-US" altLang="en-US" sz="1800" b="1">
                <a:solidFill>
                  <a:srgbClr val="404040"/>
                </a:solidFill>
                <a:latin typeface="Courier New" panose="02070309020205020404" pitchFamily="49" charset="0"/>
              </a:rPr>
              <a:t>BorderLayout.NORTH</a:t>
            </a: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);</a:t>
            </a:r>
          </a:p>
          <a:p>
            <a:pPr>
              <a:buFontTx/>
              <a:buNone/>
            </a:pPr>
            <a:endParaRPr lang="en-US" altLang="en-US" sz="1800">
              <a:solidFill>
                <a:srgbClr val="262626"/>
              </a:solidFill>
            </a:endParaRPr>
          </a:p>
          <a:p>
            <a:pPr lvl="1"/>
            <a:r>
              <a:rPr lang="en-US" altLang="en-US" sz="1800">
                <a:solidFill>
                  <a:srgbClr val="404040"/>
                </a:solidFill>
              </a:rPr>
              <a:t>This is the default layout for a </a:t>
            </a:r>
            <a:r>
              <a:rPr lang="en-US" altLang="en-US" sz="1800">
                <a:solidFill>
                  <a:srgbClr val="404040"/>
                </a:solidFill>
                <a:latin typeface="Courier New" panose="02070309020205020404" pitchFamily="49" charset="0"/>
              </a:rPr>
              <a:t>JFrame</a:t>
            </a:r>
            <a:r>
              <a:rPr lang="en-US" altLang="en-US" sz="1800">
                <a:solidFill>
                  <a:srgbClr val="404040"/>
                </a:solidFill>
              </a:rPr>
              <a:t>.</a:t>
            </a:r>
          </a:p>
        </p:txBody>
      </p:sp>
      <p:pic>
        <p:nvPicPr>
          <p:cNvPr id="34820" name="Picture 4" descr="borderlayout">
            <a:extLst>
              <a:ext uri="{FF2B5EF4-FFF2-40B4-BE49-F238E27FC236}">
                <a16:creationId xmlns:a16="http://schemas.microsoft.com/office/drawing/2014/main" id="{9E25F26B-4A92-38AD-C15A-37B9BC446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24000"/>
            <a:ext cx="35814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0AE996C5-48DA-0164-1D97-E73DA692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r>
              <a:rPr lang="en-US" altLang="en-US"/>
              <a:t>GridLayout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668C3040-A38B-E0A3-433C-7C1997DE8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03363"/>
            <a:ext cx="8229600" cy="262413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public GridLayout(int rows, int columns)</a:t>
            </a:r>
          </a:p>
          <a:p>
            <a:endParaRPr lang="en-US" altLang="en-US" sz="1800">
              <a:solidFill>
                <a:srgbClr val="262626"/>
              </a:solidFill>
            </a:endParaRPr>
          </a:p>
          <a:p>
            <a:r>
              <a:rPr lang="en-US" altLang="en-US" sz="1800">
                <a:solidFill>
                  <a:srgbClr val="262626"/>
                </a:solidFill>
              </a:rPr>
              <a:t>Treats container as a grid of equally-sized rows and columns.</a:t>
            </a:r>
          </a:p>
          <a:p>
            <a:r>
              <a:rPr lang="en-US" altLang="en-US" sz="1800">
                <a:solidFill>
                  <a:srgbClr val="262626"/>
                </a:solidFill>
              </a:rPr>
              <a:t>Components are given equal horizontal / vertical size, disregarding preferred size.</a:t>
            </a:r>
          </a:p>
          <a:p>
            <a:r>
              <a:rPr lang="en-US" altLang="en-US" sz="1800">
                <a:solidFill>
                  <a:srgbClr val="262626"/>
                </a:solidFill>
              </a:rPr>
              <a:t>Can specify 0 rows or columns to indicate expansion in that direction as needed.</a:t>
            </a:r>
          </a:p>
        </p:txBody>
      </p:sp>
      <p:pic>
        <p:nvPicPr>
          <p:cNvPr id="35844" name="Picture 4" descr="gridlayout">
            <a:extLst>
              <a:ext uri="{FF2B5EF4-FFF2-40B4-BE49-F238E27FC236}">
                <a16:creationId xmlns:a16="http://schemas.microsoft.com/office/drawing/2014/main" id="{0434E1A7-8058-31DE-9B73-3C4E6122CF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468813"/>
            <a:ext cx="5943600" cy="166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C5F06BD6-01C9-BC72-1E4E-8D5CAA5ED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704850"/>
          </a:xfrm>
        </p:spPr>
        <p:txBody>
          <a:bodyPr/>
          <a:lstStyle/>
          <a:p>
            <a:r>
              <a:rPr lang="en-US" altLang="en-US"/>
              <a:t>Complex layouts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3F2F6EBC-7A96-E131-58DF-042879D6F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229600" cy="4435475"/>
          </a:xfrm>
        </p:spPr>
        <p:txBody>
          <a:bodyPr/>
          <a:lstStyle/>
          <a:p>
            <a:r>
              <a:rPr lang="en-US" altLang="en-US" sz="2000"/>
              <a:t>How would you create a complex window like this, using the layout managers shown?</a:t>
            </a:r>
          </a:p>
        </p:txBody>
      </p:sp>
      <p:pic>
        <p:nvPicPr>
          <p:cNvPr id="36868" name="Picture 4" descr="C:\Document\335\lectures\2002_06_17\complexlayout.JPG">
            <a:extLst>
              <a:ext uri="{FF2B5EF4-FFF2-40B4-BE49-F238E27FC236}">
                <a16:creationId xmlns:a16="http://schemas.microsoft.com/office/drawing/2014/main" id="{94ACC1D8-BEC9-D603-43D0-EB86F72B1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133600"/>
            <a:ext cx="5715000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07AA100D-7267-B0C7-DFDB-9A4158780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Solution: composite layout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9AEECA3E-19A9-7C15-7B7C-156EECCDBE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8839200" cy="4435475"/>
          </a:xfrm>
        </p:spPr>
        <p:txBody>
          <a:bodyPr/>
          <a:lstStyle/>
          <a:p>
            <a:r>
              <a:rPr lang="en-US" altLang="en-US"/>
              <a:t>create panels within panels</a:t>
            </a:r>
          </a:p>
          <a:p>
            <a:r>
              <a:rPr lang="en-US" altLang="en-US"/>
              <a:t>each panel has a different layout, and by combining the layouts, more complex / powerful layout can be achieved</a:t>
            </a:r>
          </a:p>
          <a:p>
            <a:r>
              <a:rPr lang="en-US" altLang="en-US"/>
              <a:t>example:</a:t>
            </a:r>
          </a:p>
          <a:p>
            <a:pPr lvl="1"/>
            <a:r>
              <a:rPr lang="en-US" altLang="en-US"/>
              <a:t>how many panels?</a:t>
            </a:r>
          </a:p>
          <a:p>
            <a:pPr lvl="1"/>
            <a:r>
              <a:rPr lang="en-US" altLang="en-US"/>
              <a:t>what layout in each?</a:t>
            </a:r>
          </a:p>
        </p:txBody>
      </p:sp>
      <p:pic>
        <p:nvPicPr>
          <p:cNvPr id="37892" name="Picture 2" descr="C:\Document\cs335_2003_spring\lecture_notes\composite.bmp">
            <a:extLst>
              <a:ext uri="{FF2B5EF4-FFF2-40B4-BE49-F238E27FC236}">
                <a16:creationId xmlns:a16="http://schemas.microsoft.com/office/drawing/2014/main" id="{90D46F53-515C-BC92-3C99-3B3FF294D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825" y="3783013"/>
            <a:ext cx="3665538" cy="190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5364</TotalTime>
  <Words>2036</Words>
  <Application>Microsoft Office PowerPoint</Application>
  <PresentationFormat>On-screen Show (4:3)</PresentationFormat>
  <Paragraphs>287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Calibri</vt:lpstr>
      <vt:lpstr>Cambria</vt:lpstr>
      <vt:lpstr>Courier New</vt:lpstr>
      <vt:lpstr>Verdana</vt:lpstr>
      <vt:lpstr>Wingdings</vt:lpstr>
      <vt:lpstr>Wingdings 2</vt:lpstr>
      <vt:lpstr>cse143-13wi</vt:lpstr>
      <vt:lpstr>CS 142</vt:lpstr>
      <vt:lpstr>Containers and layout</vt:lpstr>
      <vt:lpstr>JFrame as container</vt:lpstr>
      <vt:lpstr>Preferred sizes</vt:lpstr>
      <vt:lpstr>FlowLayout</vt:lpstr>
      <vt:lpstr>BorderLayout</vt:lpstr>
      <vt:lpstr>GridLayout</vt:lpstr>
      <vt:lpstr>Complex layouts</vt:lpstr>
      <vt:lpstr>Solution: composite layout</vt:lpstr>
      <vt:lpstr>Composite layout example</vt:lpstr>
      <vt:lpstr>Exercise: Tip Calculator</vt:lpstr>
      <vt:lpstr>Making your own DrawingPanel</vt:lpstr>
      <vt:lpstr>Drawing</vt:lpstr>
      <vt:lpstr>Animation</vt:lpstr>
      <vt:lpstr>Exercise: Tip Calculator</vt:lpstr>
      <vt:lpstr>Making our GUI an Object</vt:lpstr>
      <vt:lpstr>Accessing ActionEvent</vt:lpstr>
      <vt:lpstr>How can we access our TextField?</vt:lpstr>
      <vt:lpstr>Nested classes</vt:lpstr>
      <vt:lpstr>Nested class syntax</vt:lpstr>
      <vt:lpstr>Static inner classes</vt:lpstr>
      <vt:lpstr>GUI event example</vt:lpstr>
      <vt:lpstr>JFrame Properties</vt:lpstr>
      <vt:lpstr>Component Properties</vt:lpstr>
      <vt:lpstr>JButton and JLabel</vt:lpstr>
      <vt:lpstr>JTextField and JTextArea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41</cp:revision>
  <dcterms:created xsi:type="dcterms:W3CDTF">2013-01-18T06:01:52Z</dcterms:created>
  <dcterms:modified xsi:type="dcterms:W3CDTF">2024-05-17T08:28:33Z</dcterms:modified>
</cp:coreProperties>
</file>