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8"/>
  </p:notesMasterIdLst>
  <p:sldIdLst>
    <p:sldId id="256" r:id="rId2"/>
    <p:sldId id="316" r:id="rId3"/>
    <p:sldId id="325" r:id="rId4"/>
    <p:sldId id="321" r:id="rId5"/>
    <p:sldId id="322" r:id="rId6"/>
    <p:sldId id="317" r:id="rId7"/>
    <p:sldId id="318" r:id="rId8"/>
    <p:sldId id="323" r:id="rId9"/>
    <p:sldId id="324" r:id="rId10"/>
    <p:sldId id="326" r:id="rId11"/>
    <p:sldId id="327" r:id="rId12"/>
    <p:sldId id="328" r:id="rId13"/>
    <p:sldId id="295" r:id="rId14"/>
    <p:sldId id="297" r:id="rId15"/>
    <p:sldId id="298" r:id="rId16"/>
    <p:sldId id="299" r:id="rId17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1348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86BAB1-6829-854D-2692-C25EA3F2025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AB4E69-3CE0-8C28-39C8-86EBC48D8D93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88F0D35-78E2-492F-8ADD-B555CDF20CDA}" type="datetimeFigureOut">
              <a:rPr lang="en-US"/>
              <a:pPr>
                <a:defRPr/>
              </a:pPr>
              <a:t>5/19/2024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D5724952-8D67-65F0-D30D-4EC6BE52B33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8A99806-E021-9FBD-3931-A2C23D09B4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CD0CA2-F249-9F40-1F7E-D282B64E742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8F5A8-756D-FB49-E455-49A163EF96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6CF7A4-3E86-431E-B006-4C5426C18AD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>
            <a:extLst>
              <a:ext uri="{FF2B5EF4-FFF2-40B4-BE49-F238E27FC236}">
                <a16:creationId xmlns:a16="http://schemas.microsoft.com/office/drawing/2014/main" id="{0C72807B-BF42-FB95-5DCF-4773B5926BB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>
            <a:extLst>
              <a:ext uri="{FF2B5EF4-FFF2-40B4-BE49-F238E27FC236}">
                <a16:creationId xmlns:a16="http://schemas.microsoft.com/office/drawing/2014/main" id="{0A709197-1D84-E6CC-E7C7-0EEA4BDFA57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5124" name="Slide Number Placeholder 3">
            <a:extLst>
              <a:ext uri="{FF2B5EF4-FFF2-40B4-BE49-F238E27FC236}">
                <a16:creationId xmlns:a16="http://schemas.microsoft.com/office/drawing/2014/main" id="{7AD31AD5-A259-CBCC-653E-371204E8AC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fld id="{D26FC90A-236F-456F-B58B-8E2B8BF826F1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>
            <a:extLst>
              <a:ext uri="{FF2B5EF4-FFF2-40B4-BE49-F238E27FC236}">
                <a16:creationId xmlns:a16="http://schemas.microsoft.com/office/drawing/2014/main" id="{68EE4181-2CD6-1981-000A-7F3BC9FFF817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  <p:grpSp>
        <p:nvGrpSpPr>
          <p:cNvPr id="3" name="Group 23">
            <a:extLst>
              <a:ext uri="{FF2B5EF4-FFF2-40B4-BE49-F238E27FC236}">
                <a16:creationId xmlns:a16="http://schemas.microsoft.com/office/drawing/2014/main" id="{6B1B7448-3445-60E3-5EE0-968D102FA4C5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4" name="Freeform 19">
              <a:extLst>
                <a:ext uri="{FF2B5EF4-FFF2-40B4-BE49-F238E27FC236}">
                  <a16:creationId xmlns:a16="http://schemas.microsoft.com/office/drawing/2014/main" id="{3D801DEE-20B6-5D3C-19AF-92B4424F20D4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5" name="Freeform 20">
              <a:extLst>
                <a:ext uri="{FF2B5EF4-FFF2-40B4-BE49-F238E27FC236}">
                  <a16:creationId xmlns:a16="http://schemas.microsoft.com/office/drawing/2014/main" id="{B777C922-22A9-D865-A4D9-A2D837BAA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6" name="Group 1">
              <a:extLst>
                <a:ext uri="{FF2B5EF4-FFF2-40B4-BE49-F238E27FC236}">
                  <a16:creationId xmlns:a16="http://schemas.microsoft.com/office/drawing/2014/main" id="{8D951802-59A5-A4C3-2E18-9F533F8E40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7" name="Freeform 22">
                <a:extLst>
                  <a:ext uri="{FF2B5EF4-FFF2-40B4-BE49-F238E27FC236}">
                    <a16:creationId xmlns:a16="http://schemas.microsoft.com/office/drawing/2014/main" id="{D2F5A1A9-EA76-4197-7972-D55E1E34ECCC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8" name="Freeform 23">
                <a:extLst>
                  <a:ext uri="{FF2B5EF4-FFF2-40B4-BE49-F238E27FC236}">
                    <a16:creationId xmlns:a16="http://schemas.microsoft.com/office/drawing/2014/main" id="{4FF59B80-F632-F576-CA5E-C8C64734586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81924" name="Title Placeholder 8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25" name="Text Placeholder 29"/>
          <p:cNvSpPr>
            <a:spLocks noGrp="1"/>
          </p:cNvSpPr>
          <p:nvPr>
            <p:ph type="subTitle" idx="1"/>
          </p:nvPr>
        </p:nvSpPr>
        <p:spPr>
          <a:xfrm>
            <a:off x="685800" y="3276600"/>
            <a:ext cx="7772400" cy="1752600"/>
          </a:xfrm>
          <a:ln w="9525"/>
        </p:spPr>
        <p:txBody>
          <a:bodyPr/>
          <a:lstStyle>
            <a:lvl1pPr marL="0" indent="0" algn="ctr">
              <a:buFont typeface="Wingdings 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53027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163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4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025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984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9738"/>
            <a:ext cx="8229600" cy="70326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181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74417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85508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8">
            <a:extLst>
              <a:ext uri="{FF2B5EF4-FFF2-40B4-BE49-F238E27FC236}">
                <a16:creationId xmlns:a16="http://schemas.microsoft.com/office/drawing/2014/main" id="{EEAFD6CB-E1C9-91C6-A08D-2D9E2351A2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439738"/>
            <a:ext cx="8229600" cy="70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9">
            <a:extLst>
              <a:ext uri="{FF2B5EF4-FFF2-40B4-BE49-F238E27FC236}">
                <a16:creationId xmlns:a16="http://schemas.microsoft.com/office/drawing/2014/main" id="{D4D65076-3229-3FF0-1637-414D713042E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28600" y="1371600"/>
            <a:ext cx="8915400" cy="518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CC4B67-45FF-EF17-2616-3B6EF6969BD1}"/>
              </a:ext>
            </a:extLst>
          </p:cNvPr>
          <p:cNvSpPr txBox="1">
            <a:spLocks noGrp="1"/>
          </p:cNvSpPr>
          <p:nvPr/>
        </p:nvSpPr>
        <p:spPr>
          <a:xfrm>
            <a:off x="8326438" y="6430963"/>
            <a:ext cx="762000" cy="365125"/>
          </a:xfrm>
          <a:prstGeom prst="rect">
            <a:avLst/>
          </a:prstGeom>
          <a:noFill/>
        </p:spPr>
        <p:txBody>
          <a:bodyPr lIns="0" tIns="0" rIns="0" bIns="0" anchor="b"/>
          <a:lstStyle>
            <a:lvl1pPr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buFont typeface="Wingdings" panose="05000000000000000000" pitchFamily="2" charset="2"/>
              <a:buNone/>
            </a:pPr>
            <a:fld id="{9A8B778A-5883-45AA-A0A5-0DA79BE1881B}" type="slidenum">
              <a:rPr lang="en-US" altLang="en-US" sz="1200">
                <a:solidFill>
                  <a:srgbClr val="424242"/>
                </a:solidFill>
              </a:rPr>
              <a:pPr algn="r" eaLnBrk="1" hangingPunct="1">
                <a:buFont typeface="Wingdings" panose="05000000000000000000" pitchFamily="2" charset="2"/>
                <a:buNone/>
              </a:pPr>
              <a:t>‹#›</a:t>
            </a:fld>
            <a:endParaRPr lang="en-US" altLang="en-US" sz="1200">
              <a:solidFill>
                <a:srgbClr val="424242"/>
              </a:solidFill>
            </a:endParaRPr>
          </a:p>
        </p:txBody>
      </p:sp>
      <p:grpSp>
        <p:nvGrpSpPr>
          <p:cNvPr id="11" name="Group 23">
            <a:extLst>
              <a:ext uri="{FF2B5EF4-FFF2-40B4-BE49-F238E27FC236}">
                <a16:creationId xmlns:a16="http://schemas.microsoft.com/office/drawing/2014/main" id="{A25F7A35-0136-69DC-7899-F036D6EFBB6D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9525" y="0"/>
            <a:ext cx="9169400" cy="533400"/>
            <a:chOff x="-6" y="-180"/>
            <a:chExt cx="5776" cy="516"/>
          </a:xfr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5400000" scaled="0"/>
            <a:tileRect/>
          </a:gradFill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15A19262-76D0-189C-3404-B1368DD4BD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6" y="-180"/>
              <a:ext cx="5772" cy="5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6" y="2"/>
                </a:cxn>
                <a:cxn ang="0">
                  <a:pos x="2542" y="0"/>
                </a:cxn>
                <a:cxn ang="0">
                  <a:pos x="4374" y="367"/>
                </a:cxn>
                <a:cxn ang="0">
                  <a:pos x="5766" y="55"/>
                </a:cxn>
                <a:cxn ang="0">
                  <a:pos x="5772" y="213"/>
                </a:cxn>
                <a:cxn ang="0">
                  <a:pos x="4302" y="439"/>
                </a:cxn>
                <a:cxn ang="0">
                  <a:pos x="1488" y="201"/>
                </a:cxn>
                <a:cxn ang="0">
                  <a:pos x="0" y="656"/>
                </a:cxn>
                <a:cxn ang="0">
                  <a:pos x="6" y="2"/>
                </a:cxn>
              </a:cxnLst>
              <a:rect l="0" t="0" r="0" b="0"/>
              <a:pathLst>
                <a:path w="5772" h="656">
                  <a:moveTo>
                    <a:pt x="6" y="2"/>
                  </a:moveTo>
                  <a:lnTo>
                    <a:pt x="2542" y="0"/>
                  </a:lnTo>
                  <a:cubicBezTo>
                    <a:pt x="2746" y="101"/>
                    <a:pt x="3828" y="367"/>
                    <a:pt x="4374" y="367"/>
                  </a:cubicBezTo>
                  <a:cubicBezTo>
                    <a:pt x="4920" y="367"/>
                    <a:pt x="5526" y="152"/>
                    <a:pt x="5766" y="55"/>
                  </a:cubicBezTo>
                  <a:lnTo>
                    <a:pt x="5772" y="213"/>
                  </a:lnTo>
                  <a:cubicBezTo>
                    <a:pt x="5670" y="257"/>
                    <a:pt x="5016" y="441"/>
                    <a:pt x="4302" y="439"/>
                  </a:cubicBezTo>
                  <a:cubicBezTo>
                    <a:pt x="3588" y="437"/>
                    <a:pt x="2205" y="165"/>
                    <a:pt x="1488" y="201"/>
                  </a:cubicBezTo>
                  <a:cubicBezTo>
                    <a:pt x="750" y="209"/>
                    <a:pt x="270" y="482"/>
                    <a:pt x="0" y="656"/>
                  </a:cubicBezTo>
                  <a:lnTo>
                    <a:pt x="6" y="2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sp>
          <p:nvSpPr>
            <p:cNvPr id="15" name="Freeform 14">
              <a:extLst>
                <a:ext uri="{FF2B5EF4-FFF2-40B4-BE49-F238E27FC236}">
                  <a16:creationId xmlns:a16="http://schemas.microsoft.com/office/drawing/2014/main" id="{0487514D-DBC4-62B2-3349-DB8C99F368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8" y="-180"/>
              <a:ext cx="3072" cy="263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1668" y="564"/>
                </a:cxn>
                <a:cxn ang="0">
                  <a:pos x="3000" y="186"/>
                </a:cxn>
                <a:cxn ang="0">
                  <a:pos x="3000" y="6"/>
                </a:cxn>
                <a:cxn ang="0">
                  <a:pos x="0" y="0"/>
                </a:cxn>
              </a:cxnLst>
              <a:rect l="0" t="0" r="0" b="0"/>
              <a:pathLst>
                <a:path w="3000" h="595">
                  <a:moveTo>
                    <a:pt x="0" y="0"/>
                  </a:moveTo>
                  <a:cubicBezTo>
                    <a:pt x="174" y="102"/>
                    <a:pt x="1168" y="533"/>
                    <a:pt x="1668" y="564"/>
                  </a:cubicBezTo>
                  <a:cubicBezTo>
                    <a:pt x="2168" y="595"/>
                    <a:pt x="2778" y="279"/>
                    <a:pt x="3000" y="186"/>
                  </a:cubicBezTo>
                  <a:lnTo>
                    <a:pt x="3000" y="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  <a:cs typeface="Times New Roman" charset="0"/>
              </a:endParaRPr>
            </a:p>
          </p:txBody>
        </p:sp>
        <p:grpSp>
          <p:nvGrpSpPr>
            <p:cNvPr id="16" name="Group 1">
              <a:extLst>
                <a:ext uri="{FF2B5EF4-FFF2-40B4-BE49-F238E27FC236}">
                  <a16:creationId xmlns:a16="http://schemas.microsoft.com/office/drawing/2014/main" id="{A86CDBB1-B41E-CC08-540E-E78645B9E2A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42"/>
              <a:ext cx="5770" cy="246"/>
              <a:chOff x="-13880" y="438044"/>
              <a:chExt cx="9173112" cy="427357"/>
            </a:xfrm>
            <a:grpFill/>
          </p:grpSpPr>
          <p:sp>
            <p:nvSpPr>
              <p:cNvPr id="17" name="Freeform 16">
                <a:extLst>
                  <a:ext uri="{FF2B5EF4-FFF2-40B4-BE49-F238E27FC236}">
                    <a16:creationId xmlns:a16="http://schemas.microsoft.com/office/drawing/2014/main" id="{46FEA08F-C10E-0E20-6824-EE6278D6B087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3880" y="438118"/>
                <a:ext cx="9173112" cy="427283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966"/>
                  </a:cxn>
                  <a:cxn ang="0">
                    <a:pos x="1608" y="282"/>
                  </a:cxn>
                  <a:cxn ang="0">
                    <a:pos x="4110" y="1008"/>
                  </a:cxn>
                  <a:cxn ang="0">
                    <a:pos x="5772" y="0"/>
                  </a:cxn>
                </a:cxnLst>
                <a:rect l="0" t="0" r="0" b="0"/>
                <a:pathLst>
                  <a:path w="5772" h="1055">
                    <a:moveTo>
                      <a:pt x="0" y="966"/>
                    </a:moveTo>
                    <a:cubicBezTo>
                      <a:pt x="282" y="738"/>
                      <a:pt x="923" y="275"/>
                      <a:pt x="1608" y="282"/>
                    </a:cubicBezTo>
                    <a:cubicBezTo>
                      <a:pt x="2293" y="289"/>
                      <a:pt x="3416" y="1055"/>
                      <a:pt x="4110" y="1008"/>
                    </a:cubicBezTo>
                    <a:cubicBezTo>
                      <a:pt x="4804" y="961"/>
                      <a:pt x="5426" y="210"/>
                      <a:pt x="5772" y="0"/>
                    </a:cubicBezTo>
                  </a:path>
                </a:pathLst>
              </a:custGeom>
              <a:grpFill/>
              <a:ln w="1079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8037E78C-B95F-58B3-58B8-DE05E0220E6F}"/>
                  </a:ext>
                </a:extLst>
              </p:cNvPr>
              <p:cNvSpPr>
                <a:spLocks/>
              </p:cNvSpPr>
              <p:nvPr/>
            </p:nvSpPr>
            <p:spPr bwMode="auto">
              <a:xfrm rot="21435692">
                <a:off x="-10858" y="438044"/>
                <a:ext cx="9169042" cy="382392"/>
              </a:xfrm>
              <a:custGeom>
                <a:avLst>
                  <a:gd name="A1" fmla="val 0"/>
                  <a:gd name="A2" fmla="val 0"/>
                  <a:gd name="A3" fmla="val 0"/>
                  <a:gd name="A4" fmla="val 0"/>
                  <a:gd name="A5" fmla="val 0"/>
                  <a:gd name="A6" fmla="val 0"/>
                  <a:gd name="A7" fmla="val 0"/>
                  <a:gd name="A8" fmla="val 0"/>
                </a:avLst>
                <a:gdLst/>
                <a:ahLst/>
                <a:cxnLst>
                  <a:cxn ang="0">
                    <a:pos x="0" y="732"/>
                  </a:cxn>
                  <a:cxn ang="0">
                    <a:pos x="1638" y="228"/>
                  </a:cxn>
                  <a:cxn ang="0">
                    <a:pos x="4122" y="816"/>
                  </a:cxn>
                  <a:cxn ang="0">
                    <a:pos x="5766" y="0"/>
                  </a:cxn>
                </a:cxnLst>
                <a:rect l="0" t="0" r="0" b="0"/>
                <a:pathLst>
                  <a:path w="5766" h="854">
                    <a:moveTo>
                      <a:pt x="0" y="732"/>
                    </a:moveTo>
                    <a:cubicBezTo>
                      <a:pt x="273" y="647"/>
                      <a:pt x="951" y="214"/>
                      <a:pt x="1638" y="228"/>
                    </a:cubicBezTo>
                    <a:cubicBezTo>
                      <a:pt x="2325" y="242"/>
                      <a:pt x="3434" y="854"/>
                      <a:pt x="4122" y="816"/>
                    </a:cubicBezTo>
                    <a:cubicBezTo>
                      <a:pt x="4810" y="778"/>
                      <a:pt x="5424" y="170"/>
                      <a:pt x="5766" y="0"/>
                    </a:cubicBezTo>
                  </a:path>
                </a:pathLst>
              </a:custGeom>
              <a:grp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>
                <a:lvl1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ＭＳ Ｐゴシック" charset="0"/>
                    <a:cs typeface="Times New Roman" charset="0"/>
                  </a:defRPr>
                </a:lvl1pPr>
                <a:lvl2pPr marL="37931725" indent="-37474525"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2pPr>
                <a:lvl3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3pPr>
                <a:lvl4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4pPr>
                <a:lvl5pPr eaLnBrk="0" hangingPunct="0"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5pPr>
                <a:lvl6pPr marL="4572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6pPr>
                <a:lvl7pPr marL="9144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7pPr>
                <a:lvl8pPr marL="13716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8pPr>
                <a:lvl9pPr marL="1828800" eaLnBrk="0" fontAlgn="base" hangingPunct="0">
                  <a:spcBef>
                    <a:spcPts val="50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Verdana" charset="0"/>
                    <a:ea typeface="Times New Roman" charset="0"/>
                    <a:cs typeface="Times New Roman" charset="0"/>
                  </a:defRPr>
                </a:lvl9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/>
              </a:p>
            </p:txBody>
          </p:sp>
        </p:grpSp>
      </p:grpSp>
      <p:sp>
        <p:nvSpPr>
          <p:cNvPr id="19" name="Freeform 18">
            <a:extLst>
              <a:ext uri="{FF2B5EF4-FFF2-40B4-BE49-F238E27FC236}">
                <a16:creationId xmlns:a16="http://schemas.microsoft.com/office/drawing/2014/main" id="{1B2C3713-4E88-129C-C1D8-325775B41E1D}"/>
              </a:ext>
            </a:extLst>
          </p:cNvPr>
          <p:cNvSpPr>
            <a:spLocks/>
          </p:cNvSpPr>
          <p:nvPr userDrawn="1"/>
        </p:nvSpPr>
        <p:spPr bwMode="auto">
          <a:xfrm rot="10800000">
            <a:off x="-9525" y="6586131"/>
            <a:ext cx="4876800" cy="271869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74000">
                <a:schemeClr val="accent5">
                  <a:alpha val="37000"/>
                  <a:lumMod val="100000"/>
                </a:schemeClr>
              </a:gs>
              <a:gs pos="44000">
                <a:schemeClr val="accent5">
                  <a:lumMod val="75000"/>
                </a:schemeClr>
              </a:gs>
              <a:gs pos="33000">
                <a:srgbClr val="5096A2"/>
              </a:gs>
            </a:gsLst>
            <a:lin ang="42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ea typeface="+mn-ea"/>
              <a:cs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696" r:id="rId2"/>
    <p:sldLayoutId id="2147483697" r:id="rId3"/>
    <p:sldLayoutId id="2147483698" r:id="rId4"/>
    <p:sldLayoutId id="2147483699" r:id="rId5"/>
    <p:sldLayoutId id="2147483700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mbria" panose="02040503050406030204" pitchFamily="18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95000"/>
        <a:buFont typeface="Wingdings 2" panose="05020102010507070707" pitchFamily="18" charset="2"/>
        <a:buChar char=""/>
        <a:defRPr sz="2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EB641B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39639D"/>
        </a:buClr>
        <a:buSzPct val="65000"/>
        <a:buFont typeface="Wingdings 2" panose="05020102010507070707" pitchFamily="18" charset="2"/>
        <a:buChar char=""/>
        <a:defRPr sz="17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9FAF184E-AF44-1691-312B-094149A6F7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15375"/>
            <a:ext cx="7772400" cy="1320347"/>
          </a:xfrm>
        </p:spPr>
        <p:txBody>
          <a:bodyPr/>
          <a:lstStyle/>
          <a:p>
            <a:pPr eaLnBrk="1" hangingPunct="1"/>
            <a:r>
              <a:rPr lang="en-US" altLang="en-US" sz="7200" dirty="0"/>
              <a:t>CS 142</a:t>
            </a:r>
          </a:p>
        </p:txBody>
      </p:sp>
      <p:sp>
        <p:nvSpPr>
          <p:cNvPr id="4099" name="Subtitle 2">
            <a:extLst>
              <a:ext uri="{FF2B5EF4-FFF2-40B4-BE49-F238E27FC236}">
                <a16:creationId xmlns:a16="http://schemas.microsoft.com/office/drawing/2014/main" id="{C3F565BD-9177-37F7-1E5F-E79646F1E3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177133"/>
            <a:ext cx="7772400" cy="1320347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 sz="2800" b="1" dirty="0"/>
              <a:t>Lecture 28:</a:t>
            </a:r>
            <a:r>
              <a:rPr lang="en-US" altLang="en-US" sz="2800" dirty="0"/>
              <a:t> GUIs</a:t>
            </a:r>
            <a:endParaRPr lang="en-US" altLang="en-US" sz="2800" b="1" dirty="0"/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10AD3FA5-9E57-0A78-E3F1-F993187F6E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28992"/>
            <a:ext cx="7772400" cy="51162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95000"/>
              <a:buFont typeface="Wingdings 2" charset="2"/>
              <a:buNone/>
              <a:defRPr sz="22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B641B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9639D"/>
              </a:buClr>
              <a:buSzPct val="65000"/>
              <a:buFont typeface="Wingdings 2" panose="05020102010507070707" pitchFamily="18" charset="2"/>
              <a:buChar char=""/>
              <a:defRPr sz="1700" kern="12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 eaLnBrk="1" hangingPunct="1">
              <a:buFont typeface="Wingdings 2" panose="05020102010507070707" pitchFamily="18" charset="2"/>
              <a:buNone/>
            </a:pPr>
            <a:r>
              <a:rPr lang="en-US" altLang="en-US" sz="1800" dirty="0"/>
              <a:t>Thanks to Marty Stepp and Stuart Reges for parts of these slides</a:t>
            </a:r>
          </a:p>
        </p:txBody>
      </p:sp>
      <p:pic>
        <p:nvPicPr>
          <p:cNvPr id="1026" name="Picture 2" descr="Dr. Olaf Schnabel - Portfolio: Comics ...">
            <a:extLst>
              <a:ext uri="{FF2B5EF4-FFF2-40B4-BE49-F238E27FC236}">
                <a16:creationId xmlns:a16="http://schemas.microsoft.com/office/drawing/2014/main" id="{4B11658D-3735-F71E-87C4-3FA12297AC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19" y="3195121"/>
            <a:ext cx="8142961" cy="2063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A9E92-B210-F8D0-64C2-E52F1FA6AF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your own </a:t>
            </a:r>
            <a:r>
              <a:rPr lang="en-US" sz="4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endParaRPr lang="en-US" sz="4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703D2-B63F-47A4-C541-36233BBE2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draw shapes on a window we need to add an image</a:t>
            </a:r>
          </a:p>
          <a:p>
            <a:pPr lvl="1"/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>
                <a:cs typeface="Courier New" panose="02070309020205020404" pitchFamily="49" charset="0"/>
              </a:rPr>
              <a:t>name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new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width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>
                <a:solidFill>
                  <a:srgbClr val="000000"/>
                </a:solidFill>
                <a:cs typeface="Courier New" panose="02070309020205020404" pitchFamily="49" charset="0"/>
              </a:rPr>
              <a:t>height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800" b="1" dirty="0" err="1">
                <a:solidFill>
                  <a:srgbClr val="000000"/>
                </a:solidFill>
                <a:cs typeface="Courier New" panose="02070309020205020404" pitchFamily="49" charset="0"/>
              </a:rPr>
              <a:t>colorType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lvl="1"/>
            <a:r>
              <a:rPr lang="en-US" sz="2200" dirty="0">
                <a:solidFill>
                  <a:srgbClr val="000000"/>
                </a:solidFill>
                <a:cs typeface="Courier New" panose="02070309020205020404" pitchFamily="49" charset="0"/>
              </a:rPr>
              <a:t>We will be using color type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lvl="1"/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>
                <a:cs typeface="Courier New" panose="02070309020205020404" pitchFamily="49" charset="0"/>
              </a:rPr>
              <a:t>An image can’t go directly in the frame. It must go inside an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and the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ImageIcon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cs typeface="Courier New" panose="02070309020205020404" pitchFamily="49" charset="0"/>
              </a:rPr>
              <a:t>must go in a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and then </a:t>
            </a:r>
            <a:r>
              <a:rPr lang="en-US" b="1" i="1" dirty="0">
                <a:cs typeface="Courier New" panose="02070309020205020404" pitchFamily="49" charset="0"/>
              </a:rPr>
              <a:t>finally</a:t>
            </a:r>
            <a:r>
              <a:rPr lang="en-US" dirty="0">
                <a:cs typeface="Courier New" panose="02070309020205020404" pitchFamily="49" charset="0"/>
              </a:rPr>
              <a:t> we can put the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Label </a:t>
            </a:r>
            <a:r>
              <a:rPr lang="en-US" dirty="0">
                <a:cs typeface="Courier New" panose="02070309020205020404" pitchFamily="49" charset="0"/>
              </a:rPr>
              <a:t>on  the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Frame</a:t>
            </a:r>
          </a:p>
          <a:p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JFrame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(400, 500,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BufferedImage.TYPE_INT_RGB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JLabel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ImageIcon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img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</a:t>
            </a:r>
            <a:r>
              <a:rPr lang="en-US" sz="1800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.add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en-US" sz="1800" b="1" dirty="0">
                <a:solidFill>
                  <a:srgbClr val="000000"/>
                </a:solidFill>
                <a:latin typeface="Courier New" panose="02070309020205020404" pitchFamily="49" charset="0"/>
              </a:rPr>
              <a:t>surround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267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BFCC4-8059-009B-1685-6EA7D1AC5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Drawing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2CCAE-E685-B252-5940-65AD7F5FC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Just like with the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dirty="0"/>
              <a:t>, we need a pen to draw shapes.</a:t>
            </a:r>
          </a:p>
          <a:p>
            <a:endParaRPr lang="en-US" dirty="0"/>
          </a:p>
          <a:p>
            <a:pPr lvl="1"/>
            <a:r>
              <a:rPr lang="en-US" dirty="0"/>
              <a:t>You can get a pen from the image the same way you did from the </a:t>
            </a:r>
            <a:r>
              <a:rPr lang="en-US" dirty="0" err="1"/>
              <a:t>DrawingPanel</a:t>
            </a:r>
            <a:r>
              <a:rPr lang="en-US" dirty="0"/>
              <a:t>:</a:t>
            </a:r>
          </a:p>
          <a:p>
            <a:pPr lvl="1"/>
            <a:endParaRPr lang="en-US" dirty="0"/>
          </a:p>
          <a:p>
            <a:pPr marL="393700" lvl="1" indent="0">
              <a:buNone/>
            </a:pPr>
            <a:r>
              <a:rPr lang="en-US" dirty="0"/>
              <a:t>   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b="1" dirty="0"/>
              <a:t>name</a:t>
            </a:r>
            <a:r>
              <a:rPr lang="en-US" dirty="0"/>
              <a:t> = </a:t>
            </a:r>
            <a:r>
              <a:rPr lang="en-US" b="1" dirty="0" err="1"/>
              <a:t>yourBufferedImage</a:t>
            </a:r>
            <a:r>
              <a:rPr lang="en-US" dirty="0" err="1"/>
              <a:t>.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getGraphics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marL="393700" lvl="1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2200" dirty="0">
                <a:cs typeface="Courier New" panose="02070309020205020404" pitchFamily="49" charset="0"/>
              </a:rPr>
              <a:t>Now you can call all the same methods you called on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Graphics </a:t>
            </a:r>
            <a:r>
              <a:rPr lang="en-US" sz="2200" dirty="0">
                <a:cs typeface="Courier New" panose="02070309020205020404" pitchFamily="49" charset="0"/>
              </a:rPr>
              <a:t>object you got from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DrawingPanel</a:t>
            </a:r>
            <a:r>
              <a:rPr lang="en-US" sz="2200" dirty="0">
                <a:cs typeface="Courier New" panose="02070309020205020404" pitchFamily="49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3022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115E1A-6C98-014F-1B02-FE7273B0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Animation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FB800C-E8D4-B323-B64E-A6D654DB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make some code to run every </a:t>
            </a:r>
            <a:r>
              <a:rPr lang="en-US" b="1" i="1" dirty="0"/>
              <a:t>n</a:t>
            </a:r>
            <a:r>
              <a:rPr lang="en-US" dirty="0"/>
              <a:t> amount of seconds</a:t>
            </a:r>
          </a:p>
          <a:p>
            <a:pPr lvl="1"/>
            <a:r>
              <a:rPr lang="en-US" dirty="0"/>
              <a:t>Use the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Timer</a:t>
            </a:r>
            <a:r>
              <a:rPr lang="en-US" dirty="0"/>
              <a:t> class</a:t>
            </a:r>
          </a:p>
          <a:p>
            <a:pPr lvl="1"/>
            <a:r>
              <a:rPr lang="en-US" dirty="0"/>
              <a:t>Create a class that extends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TimerTask</a:t>
            </a:r>
            <a:r>
              <a:rPr lang="en-US" dirty="0"/>
              <a:t> and give it a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run()</a:t>
            </a:r>
            <a:r>
              <a:rPr lang="en-US" dirty="0"/>
              <a:t>method</a:t>
            </a:r>
          </a:p>
          <a:p>
            <a:pPr lvl="2"/>
            <a:r>
              <a:rPr lang="en-US" dirty="0"/>
              <a:t>Think of the timer as an alarm clock that only has a snooze button</a:t>
            </a:r>
          </a:p>
          <a:p>
            <a:pPr marL="393700" lvl="1" indent="0">
              <a:buNone/>
            </a:pPr>
            <a:endParaRPr lang="en-US" sz="1000" dirty="0"/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Timer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Timer();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from </a:t>
            </a:r>
            <a:r>
              <a:rPr lang="en-US" sz="1800" dirty="0" err="1">
                <a:solidFill>
                  <a:srgbClr val="FFC000"/>
                </a:solidFill>
                <a:latin typeface="Courier New" panose="02070309020205020404" pitchFamily="49" charset="0"/>
              </a:rPr>
              <a:t>java.util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696969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task =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timer.schedule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(task, 200, 100);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starts timer to run task</a:t>
            </a:r>
          </a:p>
          <a:p>
            <a:pPr marL="393700" lvl="1" indent="0">
              <a:buNone/>
            </a:pP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			// after 200ms and then every 100ms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sz="1800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pPr marL="393700" lvl="1" indent="0">
              <a:buNone/>
            </a:pP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MyTimer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extends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TimerTask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private 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count;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941EDF"/>
                </a:solidFill>
                <a:latin typeface="Courier New" panose="02070309020205020404" pitchFamily="49" charset="0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run() {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count++;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pen.drawRect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(10 * count, 20 * count, 40, 30);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   </a:t>
            </a:r>
            <a:r>
              <a:rPr lang="en-US" sz="1800" dirty="0" err="1">
                <a:solidFill>
                  <a:srgbClr val="000000"/>
                </a:solidFill>
                <a:latin typeface="Courier New" panose="02070309020205020404" pitchFamily="49" charset="0"/>
              </a:rPr>
              <a:t>frame.repaint</a:t>
            </a: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();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redraws the picture on the screen 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   }                   </a:t>
            </a:r>
            <a:r>
              <a:rPr lang="en-US" sz="1800" dirty="0">
                <a:solidFill>
                  <a:srgbClr val="FFC000"/>
                </a:solidFill>
                <a:latin typeface="Courier New" panose="02070309020205020404" pitchFamily="49" charset="0"/>
              </a:rPr>
              <a:t>// so we can see the update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  <a:t>}</a:t>
            </a:r>
            <a:br>
              <a:rPr lang="en-US" sz="1800" dirty="0">
                <a:solidFill>
                  <a:srgbClr val="000000"/>
                </a:solidFill>
                <a:latin typeface="Courier New" panose="02070309020205020404" pitchFamily="49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489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BFB68615-DC24-B05A-406B-F3676748D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altLang="en-US"/>
              <a:t> Properties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373E03-3177-CB2C-A457-01A90735E3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JFrame</a:t>
            </a:r>
            <a:r>
              <a:rPr lang="en-US" sz="2200" dirty="0" err="1"/>
              <a:t>s</a:t>
            </a:r>
            <a:r>
              <a:rPr lang="en-US" sz="2200" dirty="0"/>
              <a:t> have the following unique properties that you can get or set in your graphical programs: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endParaRPr lang="en-US" sz="2200" dirty="0"/>
          </a:p>
        </p:txBody>
      </p:sp>
      <p:graphicFrame>
        <p:nvGraphicFramePr>
          <p:cNvPr id="7" name="Group 102">
            <a:extLst>
              <a:ext uri="{FF2B5EF4-FFF2-40B4-BE49-F238E27FC236}">
                <a16:creationId xmlns:a16="http://schemas.microsoft.com/office/drawing/2014/main" id="{A9E88601-A70D-6A92-F5A1-BAE2B2956913}"/>
              </a:ext>
            </a:extLst>
          </p:cNvPr>
          <p:cNvGraphicFramePr>
            <a:graphicFrameLocks noGrp="1"/>
          </p:cNvGraphicFramePr>
          <p:nvPr/>
        </p:nvGraphicFramePr>
        <p:xfrm>
          <a:off x="152400" y="2362200"/>
          <a:ext cx="8773886" cy="4156076"/>
        </p:xfrm>
        <a:graphic>
          <a:graphicData uri="http://schemas.openxmlformats.org/drawingml/2006/table">
            <a:tbl>
              <a:tblPr/>
              <a:tblGrid>
                <a:gridCol w="1371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458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241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323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646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default close operation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int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what should happen when frame is closed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getDefaultCloseOperation</a:t>
                      </a: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setDefaultCloseOperation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image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Image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icon in the window's title bar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getIconImage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setIconImage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54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layout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LayoutManager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how the frame should position its components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getLayout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setLayout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resizable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window can be resized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isResizable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setResizable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4017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title</a:t>
                      </a:r>
                    </a:p>
                  </a:txBody>
                  <a:tcPr marT="45727" marB="4572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String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window's title bar text</a:t>
                      </a: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getTitle</a:t>
                      </a: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setTitle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426437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97359BD4-3F61-BD96-BD7D-FF3BD8A563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04850"/>
          </a:xfrm>
        </p:spPr>
        <p:txBody>
          <a:bodyPr/>
          <a:lstStyle/>
          <a:p>
            <a:r>
              <a:rPr lang="en-US" altLang="en-US"/>
              <a:t>Component Properties</a:t>
            </a:r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3C313141-30AF-87AE-7B4B-021EF72AE2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185863"/>
            <a:ext cx="9139238" cy="896937"/>
          </a:xfrm>
        </p:spPr>
        <p:txBody>
          <a:bodyPr/>
          <a:lstStyle/>
          <a:p>
            <a:r>
              <a:rPr lang="en-US" altLang="en-US"/>
              <a:t>All components also have the following properties:</a:t>
            </a:r>
          </a:p>
        </p:txBody>
      </p:sp>
      <p:graphicFrame>
        <p:nvGraphicFramePr>
          <p:cNvPr id="5" name="Group 92">
            <a:extLst>
              <a:ext uri="{FF2B5EF4-FFF2-40B4-BE49-F238E27FC236}">
                <a16:creationId xmlns:a16="http://schemas.microsoft.com/office/drawing/2014/main" id="{F1D350E1-70AE-506A-7F50-AAE096C1D3AB}"/>
              </a:ext>
            </a:extLst>
          </p:cNvPr>
          <p:cNvGraphicFramePr>
            <a:graphicFrameLocks noGrp="1"/>
          </p:cNvGraphicFramePr>
          <p:nvPr/>
        </p:nvGraphicFramePr>
        <p:xfrm>
          <a:off x="76200" y="1685925"/>
          <a:ext cx="8991600" cy="5019898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73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2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05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721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name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type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description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methods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background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getBackground, setBackground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enabled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interacted with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isEnabled, setEnabled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font used to display any text on the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getFont, setFont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foreground color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getForeground, setForeground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location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Point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(x, y) position of component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getLocation, setLocation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of component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getSize, setSize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preferred size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Dimension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width, height that the component wants to be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getPreferredSize, setPreferredSize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90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visible</a:t>
                      </a:r>
                    </a:p>
                  </a:txBody>
                  <a:tcPr marT="45703" marB="4570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boolean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cs typeface="Times New Roman" panose="02020603050405020304" pitchFamily="18" charset="0"/>
                        </a:rPr>
                        <a:t>whether the component can be seen on screen</a:t>
                      </a: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808080"/>
                        </a:buClr>
                        <a:buSzPct val="60000"/>
                        <a:defRPr sz="20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rgbClr val="800000"/>
                        </a:buClr>
                        <a:defRPr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50000"/>
                        <a:defRPr sz="16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rgbClr val="C0C0C0"/>
                        </a:buClr>
                        <a:buSzPct val="50000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0C0C0"/>
                        </a:buClr>
                        <a:buSzPct val="50000"/>
                        <a:buFont typeface="Wingdings" panose="05000000000000000000" pitchFamily="2" charset="2"/>
                        <a:defRPr sz="1400">
                          <a:solidFill>
                            <a:schemeClr val="tx1"/>
                          </a:solidFill>
                          <a:latin typeface="Verdana" panose="020B0604030504040204" pitchFamily="34" charset="0"/>
                          <a:cs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808080"/>
                        </a:buClr>
                        <a:buSzPct val="6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isVisible</a:t>
                      </a: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cs typeface="Times New Roman" panose="02020603050405020304" pitchFamily="18" charset="0"/>
                        </a:rPr>
                        <a:t>setVisible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anose="02070309020205020404" pitchFamily="49" charset="0"/>
                        <a:cs typeface="Times New Roman" panose="02020603050405020304" pitchFamily="18" charset="0"/>
                      </a:endParaRPr>
                    </a:p>
                  </a:txBody>
                  <a:tcPr marT="45703" marB="4570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7269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2A032238-7249-765B-42C1-A73DDB09B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61950"/>
            <a:ext cx="8229600" cy="704850"/>
          </a:xfrm>
        </p:spPr>
        <p:txBody>
          <a:bodyPr/>
          <a:lstStyle/>
          <a:p>
            <a:r>
              <a:rPr lang="en-US" altLang="en-US"/>
              <a:t>JButton and JLabel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5563C705-F351-8229-C968-7527550EA8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295400"/>
            <a:ext cx="82296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The most common component—</a:t>
            </a:r>
            <a:br>
              <a:rPr lang="en-US" altLang="en-US" sz="2000" i="1"/>
            </a:br>
            <a:r>
              <a:rPr lang="en-US" altLang="en-US" sz="2000" i="1"/>
              <a:t>a button is a clickable onscreen </a:t>
            </a:r>
            <a:br>
              <a:rPr lang="en-US" altLang="en-US" sz="2000" i="1"/>
            </a:br>
            <a:r>
              <a:rPr lang="en-US" altLang="en-US" sz="2000" i="1"/>
              <a:t>region that the user interacts with </a:t>
            </a:r>
            <a:br>
              <a:rPr lang="en-US" altLang="en-US" sz="2000" i="1"/>
            </a:br>
            <a:r>
              <a:rPr lang="en-US" altLang="en-US" sz="2000" i="1"/>
              <a:t>to perform a single command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label is simply a string of text</a:t>
            </a:r>
            <a:br>
              <a:rPr lang="en-US" altLang="en-US" sz="2000" i="1"/>
            </a:br>
            <a:r>
              <a:rPr lang="en-US" altLang="en-US" sz="2000" i="1"/>
              <a:t>displayed on screen in a graphical </a:t>
            </a:r>
            <a:br>
              <a:rPr lang="en-US" altLang="en-US" sz="2000" i="1"/>
            </a:br>
            <a:r>
              <a:rPr lang="en-US" altLang="en-US" sz="2000" i="1"/>
              <a:t>program.  Labels often give infor-</a:t>
            </a:r>
            <a:br>
              <a:rPr lang="en-US" altLang="en-US" sz="2000" i="1"/>
            </a:br>
            <a:r>
              <a:rPr lang="en-US" altLang="en-US" sz="2000" i="1"/>
              <a:t>mation or describe other components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JButton(String text)</a:t>
            </a:r>
            <a:br>
              <a:rPr lang="en-US" altLang="en-US" sz="2000"/>
            </a:br>
            <a:r>
              <a:rPr lang="en-US" altLang="en-US" sz="2000">
                <a:latin typeface="Courier New" panose="02070309020205020404" pitchFamily="49" charset="0"/>
              </a:rPr>
              <a:t>public JLabel(String text)</a:t>
            </a:r>
            <a:br>
              <a:rPr lang="en-US" altLang="en-US" sz="2000"/>
            </a:br>
            <a:r>
              <a:rPr lang="en-US" altLang="en-US" sz="2000"/>
              <a:t>Creates a new button / label with the given string as its text.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showing on the button / label.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button / label's text to be the given string.</a:t>
            </a:r>
          </a:p>
        </p:txBody>
      </p:sp>
      <p:pic>
        <p:nvPicPr>
          <p:cNvPr id="17412" name="Picture 4" descr="H:\cs335\lecture_notes\ButtonDemo.gif">
            <a:extLst>
              <a:ext uri="{FF2B5EF4-FFF2-40B4-BE49-F238E27FC236}">
                <a16:creationId xmlns:a16="http://schemas.microsoft.com/office/drawing/2014/main" id="{D99E376E-6C5F-7184-D51B-0013C0CEE5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67" r="27415"/>
          <a:stretch>
            <a:fillRect/>
          </a:stretch>
        </p:blipFill>
        <p:spPr bwMode="auto">
          <a:xfrm>
            <a:off x="5037138" y="1295400"/>
            <a:ext cx="38782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5" descr="C:\Document\335\lectures\2002_06_17\label.JPG">
            <a:extLst>
              <a:ext uri="{FF2B5EF4-FFF2-40B4-BE49-F238E27FC236}">
                <a16:creationId xmlns:a16="http://schemas.microsoft.com/office/drawing/2014/main" id="{B773847C-3BA5-9057-7399-062FDFC410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743200"/>
            <a:ext cx="990600" cy="4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89605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F716329E-A2A2-5CCA-47F6-5110B13836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JTextField and JTextArea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9C58EB6C-0424-347F-5526-6848FB6A42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00200"/>
            <a:ext cx="8839200" cy="4435475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field is like a label, except that the text</a:t>
            </a:r>
            <a:br>
              <a:rPr lang="en-US" altLang="en-US" sz="2000" i="1"/>
            </a:br>
            <a:r>
              <a:rPr lang="en-US" altLang="en-US" sz="2000" i="1"/>
              <a:t>in it can be edited and modified by the user.</a:t>
            </a:r>
            <a:br>
              <a:rPr lang="en-US" altLang="en-US" sz="2000" i="1"/>
            </a:br>
            <a:r>
              <a:rPr lang="en-US" altLang="en-US" sz="2000" i="1"/>
              <a:t>Text fields are commonly used for user input,</a:t>
            </a:r>
            <a:br>
              <a:rPr lang="en-US" altLang="en-US" sz="2000" i="1"/>
            </a:br>
            <a:r>
              <a:rPr lang="en-US" altLang="en-US" sz="2000" i="1"/>
              <a:t>where the user types information in the field </a:t>
            </a:r>
            <a:br>
              <a:rPr lang="en-US" altLang="en-US" sz="2000" i="1"/>
            </a:br>
            <a:r>
              <a:rPr lang="en-US" altLang="en-US" sz="2000" i="1"/>
              <a:t>and the program reads it</a:t>
            </a:r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2000" i="1"/>
          </a:p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000" i="1"/>
              <a:t>A text area is a multi-line text field</a:t>
            </a:r>
          </a:p>
          <a:p>
            <a:pPr>
              <a:lnSpc>
                <a:spcPct val="80000"/>
              </a:lnSpc>
            </a:pPr>
            <a:endParaRPr lang="en-US" altLang="en-US" sz="2000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JTextField(int columns)</a:t>
            </a:r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JTextArea(int lines, int columns)</a:t>
            </a:r>
            <a:br>
              <a:rPr lang="en-US" altLang="en-US" sz="2000"/>
            </a:br>
            <a:r>
              <a:rPr lang="en-US" altLang="en-US" sz="2000"/>
              <a:t>Creates a new text field that is the given number of columns (letters) wide.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String getText()</a:t>
            </a:r>
            <a:br>
              <a:rPr lang="en-US" altLang="en-US" sz="2000"/>
            </a:br>
            <a:r>
              <a:rPr lang="en-US" altLang="en-US" sz="2000"/>
              <a:t>Returns the text currently in the field.</a:t>
            </a:r>
            <a:br>
              <a:rPr lang="en-US" altLang="en-US" sz="2000"/>
            </a:br>
            <a:endParaRPr lang="en-US" altLang="en-US" sz="2000"/>
          </a:p>
          <a:p>
            <a:pPr>
              <a:lnSpc>
                <a:spcPct val="80000"/>
              </a:lnSpc>
            </a:pPr>
            <a:r>
              <a:rPr lang="en-US" altLang="en-US" sz="2000">
                <a:latin typeface="Courier New" panose="02070309020205020404" pitchFamily="49" charset="0"/>
              </a:rPr>
              <a:t>public void setText(String text)</a:t>
            </a:r>
            <a:br>
              <a:rPr lang="en-US" altLang="en-US" sz="2000"/>
            </a:br>
            <a:r>
              <a:rPr lang="en-US" altLang="en-US" sz="2000"/>
              <a:t>Sets field's text to be the given string.</a:t>
            </a:r>
          </a:p>
        </p:txBody>
      </p:sp>
      <p:pic>
        <p:nvPicPr>
          <p:cNvPr id="18436" name="Picture 4" descr="C:\Document\335\handouts\05_files\cg-textfield.gif">
            <a:extLst>
              <a:ext uri="{FF2B5EF4-FFF2-40B4-BE49-F238E27FC236}">
                <a16:creationId xmlns:a16="http://schemas.microsoft.com/office/drawing/2014/main" id="{C9071C40-B24C-15A0-75E1-25685EC2E7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2169"/>
          <a:stretch>
            <a:fillRect/>
          </a:stretch>
        </p:blipFill>
        <p:spPr bwMode="auto">
          <a:xfrm>
            <a:off x="6627813" y="1500188"/>
            <a:ext cx="2286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7" name="Picture 5" descr="C:\Document\335\handouts\05_files\cg-textarea.gif">
            <a:extLst>
              <a:ext uri="{FF2B5EF4-FFF2-40B4-BE49-F238E27FC236}">
                <a16:creationId xmlns:a16="http://schemas.microsoft.com/office/drawing/2014/main" id="{DE3D87FD-FEF6-6BB0-1507-34325D3F4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7813" y="2779713"/>
            <a:ext cx="2286000" cy="1533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173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EE1E530E-F396-3FC4-D904-F6FA37C41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Exercise: Tip Calculator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54888C86-90D3-7E62-F854-90CFC85F70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524000"/>
            <a:ext cx="4711700" cy="4435475"/>
          </a:xfrm>
        </p:spPr>
        <p:txBody>
          <a:bodyPr/>
          <a:lstStyle/>
          <a:p>
            <a:r>
              <a:rPr lang="en-US" altLang="en-US" sz="2200"/>
              <a:t>Write a program that allows the user to calculate a 15%, 20% or 25% tip by pressing a button.</a:t>
            </a:r>
          </a:p>
          <a:p>
            <a:pPr lvl="1"/>
            <a:r>
              <a:rPr lang="en-US" altLang="en-US" sz="2000"/>
              <a:t>Make the window 400 by 150</a:t>
            </a:r>
          </a:p>
          <a:p>
            <a:pPr lvl="1"/>
            <a:r>
              <a:rPr lang="en-US" altLang="en-US" sz="2000"/>
              <a:t>Program should exit when the window is closed</a:t>
            </a:r>
          </a:p>
          <a:p>
            <a:pPr lvl="1"/>
            <a:r>
              <a:rPr lang="en-US" altLang="en-US" sz="2000"/>
              <a:t>Tip calculation only happens when a button is pressed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EE28BECA-B173-3429-75F0-4F10B9B9E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6500" y="1524000"/>
            <a:ext cx="3670300" cy="1352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A1D9DF4B-0148-1E05-55CA-BAAB408D5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Making our GUI an Object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0B0F1B-CC3D-6615-0F35-B48A976CF2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pPr>
              <a:defRPr/>
            </a:pPr>
            <a:r>
              <a:rPr lang="en-US" dirty="0"/>
              <a:t>Usually we do not create a GUI in main, instead we make it in an object. Then in main we can write:</a:t>
            </a:r>
          </a:p>
          <a:p>
            <a:pPr>
              <a:defRPr/>
            </a:pPr>
            <a:endParaRPr lang="en-US" dirty="0"/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public static void main(String[]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args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  new </a:t>
            </a:r>
            <a:r>
              <a:rPr lang="en-US" sz="2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MyGui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Font typeface="Wingdings 2" panose="05020102010507070707" pitchFamily="18" charset="2"/>
              <a:buNone/>
              <a:defRPr/>
            </a:pP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BE6D0DF-1F66-CCE7-EEDE-71E5D6D3B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3263"/>
          </a:xfrm>
        </p:spPr>
        <p:txBody>
          <a:bodyPr/>
          <a:lstStyle/>
          <a:p>
            <a:r>
              <a:rPr lang="en-US" altLang="en-US"/>
              <a:t>Accessing </a:t>
            </a:r>
            <a:r>
              <a:rPr lang="en-US" altLang="en-US" sz="4200">
                <a:latin typeface="Courier New" panose="02070309020205020404" pitchFamily="49" charset="0"/>
                <a:cs typeface="Courier New" panose="02070309020205020404" pitchFamily="49" charset="0"/>
              </a:rPr>
              <a:t>ActionEvent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AB0A4F4-73D8-E060-F4B0-80BB87ED84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7848600" cy="4433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200">
                <a:latin typeface="Courier New" panose="02070309020205020404" pitchFamily="49" charset="0"/>
              </a:rPr>
              <a:t>public Object getSource()</a:t>
            </a:r>
            <a:br>
              <a:rPr lang="en-US" altLang="en-US" sz="2200"/>
            </a:br>
            <a:r>
              <a:rPr lang="en-US" altLang="en-US" sz="2200"/>
              <a:t>Returns the object on which the Event initially occurred.</a:t>
            </a:r>
            <a:br>
              <a:rPr lang="en-US" altLang="en-US" sz="2200"/>
            </a:br>
            <a:endParaRPr lang="en-US" altLang="en-US" sz="2200"/>
          </a:p>
          <a:p>
            <a:pPr>
              <a:lnSpc>
                <a:spcPct val="90000"/>
              </a:lnSpc>
            </a:pPr>
            <a:r>
              <a:rPr lang="en-US" altLang="en-US" sz="2200">
                <a:latin typeface="Courier New" panose="02070309020205020404" pitchFamily="49" charset="0"/>
              </a:rPr>
              <a:t>public String getActionCommand()</a:t>
            </a:r>
            <a:br>
              <a:rPr lang="en-US" altLang="en-US" sz="2200"/>
            </a:br>
            <a:r>
              <a:rPr lang="en-US" altLang="en-US" sz="2200"/>
              <a:t>Returns the command string associated with this action.</a:t>
            </a:r>
          </a:p>
          <a:p>
            <a:pPr lvl="1">
              <a:lnSpc>
                <a:spcPct val="90000"/>
              </a:lnSpc>
            </a:pPr>
            <a:r>
              <a:rPr lang="en-US" altLang="en-US" sz="2000"/>
              <a:t>this will be the button text if a button triggered the event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159505D1-300A-D4D1-3486-AEF22D93A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04850"/>
          </a:xfrm>
        </p:spPr>
        <p:txBody>
          <a:bodyPr/>
          <a:lstStyle/>
          <a:p>
            <a:r>
              <a:rPr lang="en-US" altLang="en-US"/>
              <a:t>How can we access our </a:t>
            </a:r>
            <a:r>
              <a:rPr lang="en-US" altLang="en-US" sz="4200">
                <a:latin typeface="Courier New" panose="02070309020205020404" pitchFamily="49" charset="0"/>
                <a:cs typeface="Courier New" panose="02070309020205020404" pitchFamily="49" charset="0"/>
              </a:rPr>
              <a:t>TextField</a:t>
            </a:r>
            <a:r>
              <a:rPr lang="en-US" altLang="en-US"/>
              <a:t>?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770C45E3-6019-989B-674A-E665456C0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920875"/>
            <a:ext cx="8229600" cy="4433888"/>
          </a:xfrm>
        </p:spPr>
        <p:txBody>
          <a:bodyPr/>
          <a:lstStyle/>
          <a:p>
            <a:r>
              <a:rPr lang="en-US" altLang="en-US"/>
              <a:t>We can't get it from the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ActionEvent</a:t>
            </a:r>
            <a:r>
              <a:rPr lang="en-US" altLang="en-US"/>
              <a:t> as no event has occurred on it</a:t>
            </a:r>
          </a:p>
          <a:p>
            <a:r>
              <a:rPr lang="en-US" altLang="en-US"/>
              <a:t>We can't change the method header of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actionPerformed</a:t>
            </a:r>
          </a:p>
          <a:p>
            <a:r>
              <a:rPr lang="en-US" altLang="en-US"/>
              <a:t>It only exists in the constructor of our </a:t>
            </a:r>
            <a:r>
              <a:rPr lang="en-US" altLang="en-US" sz="2400">
                <a:latin typeface="Courier New" panose="02070309020205020404" pitchFamily="49" charset="0"/>
                <a:cs typeface="Courier New" panose="02070309020205020404" pitchFamily="49" charset="0"/>
              </a:rPr>
              <a:t>TipCalculator</a:t>
            </a:r>
            <a:r>
              <a:rPr lang="en-US" altLang="en-US"/>
              <a:t> class</a:t>
            </a:r>
          </a:p>
          <a:p>
            <a:endParaRPr lang="en-US" altLang="en-US"/>
          </a:p>
          <a:p>
            <a:r>
              <a:rPr lang="en-US" altLang="en-US"/>
              <a:t>Solution: make it a field?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92655DDE-027B-ECEC-5843-256E82C009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classes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2CC9D57-9BD9-F23D-4160-8AFE66FF76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r>
              <a:rPr lang="en-US" altLang="en-US" b="1">
                <a:solidFill>
                  <a:srgbClr val="262626"/>
                </a:solidFill>
              </a:rPr>
              <a:t>nested class</a:t>
            </a:r>
            <a:r>
              <a:rPr lang="en-US" altLang="en-US">
                <a:solidFill>
                  <a:srgbClr val="262626"/>
                </a:solidFill>
              </a:rPr>
              <a:t>: A class defined inside of another class.</a:t>
            </a:r>
          </a:p>
          <a:p>
            <a:pPr lvl="1"/>
            <a:endParaRPr lang="en-US" altLang="en-US" sz="1200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Usefulness: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Nested classes are hidden from other classes (encapsulated).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Nested objects can access/modify the fields of their outer object.</a:t>
            </a:r>
          </a:p>
          <a:p>
            <a:pPr lvl="1"/>
            <a:endParaRPr lang="en-US" altLang="en-US">
              <a:solidFill>
                <a:srgbClr val="404040"/>
              </a:solidFill>
            </a:endParaRPr>
          </a:p>
          <a:p>
            <a:r>
              <a:rPr lang="en-US" altLang="en-US">
                <a:solidFill>
                  <a:srgbClr val="262626"/>
                </a:solidFill>
              </a:rPr>
              <a:t>Event listeners are often defined as nested classes inside a GUI.</a:t>
            </a:r>
          </a:p>
        </p:txBody>
      </p:sp>
      <p:pic>
        <p:nvPicPr>
          <p:cNvPr id="10244" name="Picture 4" descr="innerclass">
            <a:extLst>
              <a:ext uri="{FF2B5EF4-FFF2-40B4-BE49-F238E27FC236}">
                <a16:creationId xmlns:a16="http://schemas.microsoft.com/office/drawing/2014/main" id="{CC2BC566-314B-2BB7-E192-8C53A86B08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72000"/>
            <a:ext cx="7315200" cy="151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BF2C14-00EA-5471-EFB9-D90A7904C4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Nested class syntax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1F2B884-B6D4-0D56-C40A-D28C91B28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enclosing outer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public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nested inner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private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Only the outer class can see the nested class or make objects of it.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Each nested object is associated with the outer object that created it, so it can access/modify that outer object's methods/fields.</a:t>
            </a:r>
          </a:p>
          <a:p>
            <a:pPr lvl="2"/>
            <a:r>
              <a:rPr lang="en-US" altLang="en-US"/>
              <a:t>If necessary, can refer to outer object as </a:t>
            </a:r>
            <a:r>
              <a:rPr lang="en-US" altLang="en-US" b="1"/>
              <a:t>OuterClassName</a:t>
            </a:r>
            <a:r>
              <a:rPr lang="en-US" altLang="en-US">
                <a:latin typeface="Courier New" panose="02070309020205020404" pitchFamily="49" charset="0"/>
              </a:rPr>
              <a:t>.this</a:t>
            </a:r>
            <a:endParaRPr lang="en-US" altLang="en-US" sz="7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193819F3-0E9D-5C10-6467-9EDBC103FB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Static inner classes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7C19CE05-7D4B-F4E5-F7F8-124EDEFAAE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// enclosing outer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public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008000"/>
                </a:solidFill>
                <a:latin typeface="Courier New" panose="02070309020205020404" pitchFamily="49" charset="0"/>
              </a:rPr>
              <a:t>    // non-nested static inner class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public </a:t>
            </a:r>
            <a:r>
              <a:rPr lang="en-US" altLang="en-US" b="1">
                <a:solidFill>
                  <a:schemeClr val="accent2"/>
                </a:solidFill>
                <a:latin typeface="Courier New" panose="02070309020205020404" pitchFamily="49" charset="0"/>
              </a:rPr>
              <a:t>static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class </a:t>
            </a:r>
            <a:r>
              <a:rPr lang="en-US" altLang="en-US" b="1">
                <a:solidFill>
                  <a:srgbClr val="262626"/>
                </a:solidFill>
              </a:rPr>
              <a:t>name</a:t>
            </a: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altLang="en-US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  <a:p>
            <a:pPr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262626"/>
              </a:solidFill>
            </a:endParaRP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Static inner classes are </a:t>
            </a:r>
            <a:r>
              <a:rPr lang="en-US" altLang="en-US" i="1">
                <a:solidFill>
                  <a:srgbClr val="404040"/>
                </a:solidFill>
              </a:rPr>
              <a:t>not </a:t>
            </a:r>
            <a:r>
              <a:rPr lang="en-US" altLang="en-US">
                <a:solidFill>
                  <a:srgbClr val="404040"/>
                </a:solidFill>
              </a:rPr>
              <a:t>associated with a particular outer object.</a:t>
            </a:r>
          </a:p>
          <a:p>
            <a:pPr lvl="1"/>
            <a:r>
              <a:rPr lang="en-US" altLang="en-US">
                <a:solidFill>
                  <a:srgbClr val="404040"/>
                </a:solidFill>
              </a:rPr>
              <a:t>They cannot see the fields of the enclosing class.</a:t>
            </a:r>
          </a:p>
          <a:p>
            <a:pPr lvl="1"/>
            <a:r>
              <a:rPr lang="en-US" altLang="en-US" i="1">
                <a:solidFill>
                  <a:srgbClr val="404040"/>
                </a:solidFill>
              </a:rPr>
              <a:t>Usefulness:</a:t>
            </a:r>
            <a:r>
              <a:rPr lang="en-US" altLang="en-US">
                <a:solidFill>
                  <a:srgbClr val="404040"/>
                </a:solidFill>
              </a:rPr>
              <a:t> Clients can refer to and instantiate static inner classes:</a:t>
            </a:r>
          </a:p>
          <a:p>
            <a:pPr lvl="2">
              <a:buFontTx/>
              <a:buNone/>
            </a:pPr>
            <a:r>
              <a:rPr lang="en-US" altLang="en-US" b="1"/>
              <a:t>Outer</a:t>
            </a:r>
            <a:r>
              <a:rPr lang="en-US" altLang="en-US">
                <a:latin typeface="Courier New" panose="02070309020205020404" pitchFamily="49" charset="0"/>
              </a:rPr>
              <a:t>.</a:t>
            </a:r>
            <a:r>
              <a:rPr lang="en-US" altLang="en-US" b="1"/>
              <a:t>Inner</a:t>
            </a:r>
            <a:r>
              <a:rPr lang="en-US" altLang="en-US">
                <a:latin typeface="Courier New" panose="02070309020205020404" pitchFamily="49" charset="0"/>
              </a:rPr>
              <a:t> </a:t>
            </a:r>
            <a:r>
              <a:rPr lang="en-US" altLang="en-US" b="1"/>
              <a:t>name</a:t>
            </a:r>
            <a:r>
              <a:rPr lang="en-US" altLang="en-US">
                <a:latin typeface="Courier New" panose="02070309020205020404" pitchFamily="49" charset="0"/>
              </a:rPr>
              <a:t> = new </a:t>
            </a:r>
            <a:r>
              <a:rPr lang="en-US" altLang="en-US" b="1"/>
              <a:t>Outer</a:t>
            </a:r>
            <a:r>
              <a:rPr lang="en-US" altLang="en-US">
                <a:latin typeface="Courier New" panose="02070309020205020404" pitchFamily="49" charset="0"/>
              </a:rPr>
              <a:t>.</a:t>
            </a:r>
            <a:r>
              <a:rPr lang="en-US" altLang="en-US" b="1"/>
              <a:t>Inner</a:t>
            </a:r>
            <a:r>
              <a:rPr lang="en-US" altLang="en-US">
                <a:latin typeface="Courier New" panose="02070309020205020404" pitchFamily="49" charset="0"/>
              </a:rPr>
              <a:t>(</a:t>
            </a:r>
            <a:r>
              <a:rPr lang="en-US" altLang="en-US" b="1"/>
              <a:t>params</a:t>
            </a:r>
            <a:r>
              <a:rPr lang="en-US" altLang="en-US">
                <a:latin typeface="Courier New" panose="02070309020205020404" pitchFamily="49" charset="0"/>
              </a:rPr>
              <a:t>);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74CD231-D038-5DE5-571B-6688015B59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GUI event example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4C0BB073-7EF0-A921-697C-70162775B6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public class MyGUI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JFrame frame;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JButton stutter;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JTextField textfield;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public MyGUI()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...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stutter.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addActionListener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(new 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StutterListener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());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...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1800">
              <a:solidFill>
                <a:srgbClr val="262626"/>
              </a:solidFill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chemeClr val="hlink"/>
                </a:solidFill>
                <a:latin typeface="Courier New" panose="02070309020205020404" pitchFamily="49" charset="0"/>
              </a:rPr>
              <a:t>    // When button is clicked, doubles the field's text.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private class </a:t>
            </a:r>
            <a:r>
              <a:rPr lang="en-US" altLang="en-US" sz="1800" b="1">
                <a:solidFill>
                  <a:srgbClr val="262626"/>
                </a:solidFill>
                <a:latin typeface="Courier New" panose="02070309020205020404" pitchFamily="49" charset="0"/>
              </a:rPr>
              <a:t>StutterListener implements ActionListener</a:t>
            </a: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public void actionPerformed(ActionEvent event)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    String text = textfield.getText();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    textfield.setText(text + text);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>
                <a:solidFill>
                  <a:srgbClr val="262626"/>
                </a:solidFill>
                <a:latin typeface="Courier New" panose="02070309020205020404" pitchFamily="49" charset="0"/>
              </a:rPr>
              <a:t>}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se143-13wi">
  <a:themeElements>
    <a:clrScheme name="Custom 1">
      <a:dk1>
        <a:sysClr val="windowText" lastClr="000000"/>
      </a:dk1>
      <a:lt1>
        <a:sysClr val="window" lastClr="FFFFFF"/>
      </a:lt1>
      <a:dk2>
        <a:srgbClr val="242852"/>
      </a:dk2>
      <a:lt2>
        <a:srgbClr val="6C7E9C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cse143-13wi.thmx</Template>
  <TotalTime>5371</TotalTime>
  <Words>1281</Words>
  <Application>Microsoft Office PowerPoint</Application>
  <PresentationFormat>On-screen Show (4:3)</PresentationFormat>
  <Paragraphs>190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Cambria</vt:lpstr>
      <vt:lpstr>Courier New</vt:lpstr>
      <vt:lpstr>Verdana</vt:lpstr>
      <vt:lpstr>Wingdings</vt:lpstr>
      <vt:lpstr>Wingdings 2</vt:lpstr>
      <vt:lpstr>cse143-13wi</vt:lpstr>
      <vt:lpstr>CS 142</vt:lpstr>
      <vt:lpstr>Exercise: Tip Calculator</vt:lpstr>
      <vt:lpstr>Making our GUI an Object</vt:lpstr>
      <vt:lpstr>Accessing ActionEvent</vt:lpstr>
      <vt:lpstr>How can we access our TextField?</vt:lpstr>
      <vt:lpstr>Nested classes</vt:lpstr>
      <vt:lpstr>Nested class syntax</vt:lpstr>
      <vt:lpstr>Static inner classes</vt:lpstr>
      <vt:lpstr>GUI event example</vt:lpstr>
      <vt:lpstr>Making your own DrawingPanel</vt:lpstr>
      <vt:lpstr>Drawing</vt:lpstr>
      <vt:lpstr>Animation</vt:lpstr>
      <vt:lpstr>JFrame Properties</vt:lpstr>
      <vt:lpstr>Component Properties</vt:lpstr>
      <vt:lpstr>JButton and JLabel</vt:lpstr>
      <vt:lpstr>JTextField and JTextArea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143</dc:title>
  <dc:creator>allison</dc:creator>
  <cp:lastModifiedBy>Allison Obourn</cp:lastModifiedBy>
  <cp:revision>42</cp:revision>
  <dcterms:created xsi:type="dcterms:W3CDTF">2013-01-18T06:01:52Z</dcterms:created>
  <dcterms:modified xsi:type="dcterms:W3CDTF">2024-05-20T04:04:57Z</dcterms:modified>
</cp:coreProperties>
</file>