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8"/>
  </p:notesMasterIdLst>
  <p:sldIdLst>
    <p:sldId id="256" r:id="rId2"/>
    <p:sldId id="316" r:id="rId3"/>
    <p:sldId id="321" r:id="rId4"/>
    <p:sldId id="322" r:id="rId5"/>
    <p:sldId id="317" r:id="rId6"/>
    <p:sldId id="318" r:id="rId7"/>
    <p:sldId id="323" r:id="rId8"/>
    <p:sldId id="325" r:id="rId9"/>
    <p:sldId id="324" r:id="rId10"/>
    <p:sldId id="326" r:id="rId11"/>
    <p:sldId id="327" r:id="rId12"/>
    <p:sldId id="328" r:id="rId13"/>
    <p:sldId id="295" r:id="rId14"/>
    <p:sldId id="297" r:id="rId15"/>
    <p:sldId id="298" r:id="rId16"/>
    <p:sldId id="299" r:id="rId1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86BAB1-6829-854D-2692-C25EA3F202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AB4E69-3CE0-8C28-39C8-86EBC48D8D9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88F0D35-78E2-492F-8ADD-B555CDF20CDA}" type="datetimeFigureOut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5724952-8D67-65F0-D30D-4EC6BE52B3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8A99806-E021-9FBD-3931-A2C23D09B4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D0CA2-F249-9F40-1F7E-D282B64E742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A8F5A8-756D-FB49-E455-49A163EF96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236CF7A4-3E86-431E-B006-4C5426C18A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0C72807B-BF42-FB95-5DCF-4773B5926B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0A709197-1D84-E6CC-E7C7-0EEA4BDFA5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7AD31AD5-A259-CBCC-653E-371204E8AC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D26FC90A-236F-456F-B58B-8E2B8BF826F1}" type="slidenum">
              <a:rPr lang="en-US" altLang="en-US">
                <a:latin typeface="Calibri" panose="020F0502020204030204" pitchFamily="34" charset="0"/>
              </a:rPr>
              <a:pPr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>
            <a:extLst>
              <a:ext uri="{FF2B5EF4-FFF2-40B4-BE49-F238E27FC236}">
                <a16:creationId xmlns:a16="http://schemas.microsoft.com/office/drawing/2014/main" id="{68EE4181-2CD6-1981-000A-7F3BC9FFF817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grpSp>
        <p:nvGrpSpPr>
          <p:cNvPr id="3" name="Group 23">
            <a:extLst>
              <a:ext uri="{FF2B5EF4-FFF2-40B4-BE49-F238E27FC236}">
                <a16:creationId xmlns:a16="http://schemas.microsoft.com/office/drawing/2014/main" id="{6B1B7448-3445-60E3-5EE0-968D102FA4C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4" name="Freeform 19">
              <a:extLst>
                <a:ext uri="{FF2B5EF4-FFF2-40B4-BE49-F238E27FC236}">
                  <a16:creationId xmlns:a16="http://schemas.microsoft.com/office/drawing/2014/main" id="{3D801DEE-20B6-5D3C-19AF-92B4424F2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5" name="Freeform 20">
              <a:extLst>
                <a:ext uri="{FF2B5EF4-FFF2-40B4-BE49-F238E27FC236}">
                  <a16:creationId xmlns:a16="http://schemas.microsoft.com/office/drawing/2014/main" id="{B777C922-22A9-D865-A4D9-A2D837BAA7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6" name="Group 1">
              <a:extLst>
                <a:ext uri="{FF2B5EF4-FFF2-40B4-BE49-F238E27FC236}">
                  <a16:creationId xmlns:a16="http://schemas.microsoft.com/office/drawing/2014/main" id="{8D951802-59A5-A4C3-2E18-9F533F8E40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7" name="Freeform 22">
                <a:extLst>
                  <a:ext uri="{FF2B5EF4-FFF2-40B4-BE49-F238E27FC236}">
                    <a16:creationId xmlns:a16="http://schemas.microsoft.com/office/drawing/2014/main" id="{D2F5A1A9-EA76-4197-7972-D55E1E34ECCC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" name="Freeform 23">
                <a:extLst>
                  <a:ext uri="{FF2B5EF4-FFF2-40B4-BE49-F238E27FC236}">
                    <a16:creationId xmlns:a16="http://schemas.microsoft.com/office/drawing/2014/main" id="{4FF59B80-F632-F576-CA5E-C8C64734586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3027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163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025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984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441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550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EEAFD6CB-E1C9-91C6-A08D-2D9E2351A2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D4D65076-3229-3FF0-1637-414D713042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CC4B67-45FF-EF17-2616-3B6EF6969BD1}"/>
              </a:ext>
            </a:extLst>
          </p:cNvPr>
          <p:cNvSpPr txBox="1">
            <a:spLocks noGrp="1"/>
          </p:cNvSpPr>
          <p:nvPr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9A8B778A-5883-45AA-A0A5-0DA79BE1881B}" type="slidenum">
              <a:rPr lang="en-US" altLang="en-US" sz="1200">
                <a:solidFill>
                  <a:srgbClr val="424242"/>
                </a:solidFill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</a:endParaRPr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A25F7A35-0136-69DC-7899-F036D6EFBB6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5A19262-76D0-189C-3404-B1368DD4BD7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487514D-DBC4-62B2-3349-DB8C99F36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16" name="Group 1">
              <a:extLst>
                <a:ext uri="{FF2B5EF4-FFF2-40B4-BE49-F238E27FC236}">
                  <a16:creationId xmlns:a16="http://schemas.microsoft.com/office/drawing/2014/main" id="{A86CDBB1-B41E-CC08-540E-E78645B9E2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46FEA08F-C10E-0E20-6824-EE6278D6B08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8037E78C-B95F-58B3-58B8-DE05E0220E6F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9" name="Freeform 18">
            <a:extLst>
              <a:ext uri="{FF2B5EF4-FFF2-40B4-BE49-F238E27FC236}">
                <a16:creationId xmlns:a16="http://schemas.microsoft.com/office/drawing/2014/main" id="{1B2C3713-4E88-129C-C1D8-325775B41E1D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9FAF184E-AF44-1691-312B-094149A6F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15375"/>
            <a:ext cx="7772400" cy="1320347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</a:p>
        </p:txBody>
      </p:sp>
      <p:sp>
        <p:nvSpPr>
          <p:cNvPr id="4099" name="Subtitle 2">
            <a:extLst>
              <a:ext uri="{FF2B5EF4-FFF2-40B4-BE49-F238E27FC236}">
                <a16:creationId xmlns:a16="http://schemas.microsoft.com/office/drawing/2014/main" id="{C3F565BD-9177-37F7-1E5F-E79646F1E3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177133"/>
            <a:ext cx="7772400" cy="1320347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 b="1" dirty="0"/>
              <a:t>Lecture 29:</a:t>
            </a:r>
            <a:r>
              <a:rPr lang="en-US" altLang="en-US" sz="2800" dirty="0"/>
              <a:t> GUIs as objects</a:t>
            </a:r>
            <a:endParaRPr lang="en-US" altLang="en-US" sz="2800" b="1" dirty="0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10AD3FA5-9E57-0A78-E3F1-F993187F6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783422"/>
            <a:ext cx="7772400" cy="511629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sz="1800" dirty="0"/>
              <a:t>Thanks to Marty Stepp and Stuart Reges for parts of these slides</a:t>
            </a:r>
          </a:p>
        </p:txBody>
      </p:sp>
      <p:pic>
        <p:nvPicPr>
          <p:cNvPr id="3" name="Picture 2" descr="This Was Not Invented Here">
            <a:extLst>
              <a:ext uri="{FF2B5EF4-FFF2-40B4-BE49-F238E27FC236}">
                <a16:creationId xmlns:a16="http://schemas.microsoft.com/office/drawing/2014/main" id="{FC2CFDF2-A220-BF6D-32C5-990B57C2F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2837306"/>
            <a:ext cx="8172450" cy="294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A9E92-B210-F8D0-64C2-E52F1FA6A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your own </a:t>
            </a:r>
            <a:r>
              <a:rPr lang="en-US" sz="4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DrawingPanel</a:t>
            </a: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703D2-B63F-47A4-C541-36233BBE2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draw shapes on a window we need to add an image</a:t>
            </a:r>
          </a:p>
          <a:p>
            <a:pPr lvl="1"/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BufferedImage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cs typeface="Courier New" panose="02070309020205020404" pitchFamily="49" charset="0"/>
              </a:rPr>
              <a:t>name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BufferedImage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>
                <a:solidFill>
                  <a:srgbClr val="000000"/>
                </a:solidFill>
                <a:cs typeface="Courier New" panose="02070309020205020404" pitchFamily="49" charset="0"/>
              </a:rPr>
              <a:t>width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>
                <a:solidFill>
                  <a:srgbClr val="000000"/>
                </a:solidFill>
                <a:cs typeface="Courier New" panose="02070309020205020404" pitchFamily="49" charset="0"/>
              </a:rPr>
              <a:t>height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solidFill>
                  <a:srgbClr val="000000"/>
                </a:solidFill>
                <a:cs typeface="Courier New" panose="02070309020205020404" pitchFamily="49" charset="0"/>
              </a:rPr>
              <a:t>colorType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1"/>
            <a:r>
              <a:rPr lang="en-US" sz="2200" dirty="0">
                <a:solidFill>
                  <a:srgbClr val="000000"/>
                </a:solidFill>
                <a:cs typeface="Courier New" panose="02070309020205020404" pitchFamily="49" charset="0"/>
              </a:rPr>
              <a:t>We will be using color type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BufferedImage.TYPE_INT_RGB</a:t>
            </a:r>
            <a:endParaRPr lang="en-US" sz="18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lvl="1"/>
            <a:endParaRPr lang="en-US" sz="18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cs typeface="Courier New" panose="02070309020205020404" pitchFamily="49" charset="0"/>
              </a:rPr>
              <a:t>An image can’t go directly in the frame. It must go inside an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ImageIcon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cs typeface="Courier New" panose="02070309020205020404" pitchFamily="49" charset="0"/>
              </a:rPr>
              <a:t>and the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ImageIcon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cs typeface="Courier New" panose="02070309020205020404" pitchFamily="49" charset="0"/>
              </a:rPr>
              <a:t>must go in 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Label </a:t>
            </a:r>
            <a:r>
              <a:rPr lang="en-US" dirty="0">
                <a:cs typeface="Courier New" panose="02070309020205020404" pitchFamily="49" charset="0"/>
              </a:rPr>
              <a:t>and then </a:t>
            </a:r>
            <a:r>
              <a:rPr lang="en-US" b="1" i="1" dirty="0">
                <a:cs typeface="Courier New" panose="02070309020205020404" pitchFamily="49" charset="0"/>
              </a:rPr>
              <a:t>finally</a:t>
            </a:r>
            <a:r>
              <a:rPr lang="en-US" dirty="0">
                <a:cs typeface="Courier New" panose="02070309020205020404" pitchFamily="49" charset="0"/>
              </a:rPr>
              <a:t> we can put the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Label </a:t>
            </a:r>
            <a:r>
              <a:rPr lang="en-US" dirty="0">
                <a:cs typeface="Courier New" panose="02070309020205020404" pitchFamily="49" charset="0"/>
              </a:rPr>
              <a:t>on  the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Frame</a:t>
            </a:r>
          </a:p>
          <a:p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Jframe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</a:rPr>
              <a:t>frame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JFrame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();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BufferedImage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img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   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BufferedImage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(400, 500,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BufferedImage.TYPE_INT_RGB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JLabel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</a:rPr>
              <a:t>surround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JLabel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ImageIcon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img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));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696969"/>
                </a:solidFill>
                <a:latin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frame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.add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</a:rPr>
              <a:t>surround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267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BFCC4-8059-009B-1685-6EA7D1AC5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2CCAE-E685-B252-5940-65AD7F5FC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with the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DrawingPanel</a:t>
            </a:r>
            <a:r>
              <a:rPr lang="en-US" dirty="0"/>
              <a:t>, we need a pen to draw shapes.</a:t>
            </a:r>
          </a:p>
          <a:p>
            <a:endParaRPr lang="en-US" dirty="0"/>
          </a:p>
          <a:p>
            <a:pPr lvl="1"/>
            <a:r>
              <a:rPr lang="en-US" dirty="0"/>
              <a:t>You can get a pen from the image the same way you did from the </a:t>
            </a:r>
            <a:r>
              <a:rPr lang="en-US" dirty="0" err="1"/>
              <a:t>DrawingPanel</a:t>
            </a:r>
            <a:r>
              <a:rPr lang="en-US" dirty="0"/>
              <a:t>:</a:t>
            </a:r>
          </a:p>
          <a:p>
            <a:pPr lvl="1"/>
            <a:endParaRPr lang="en-US" dirty="0"/>
          </a:p>
          <a:p>
            <a:pPr marL="393700" lvl="1" indent="0">
              <a:buNone/>
            </a:pPr>
            <a:r>
              <a:rPr lang="en-US" dirty="0"/>
              <a:t>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Graphics </a:t>
            </a:r>
            <a:r>
              <a:rPr lang="en-US" b="1" dirty="0"/>
              <a:t>name</a:t>
            </a:r>
            <a:r>
              <a:rPr lang="en-US" dirty="0"/>
              <a:t> = </a:t>
            </a:r>
            <a:r>
              <a:rPr lang="en-US" b="1" dirty="0" err="1"/>
              <a:t>yourBufferedImage</a:t>
            </a:r>
            <a:r>
              <a:rPr lang="en-US" dirty="0" err="1"/>
              <a:t>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getGraphics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393700" lvl="1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93700" lvl="1" indent="0">
              <a:buNone/>
            </a:pPr>
            <a:r>
              <a:rPr lang="en-US" sz="2200" dirty="0">
                <a:cs typeface="Courier New" panose="02070309020205020404" pitchFamily="49" charset="0"/>
              </a:rPr>
              <a:t>Now you can call all the same methods you called on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Graphics </a:t>
            </a:r>
            <a:r>
              <a:rPr lang="en-US" sz="2200" dirty="0">
                <a:cs typeface="Courier New" panose="02070309020205020404" pitchFamily="49" charset="0"/>
              </a:rPr>
              <a:t>object you got from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DrawingPanel</a:t>
            </a:r>
            <a:r>
              <a:rPr lang="en-US" sz="2200" dirty="0">
                <a:cs typeface="Courier New" panose="02070309020205020404" pitchFamily="49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3022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15E1A-6C98-014F-1B02-FE7273B0B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B800C-E8D4-B323-B64E-A6D654DB8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need to make some code to run every </a:t>
            </a:r>
            <a:r>
              <a:rPr lang="en-US" b="1" i="1" dirty="0"/>
              <a:t>n</a:t>
            </a:r>
            <a:r>
              <a:rPr lang="en-US" dirty="0"/>
              <a:t> amount of seconds</a:t>
            </a:r>
          </a:p>
          <a:p>
            <a:pPr lvl="1"/>
            <a:r>
              <a:rPr lang="en-US" dirty="0"/>
              <a:t>Use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Timer</a:t>
            </a:r>
            <a:r>
              <a:rPr lang="en-US" dirty="0"/>
              <a:t> class</a:t>
            </a:r>
          </a:p>
          <a:p>
            <a:pPr lvl="1"/>
            <a:r>
              <a:rPr lang="en-US" dirty="0"/>
              <a:t>Create a class that extends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TimerTask</a:t>
            </a:r>
            <a:r>
              <a:rPr lang="en-US" dirty="0"/>
              <a:t> and give it 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run()</a:t>
            </a:r>
            <a:r>
              <a:rPr lang="en-US" dirty="0"/>
              <a:t>method</a:t>
            </a:r>
          </a:p>
          <a:p>
            <a:pPr lvl="2"/>
            <a:r>
              <a:rPr lang="en-US" dirty="0"/>
              <a:t>Think of the timer as an alarm clock that only has a snooze button</a:t>
            </a:r>
          </a:p>
          <a:p>
            <a:pPr marL="393700" lvl="1" indent="0">
              <a:buNone/>
            </a:pPr>
            <a:endParaRPr lang="en-US" sz="1000" dirty="0"/>
          </a:p>
          <a:p>
            <a:pPr marL="393700" lvl="1" indent="0">
              <a:buNone/>
            </a:pP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Timer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timer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Timer();       </a:t>
            </a:r>
            <a:r>
              <a:rPr lang="en-US" sz="1800" dirty="0">
                <a:solidFill>
                  <a:srgbClr val="FFC000"/>
                </a:solidFill>
                <a:latin typeface="Courier New" panose="02070309020205020404" pitchFamily="49" charset="0"/>
              </a:rPr>
              <a:t>// from </a:t>
            </a:r>
            <a:r>
              <a:rPr lang="en-US" sz="1800" dirty="0" err="1">
                <a:solidFill>
                  <a:srgbClr val="FFC000"/>
                </a:solidFill>
                <a:latin typeface="Courier New" panose="02070309020205020404" pitchFamily="49" charset="0"/>
              </a:rPr>
              <a:t>java.util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696969"/>
                </a:solidFill>
                <a:latin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TimerTask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task =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MyTimer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();</a:t>
            </a:r>
          </a:p>
          <a:p>
            <a:pPr marL="393700" lvl="1" indent="0">
              <a:buNone/>
            </a:pP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timer.schedule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(task, 200, 100); </a:t>
            </a:r>
            <a:r>
              <a:rPr lang="en-US" sz="1800" dirty="0">
                <a:solidFill>
                  <a:srgbClr val="FFC000"/>
                </a:solidFill>
                <a:latin typeface="Courier New" panose="02070309020205020404" pitchFamily="49" charset="0"/>
              </a:rPr>
              <a:t>// starts timer to run task</a:t>
            </a:r>
          </a:p>
          <a:p>
            <a:pPr marL="393700" lvl="1" indent="0">
              <a:buNone/>
            </a:pPr>
            <a:r>
              <a:rPr lang="en-US" sz="1800" dirty="0">
                <a:solidFill>
                  <a:srgbClr val="FFC000"/>
                </a:solidFill>
                <a:latin typeface="Courier New" panose="02070309020205020404" pitchFamily="49" charset="0"/>
              </a:rPr>
              <a:t>			// after 200ms and then every 100ms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endParaRPr lang="en-US" sz="18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393700" lvl="1" indent="0">
              <a:buNone/>
            </a:pP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MyTimer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extends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TimerTask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{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private int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count;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run() {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   count++;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  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pen.drawRect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(10 * count, 20 * count, 40, 30);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  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frame.repaint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(); </a:t>
            </a:r>
            <a:r>
              <a:rPr lang="en-US" sz="1800" dirty="0">
                <a:solidFill>
                  <a:srgbClr val="FFC000"/>
                </a:solidFill>
                <a:latin typeface="Courier New" panose="02070309020205020404" pitchFamily="49" charset="0"/>
              </a:rPr>
              <a:t>// redraws the picture on the screen 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}                   </a:t>
            </a:r>
            <a:r>
              <a:rPr lang="en-US" sz="1800" dirty="0">
                <a:solidFill>
                  <a:srgbClr val="FFC000"/>
                </a:solidFill>
                <a:latin typeface="Courier New" panose="02070309020205020404" pitchFamily="49" charset="0"/>
              </a:rPr>
              <a:t>// so we can see the update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489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BFB68615-DC24-B05A-406B-F3676748D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JFrame</a:t>
            </a:r>
            <a:r>
              <a:rPr lang="en-US" altLang="en-US"/>
              <a:t> Properties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373E03-3177-CB2C-A457-01A90735E3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JFrame</a:t>
            </a:r>
            <a:r>
              <a:rPr lang="en-US" sz="2200" dirty="0" err="1"/>
              <a:t>s</a:t>
            </a:r>
            <a:r>
              <a:rPr lang="en-US" sz="2200" dirty="0"/>
              <a:t> have the following unique properties that you can get or set in your graphical programs: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endParaRPr lang="en-US" sz="2200" dirty="0"/>
          </a:p>
        </p:txBody>
      </p:sp>
      <p:graphicFrame>
        <p:nvGraphicFramePr>
          <p:cNvPr id="7" name="Group 102">
            <a:extLst>
              <a:ext uri="{FF2B5EF4-FFF2-40B4-BE49-F238E27FC236}">
                <a16:creationId xmlns:a16="http://schemas.microsoft.com/office/drawing/2014/main" id="{A9E88601-A70D-6A92-F5A1-BAE2B2956913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2362200"/>
          <a:ext cx="8773886" cy="4156076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58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4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323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4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name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type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methods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5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default close operation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int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what should happen when frame is closed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getDefaultCloseOperation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setDefaultCloseOperation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1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icon image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Image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icon in the window's title bar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getIconImage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setIconImage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5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layout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LayoutManager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how the frame should position its components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getLayout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setLayout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1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resizable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boolean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whether the window can be resized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isResizable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setResizable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1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title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String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window's title bar text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getTitle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setTitle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26437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97359BD4-3F61-BD96-BD7D-FF3BD8A56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04850"/>
          </a:xfrm>
        </p:spPr>
        <p:txBody>
          <a:bodyPr/>
          <a:lstStyle/>
          <a:p>
            <a:r>
              <a:rPr lang="en-US" altLang="en-US"/>
              <a:t>Component Properties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3C313141-30AF-87AE-7B4B-021EF72AE2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185863"/>
            <a:ext cx="9139238" cy="896937"/>
          </a:xfrm>
        </p:spPr>
        <p:txBody>
          <a:bodyPr/>
          <a:lstStyle/>
          <a:p>
            <a:r>
              <a:rPr lang="en-US" altLang="en-US"/>
              <a:t>All components also have the following properties:</a:t>
            </a:r>
          </a:p>
        </p:txBody>
      </p:sp>
      <p:graphicFrame>
        <p:nvGraphicFramePr>
          <p:cNvPr id="5" name="Group 92">
            <a:extLst>
              <a:ext uri="{FF2B5EF4-FFF2-40B4-BE49-F238E27FC236}">
                <a16:creationId xmlns:a16="http://schemas.microsoft.com/office/drawing/2014/main" id="{F1D350E1-70AE-506A-7F50-AAE096C1D3AB}"/>
              </a:ext>
            </a:extLst>
          </p:cNvPr>
          <p:cNvGraphicFramePr>
            <a:graphicFrameLocks noGrp="1"/>
          </p:cNvGraphicFramePr>
          <p:nvPr/>
        </p:nvGraphicFramePr>
        <p:xfrm>
          <a:off x="76200" y="1685925"/>
          <a:ext cx="8991600" cy="5019898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32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9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051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72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name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type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methods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background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Color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background color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getBackground, setBackground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enabled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boolean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whether the component can be interacted with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isEnabled, setEnabled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font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Font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font used to display any text on the component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getFont, setFont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foreground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Color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foreground color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getForeground, setForeground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location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Point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(x, y) position of component on screen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getLocation, setLocation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size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Dimension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width, height of component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getSize, setSize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preferred size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Dimension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width, height that the component wants to be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getPreferredSize, setPreferredSize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visible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boolean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whether the component can be seen on screen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isVisible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setVisible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57269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2A032238-7249-765B-42C1-A73DDB09B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1950"/>
            <a:ext cx="8229600" cy="704850"/>
          </a:xfrm>
        </p:spPr>
        <p:txBody>
          <a:bodyPr/>
          <a:lstStyle/>
          <a:p>
            <a:r>
              <a:rPr lang="en-US" altLang="en-US"/>
              <a:t>JButton and JLabel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5563C705-F351-8229-C968-7527550EA8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8229600" cy="44354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i="1"/>
              <a:t>The most common component—</a:t>
            </a:r>
            <a:br>
              <a:rPr lang="en-US" altLang="en-US" sz="2000" i="1"/>
            </a:br>
            <a:r>
              <a:rPr lang="en-US" altLang="en-US" sz="2000" i="1"/>
              <a:t>a button is a clickable onscreen </a:t>
            </a:r>
            <a:br>
              <a:rPr lang="en-US" altLang="en-US" sz="2000" i="1"/>
            </a:br>
            <a:r>
              <a:rPr lang="en-US" altLang="en-US" sz="2000" i="1"/>
              <a:t>region that the user interacts with </a:t>
            </a:r>
            <a:br>
              <a:rPr lang="en-US" altLang="en-US" sz="2000" i="1"/>
            </a:br>
            <a:r>
              <a:rPr lang="en-US" altLang="en-US" sz="2000" i="1"/>
              <a:t>to perform a single command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000" i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i="1"/>
              <a:t>A text label is simply a string of text</a:t>
            </a:r>
            <a:br>
              <a:rPr lang="en-US" altLang="en-US" sz="2000" i="1"/>
            </a:br>
            <a:r>
              <a:rPr lang="en-US" altLang="en-US" sz="2000" i="1"/>
              <a:t>displayed on screen in a graphical </a:t>
            </a:r>
            <a:br>
              <a:rPr lang="en-US" altLang="en-US" sz="2000" i="1"/>
            </a:br>
            <a:r>
              <a:rPr lang="en-US" altLang="en-US" sz="2000" i="1"/>
              <a:t>program.  Labels often give infor-</a:t>
            </a:r>
            <a:br>
              <a:rPr lang="en-US" altLang="en-US" sz="2000" i="1"/>
            </a:br>
            <a:r>
              <a:rPr lang="en-US" altLang="en-US" sz="2000" i="1"/>
              <a:t>mation or describe other components</a:t>
            </a:r>
          </a:p>
          <a:p>
            <a:pPr>
              <a:lnSpc>
                <a:spcPct val="80000"/>
              </a:lnSpc>
            </a:pPr>
            <a:endParaRPr lang="en-US" altLang="en-US" sz="2000"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JButton(String text)</a:t>
            </a:r>
            <a:br>
              <a:rPr lang="en-US" altLang="en-US" sz="2000"/>
            </a:br>
            <a:r>
              <a:rPr lang="en-US" altLang="en-US" sz="2000">
                <a:latin typeface="Courier New" panose="02070309020205020404" pitchFamily="49" charset="0"/>
              </a:rPr>
              <a:t>public JLabel(String text)</a:t>
            </a:r>
            <a:br>
              <a:rPr lang="en-US" altLang="en-US" sz="2000"/>
            </a:br>
            <a:r>
              <a:rPr lang="en-US" altLang="en-US" sz="2000"/>
              <a:t>Creates a new button / label with the given string as its text.</a:t>
            </a:r>
            <a:br>
              <a:rPr lang="en-US" altLang="en-US" sz="2000"/>
            </a:b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String getText()</a:t>
            </a:r>
            <a:br>
              <a:rPr lang="en-US" altLang="en-US" sz="2000"/>
            </a:br>
            <a:r>
              <a:rPr lang="en-US" altLang="en-US" sz="2000"/>
              <a:t>Returns the text showing on the button / label.</a:t>
            </a:r>
            <a:br>
              <a:rPr lang="en-US" altLang="en-US" sz="2000"/>
            </a:b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void setText(String text)</a:t>
            </a:r>
            <a:br>
              <a:rPr lang="en-US" altLang="en-US" sz="2000"/>
            </a:br>
            <a:r>
              <a:rPr lang="en-US" altLang="en-US" sz="2000"/>
              <a:t>Sets button / label's text to be the given string.</a:t>
            </a:r>
          </a:p>
        </p:txBody>
      </p:sp>
      <p:pic>
        <p:nvPicPr>
          <p:cNvPr id="17412" name="Picture 4" descr="H:\cs335\lecture_notes\ButtonDemo.gif">
            <a:extLst>
              <a:ext uri="{FF2B5EF4-FFF2-40B4-BE49-F238E27FC236}">
                <a16:creationId xmlns:a16="http://schemas.microsoft.com/office/drawing/2014/main" id="{D99E376E-6C5F-7184-D51B-0013C0CEE5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67" r="27415"/>
          <a:stretch>
            <a:fillRect/>
          </a:stretch>
        </p:blipFill>
        <p:spPr bwMode="auto">
          <a:xfrm>
            <a:off x="5037138" y="1295400"/>
            <a:ext cx="387826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5" descr="C:\Document\335\lectures\2002_06_17\label.JPG">
            <a:extLst>
              <a:ext uri="{FF2B5EF4-FFF2-40B4-BE49-F238E27FC236}">
                <a16:creationId xmlns:a16="http://schemas.microsoft.com/office/drawing/2014/main" id="{B773847C-3BA5-9057-7399-062FDFC410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743200"/>
            <a:ext cx="990600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8960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F716329E-A2A2-5CCA-47F6-5110B1383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JTextField and JTextArea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9C58EB6C-0424-347F-5526-6848FB6A42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8839200" cy="44354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i="1"/>
              <a:t>A text field is like a label, except that the text</a:t>
            </a:r>
            <a:br>
              <a:rPr lang="en-US" altLang="en-US" sz="2000" i="1"/>
            </a:br>
            <a:r>
              <a:rPr lang="en-US" altLang="en-US" sz="2000" i="1"/>
              <a:t>in it can be edited and modified by the user.</a:t>
            </a:r>
            <a:br>
              <a:rPr lang="en-US" altLang="en-US" sz="2000" i="1"/>
            </a:br>
            <a:r>
              <a:rPr lang="en-US" altLang="en-US" sz="2000" i="1"/>
              <a:t>Text fields are commonly used for user input,</a:t>
            </a:r>
            <a:br>
              <a:rPr lang="en-US" altLang="en-US" sz="2000" i="1"/>
            </a:br>
            <a:r>
              <a:rPr lang="en-US" altLang="en-US" sz="2000" i="1"/>
              <a:t>where the user types information in the field </a:t>
            </a:r>
            <a:br>
              <a:rPr lang="en-US" altLang="en-US" sz="2000" i="1"/>
            </a:br>
            <a:r>
              <a:rPr lang="en-US" altLang="en-US" sz="2000" i="1"/>
              <a:t>and the program reads it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000" i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i="1"/>
              <a:t>A text area is a multi-line text field</a:t>
            </a:r>
          </a:p>
          <a:p>
            <a:pPr>
              <a:lnSpc>
                <a:spcPct val="80000"/>
              </a:lnSpc>
            </a:pPr>
            <a:endParaRPr lang="en-US" altLang="en-US" sz="2000"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JTextField(int columns)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JTextArea(int lines, int columns)</a:t>
            </a:r>
            <a:br>
              <a:rPr lang="en-US" altLang="en-US" sz="2000"/>
            </a:br>
            <a:r>
              <a:rPr lang="en-US" altLang="en-US" sz="2000"/>
              <a:t>Creates a new text field that is the given number of columns (letters) wide.</a:t>
            </a:r>
            <a:br>
              <a:rPr lang="en-US" altLang="en-US" sz="2000"/>
            </a:b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String getText()</a:t>
            </a:r>
            <a:br>
              <a:rPr lang="en-US" altLang="en-US" sz="2000"/>
            </a:br>
            <a:r>
              <a:rPr lang="en-US" altLang="en-US" sz="2000"/>
              <a:t>Returns the text currently in the field.</a:t>
            </a:r>
            <a:br>
              <a:rPr lang="en-US" altLang="en-US" sz="2000"/>
            </a:b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void setText(String text)</a:t>
            </a:r>
            <a:br>
              <a:rPr lang="en-US" altLang="en-US" sz="2000"/>
            </a:br>
            <a:r>
              <a:rPr lang="en-US" altLang="en-US" sz="2000"/>
              <a:t>Sets field's text to be the given string.</a:t>
            </a:r>
          </a:p>
        </p:txBody>
      </p:sp>
      <p:pic>
        <p:nvPicPr>
          <p:cNvPr id="18436" name="Picture 4" descr="C:\Document\335\handouts\05_files\cg-textfield.gif">
            <a:extLst>
              <a:ext uri="{FF2B5EF4-FFF2-40B4-BE49-F238E27FC236}">
                <a16:creationId xmlns:a16="http://schemas.microsoft.com/office/drawing/2014/main" id="{C9071C40-B24C-15A0-75E1-25685EC2E7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169"/>
          <a:stretch>
            <a:fillRect/>
          </a:stretch>
        </p:blipFill>
        <p:spPr bwMode="auto">
          <a:xfrm>
            <a:off x="6627813" y="1500188"/>
            <a:ext cx="2286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5" descr="C:\Document\335\handouts\05_files\cg-textarea.gif">
            <a:extLst>
              <a:ext uri="{FF2B5EF4-FFF2-40B4-BE49-F238E27FC236}">
                <a16:creationId xmlns:a16="http://schemas.microsoft.com/office/drawing/2014/main" id="{DE3D87FD-FEF6-6BB0-1507-34325D3F4D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7813" y="2779713"/>
            <a:ext cx="2286000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5173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EE1E530E-F396-3FC4-D904-F6FA37C41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Exercise: Tip Calculator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54888C86-90D3-7E62-F854-90CFC85F70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1524000"/>
            <a:ext cx="4711700" cy="4435475"/>
          </a:xfrm>
        </p:spPr>
        <p:txBody>
          <a:bodyPr/>
          <a:lstStyle/>
          <a:p>
            <a:r>
              <a:rPr lang="en-US" altLang="en-US" sz="2200"/>
              <a:t>Write a program that allows the user to calculate a 15%, 20% or 25% tip by pressing a button.</a:t>
            </a:r>
          </a:p>
          <a:p>
            <a:pPr lvl="1"/>
            <a:r>
              <a:rPr lang="en-US" altLang="en-US" sz="2000"/>
              <a:t>Make the window 400 by 150</a:t>
            </a:r>
          </a:p>
          <a:p>
            <a:pPr lvl="1"/>
            <a:r>
              <a:rPr lang="en-US" altLang="en-US" sz="2000"/>
              <a:t>Program should exit when the window is closed</a:t>
            </a:r>
          </a:p>
          <a:p>
            <a:pPr lvl="1"/>
            <a:r>
              <a:rPr lang="en-US" altLang="en-US" sz="2000"/>
              <a:t>Tip calculation only happens when a button is pressed</a:t>
            </a: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EE28BECA-B173-3429-75F0-4F10B9B9E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500" y="1524000"/>
            <a:ext cx="367030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BE6D0DF-1F66-CCE7-EEDE-71E5D6D3B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Accessing </a:t>
            </a:r>
            <a:r>
              <a:rPr lang="en-US" altLang="en-US" sz="4200">
                <a:latin typeface="Courier New" panose="02070309020205020404" pitchFamily="49" charset="0"/>
                <a:cs typeface="Courier New" panose="02070309020205020404" pitchFamily="49" charset="0"/>
              </a:rPr>
              <a:t>ActionEvent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9AB0A4F4-73D8-E060-F4B0-80BB87ED84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7848600" cy="4433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200">
                <a:latin typeface="Courier New" panose="02070309020205020404" pitchFamily="49" charset="0"/>
              </a:rPr>
              <a:t>public Object getSource()</a:t>
            </a:r>
            <a:br>
              <a:rPr lang="en-US" altLang="en-US" sz="2200"/>
            </a:br>
            <a:r>
              <a:rPr lang="en-US" altLang="en-US" sz="2200"/>
              <a:t>Returns the object on which the Event initially occurred.</a:t>
            </a:r>
            <a:br>
              <a:rPr lang="en-US" altLang="en-US" sz="2200"/>
            </a:br>
            <a:endParaRPr lang="en-US" altLang="en-US" sz="2200"/>
          </a:p>
          <a:p>
            <a:pPr>
              <a:lnSpc>
                <a:spcPct val="90000"/>
              </a:lnSpc>
            </a:pPr>
            <a:r>
              <a:rPr lang="en-US" altLang="en-US" sz="2200">
                <a:latin typeface="Courier New" panose="02070309020205020404" pitchFamily="49" charset="0"/>
              </a:rPr>
              <a:t>public String getActionCommand()</a:t>
            </a:r>
            <a:br>
              <a:rPr lang="en-US" altLang="en-US" sz="2200"/>
            </a:br>
            <a:r>
              <a:rPr lang="en-US" altLang="en-US" sz="2200"/>
              <a:t>Returns the command string associated with this action.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this will be the button text if a button triggered the event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159505D1-300A-D4D1-3486-AEF22D93A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704850"/>
          </a:xfrm>
        </p:spPr>
        <p:txBody>
          <a:bodyPr/>
          <a:lstStyle/>
          <a:p>
            <a:r>
              <a:rPr lang="en-US" altLang="en-US"/>
              <a:t>How can we access our </a:t>
            </a:r>
            <a:r>
              <a:rPr lang="en-US" altLang="en-US" sz="4200">
                <a:latin typeface="Courier New" panose="02070309020205020404" pitchFamily="49" charset="0"/>
                <a:cs typeface="Courier New" panose="02070309020205020404" pitchFamily="49" charset="0"/>
              </a:rPr>
              <a:t>TextField</a:t>
            </a:r>
            <a:r>
              <a:rPr lang="en-US" altLang="en-US"/>
              <a:t>?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770C45E3-6019-989B-674A-E665456C0B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8229600" cy="4433888"/>
          </a:xfrm>
        </p:spPr>
        <p:txBody>
          <a:bodyPr/>
          <a:lstStyle/>
          <a:p>
            <a:r>
              <a:rPr lang="en-US" altLang="en-US" dirty="0"/>
              <a:t>We can't get it from the </a:t>
            </a:r>
            <a:r>
              <a:rPr lang="en-US" alt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ActionEvent</a:t>
            </a:r>
            <a:r>
              <a:rPr lang="en-US" altLang="en-US" dirty="0"/>
              <a:t> as no event has occurred on it</a:t>
            </a:r>
          </a:p>
          <a:p>
            <a:r>
              <a:rPr lang="en-US" altLang="en-US" dirty="0"/>
              <a:t>We can't change the method header of </a:t>
            </a:r>
            <a:r>
              <a:rPr lang="en-US" alt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actionPerformed</a:t>
            </a:r>
            <a:endParaRPr lang="en-US" alt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en-US" dirty="0"/>
              <a:t>It only exists in the constructor of our </a:t>
            </a:r>
            <a:r>
              <a:rPr lang="en-US" alt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TipCalculator</a:t>
            </a:r>
            <a:r>
              <a:rPr lang="en-US" altLang="en-US" dirty="0"/>
              <a:t> class</a:t>
            </a:r>
          </a:p>
          <a:p>
            <a:endParaRPr lang="en-US" altLang="en-US" dirty="0"/>
          </a:p>
          <a:p>
            <a:r>
              <a:rPr lang="en-US" altLang="en-US" dirty="0"/>
              <a:t>Solution: make it a field?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92655DDE-027B-ECEC-5843-256E82C009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Nested classes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2CC9D57-9BD9-F23D-4160-8AFE66FF76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r>
              <a:rPr lang="en-US" altLang="en-US" b="1">
                <a:solidFill>
                  <a:srgbClr val="262626"/>
                </a:solidFill>
              </a:rPr>
              <a:t>nested class</a:t>
            </a:r>
            <a:r>
              <a:rPr lang="en-US" altLang="en-US">
                <a:solidFill>
                  <a:srgbClr val="262626"/>
                </a:solidFill>
              </a:rPr>
              <a:t>: A class defined inside of another class.</a:t>
            </a:r>
          </a:p>
          <a:p>
            <a:pPr lvl="1"/>
            <a:endParaRPr lang="en-US" altLang="en-US" sz="1200">
              <a:solidFill>
                <a:srgbClr val="404040"/>
              </a:solidFill>
            </a:endParaRPr>
          </a:p>
          <a:p>
            <a:r>
              <a:rPr lang="en-US" altLang="en-US">
                <a:solidFill>
                  <a:srgbClr val="262626"/>
                </a:solidFill>
              </a:rPr>
              <a:t>Usefulness:</a:t>
            </a: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Nested classes are hidden from other classes (encapsulated).</a:t>
            </a: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Nested objects can access/modify the fields of their outer object.</a:t>
            </a:r>
          </a:p>
          <a:p>
            <a:pPr lvl="1"/>
            <a:endParaRPr lang="en-US" altLang="en-US">
              <a:solidFill>
                <a:srgbClr val="404040"/>
              </a:solidFill>
            </a:endParaRPr>
          </a:p>
          <a:p>
            <a:r>
              <a:rPr lang="en-US" altLang="en-US">
                <a:solidFill>
                  <a:srgbClr val="262626"/>
                </a:solidFill>
              </a:rPr>
              <a:t>Event listeners are often defined as nested classes inside a GUI.</a:t>
            </a:r>
          </a:p>
        </p:txBody>
      </p:sp>
      <p:pic>
        <p:nvPicPr>
          <p:cNvPr id="10244" name="Picture 4" descr="innerclass">
            <a:extLst>
              <a:ext uri="{FF2B5EF4-FFF2-40B4-BE49-F238E27FC236}">
                <a16:creationId xmlns:a16="http://schemas.microsoft.com/office/drawing/2014/main" id="{CC2BC566-314B-2BB7-E192-8C53A86B08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72000"/>
            <a:ext cx="7315200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6BF2C14-00EA-5471-EFB9-D90A7904C4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Nested class syntax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1F2B884-B6D4-0D56-C40A-D28C91B28E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enclosing outer class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public class </a:t>
            </a:r>
            <a:r>
              <a:rPr lang="en-US" altLang="en-US" b="1">
                <a:solidFill>
                  <a:srgbClr val="262626"/>
                </a:solidFill>
              </a:rPr>
              <a:t>name</a:t>
            </a: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{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altLang="en-US">
              <a:solidFill>
                <a:srgbClr val="262626"/>
              </a:solidFill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    // nested inner class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private class </a:t>
            </a:r>
            <a:r>
              <a:rPr lang="en-US" altLang="en-US" b="1">
                <a:solidFill>
                  <a:srgbClr val="262626"/>
                </a:solidFill>
              </a:rPr>
              <a:t>name</a:t>
            </a: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{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    ...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}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}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altLang="en-US">
              <a:solidFill>
                <a:srgbClr val="262626"/>
              </a:solidFill>
            </a:endParaRP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Only the outer class can see the nested class or make objects of it.</a:t>
            </a: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Each nested object is associated with the outer object that created it, so it can access/modify that outer object's methods/fields.</a:t>
            </a:r>
          </a:p>
          <a:p>
            <a:pPr lvl="2"/>
            <a:r>
              <a:rPr lang="en-US" altLang="en-US"/>
              <a:t>If necessary, can refer to outer object as </a:t>
            </a:r>
            <a:r>
              <a:rPr lang="en-US" altLang="en-US" b="1"/>
              <a:t>OuterClassName</a:t>
            </a:r>
            <a:r>
              <a:rPr lang="en-US" altLang="en-US">
                <a:latin typeface="Courier New" panose="02070309020205020404" pitchFamily="49" charset="0"/>
              </a:rPr>
              <a:t>.this</a:t>
            </a:r>
            <a:endParaRPr lang="en-US" altLang="en-US" sz="7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93819F3-0E9D-5C10-6467-9EDBC103FB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Static inner classes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C19CE05-7D4B-F4E5-F7F8-124EDEFAAE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enclosing outer class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public class </a:t>
            </a:r>
            <a:r>
              <a:rPr lang="en-US" altLang="en-US" b="1">
                <a:solidFill>
                  <a:srgbClr val="262626"/>
                </a:solidFill>
              </a:rPr>
              <a:t>name</a:t>
            </a: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{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altLang="en-US">
              <a:solidFill>
                <a:srgbClr val="262626"/>
              </a:solidFill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    // non-nested static inner class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public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static</a:t>
            </a: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class </a:t>
            </a:r>
            <a:r>
              <a:rPr lang="en-US" altLang="en-US" b="1">
                <a:solidFill>
                  <a:srgbClr val="262626"/>
                </a:solidFill>
              </a:rPr>
              <a:t>name</a:t>
            </a: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{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    ...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}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}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altLang="en-US">
              <a:solidFill>
                <a:srgbClr val="262626"/>
              </a:solidFill>
            </a:endParaRP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Static inner classes are </a:t>
            </a:r>
            <a:r>
              <a:rPr lang="en-US" altLang="en-US" i="1">
                <a:solidFill>
                  <a:srgbClr val="404040"/>
                </a:solidFill>
              </a:rPr>
              <a:t>not </a:t>
            </a:r>
            <a:r>
              <a:rPr lang="en-US" altLang="en-US">
                <a:solidFill>
                  <a:srgbClr val="404040"/>
                </a:solidFill>
              </a:rPr>
              <a:t>associated with a particular outer object.</a:t>
            </a: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They cannot see the fields of the enclosing class.</a:t>
            </a:r>
          </a:p>
          <a:p>
            <a:pPr lvl="1"/>
            <a:r>
              <a:rPr lang="en-US" altLang="en-US" i="1">
                <a:solidFill>
                  <a:srgbClr val="404040"/>
                </a:solidFill>
              </a:rPr>
              <a:t>Usefulness:</a:t>
            </a:r>
            <a:r>
              <a:rPr lang="en-US" altLang="en-US">
                <a:solidFill>
                  <a:srgbClr val="404040"/>
                </a:solidFill>
              </a:rPr>
              <a:t> Clients can refer to and instantiate static inner classes:</a:t>
            </a:r>
          </a:p>
          <a:p>
            <a:pPr lvl="2">
              <a:buFontTx/>
              <a:buNone/>
            </a:pPr>
            <a:r>
              <a:rPr lang="en-US" altLang="en-US" b="1"/>
              <a:t>Outer</a:t>
            </a:r>
            <a:r>
              <a:rPr lang="en-US" altLang="en-US">
                <a:latin typeface="Courier New" panose="02070309020205020404" pitchFamily="49" charset="0"/>
              </a:rPr>
              <a:t>.</a:t>
            </a:r>
            <a:r>
              <a:rPr lang="en-US" altLang="en-US" b="1"/>
              <a:t>Inner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 = new </a:t>
            </a:r>
            <a:r>
              <a:rPr lang="en-US" altLang="en-US" b="1"/>
              <a:t>Outer</a:t>
            </a:r>
            <a:r>
              <a:rPr lang="en-US" altLang="en-US">
                <a:latin typeface="Courier New" panose="02070309020205020404" pitchFamily="49" charset="0"/>
              </a:rPr>
              <a:t>.</a:t>
            </a:r>
            <a:r>
              <a:rPr lang="en-US" altLang="en-US" b="1"/>
              <a:t>Inner</a:t>
            </a:r>
            <a:r>
              <a:rPr lang="en-US" altLang="en-US">
                <a:latin typeface="Courier New" panose="02070309020205020404" pitchFamily="49" charset="0"/>
              </a:rPr>
              <a:t>(</a:t>
            </a:r>
            <a:r>
              <a:rPr lang="en-US" altLang="en-US" b="1"/>
              <a:t>params</a:t>
            </a:r>
            <a:r>
              <a:rPr lang="en-US" altLang="en-US">
                <a:latin typeface="Courier New" panose="02070309020205020404" pitchFamily="49" charset="0"/>
              </a:rPr>
              <a:t>);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A1D9DF4B-0148-1E05-55CA-BAAB408D5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Making our GUI an Object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B0F1B-CC3D-6615-0F35-B48A976CF2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8229600" cy="4433888"/>
          </a:xfrm>
        </p:spPr>
        <p:txBody>
          <a:bodyPr/>
          <a:lstStyle/>
          <a:p>
            <a:pPr>
              <a:defRPr/>
            </a:pPr>
            <a:r>
              <a:rPr lang="en-US" dirty="0"/>
              <a:t>Usually we do not create a GUI in main, instead we make it in an object. Then in main we can write:</a:t>
            </a:r>
          </a:p>
          <a:p>
            <a:pPr>
              <a:defRPr/>
            </a:pPr>
            <a:endParaRPr lang="en-US" dirty="0"/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public static void main(String[]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  new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MyGui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74CD231-D038-5DE5-571B-6688015B59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GUI event example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4C0BB073-7EF0-A921-697C-70162775B6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public class MyGUI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private JFrame frame;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private JButton stutter;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private JTextField textfield;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800">
              <a:solidFill>
                <a:srgbClr val="262626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public MyGUI()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    ...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    stutter.</a:t>
            </a:r>
            <a:r>
              <a:rPr lang="en-US" altLang="en-US" sz="1800" b="1">
                <a:solidFill>
                  <a:srgbClr val="262626"/>
                </a:solidFill>
                <a:latin typeface="Courier New" panose="02070309020205020404" pitchFamily="49" charset="0"/>
              </a:rPr>
              <a:t>addActionListener</a:t>
            </a: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(new </a:t>
            </a:r>
            <a:r>
              <a:rPr lang="en-US" altLang="en-US" sz="1800" b="1">
                <a:solidFill>
                  <a:srgbClr val="262626"/>
                </a:solidFill>
                <a:latin typeface="Courier New" panose="02070309020205020404" pitchFamily="49" charset="0"/>
              </a:rPr>
              <a:t>StutterListener</a:t>
            </a: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());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800">
              <a:solidFill>
                <a:srgbClr val="262626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chemeClr val="hlink"/>
                </a:solidFill>
                <a:latin typeface="Courier New" panose="02070309020205020404" pitchFamily="49" charset="0"/>
              </a:rPr>
              <a:t>    // When button is clicked, doubles the field's text.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private class </a:t>
            </a:r>
            <a:r>
              <a:rPr lang="en-US" altLang="en-US" sz="1800" b="1">
                <a:solidFill>
                  <a:srgbClr val="262626"/>
                </a:solidFill>
                <a:latin typeface="Courier New" panose="02070309020205020404" pitchFamily="49" charset="0"/>
              </a:rPr>
              <a:t>StutterListener implements ActionListener</a:t>
            </a: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    public void actionPerformed(ActionEvent event)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        String text = textfield.getText();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        textfield.setText(text + text);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  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3-13wi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6C7E9C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cse143-13wi.thmx</Template>
  <TotalTime>5386</TotalTime>
  <Words>1283</Words>
  <Application>Microsoft Office PowerPoint</Application>
  <PresentationFormat>On-screen Show (4:3)</PresentationFormat>
  <Paragraphs>190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Cambria</vt:lpstr>
      <vt:lpstr>Courier New</vt:lpstr>
      <vt:lpstr>Verdana</vt:lpstr>
      <vt:lpstr>Wingdings</vt:lpstr>
      <vt:lpstr>Wingdings 2</vt:lpstr>
      <vt:lpstr>cse143-13wi</vt:lpstr>
      <vt:lpstr>CS 142</vt:lpstr>
      <vt:lpstr>Exercise: Tip Calculator</vt:lpstr>
      <vt:lpstr>Accessing ActionEvent</vt:lpstr>
      <vt:lpstr>How can we access our TextField?</vt:lpstr>
      <vt:lpstr>Nested classes</vt:lpstr>
      <vt:lpstr>Nested class syntax</vt:lpstr>
      <vt:lpstr>Static inner classes</vt:lpstr>
      <vt:lpstr>Making our GUI an Object</vt:lpstr>
      <vt:lpstr>GUI event example</vt:lpstr>
      <vt:lpstr>Making your own DrawingPanel</vt:lpstr>
      <vt:lpstr>Drawing</vt:lpstr>
      <vt:lpstr>Animation</vt:lpstr>
      <vt:lpstr>JFrame Properties</vt:lpstr>
      <vt:lpstr>Component Properties</vt:lpstr>
      <vt:lpstr>JButton and JLabel</vt:lpstr>
      <vt:lpstr>JTextField and JTextArea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143</dc:title>
  <dc:creator>allison</dc:creator>
  <cp:lastModifiedBy>Allison Obourn</cp:lastModifiedBy>
  <cp:revision>43</cp:revision>
  <dcterms:created xsi:type="dcterms:W3CDTF">2013-01-18T06:01:52Z</dcterms:created>
  <dcterms:modified xsi:type="dcterms:W3CDTF">2024-05-20T19:48:36Z</dcterms:modified>
</cp:coreProperties>
</file>