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4"/>
  </p:notesMasterIdLst>
  <p:sldIdLst>
    <p:sldId id="256" r:id="rId2"/>
    <p:sldId id="326" r:id="rId3"/>
    <p:sldId id="327" r:id="rId4"/>
    <p:sldId id="328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7" r:id="rId20"/>
    <p:sldId id="278" r:id="rId21"/>
    <p:sldId id="279" r:id="rId22"/>
    <p:sldId id="280" r:id="rId23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9" d="100"/>
          <a:sy n="59" d="100"/>
        </p:scale>
        <p:origin x="150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CEB3A21-83E4-85DD-F42B-BBB133793CB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2F84D57-B49C-9E7E-6986-C51023B840BA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59F34E0-EF3A-4B4E-9AE3-EDC9FF8245FA}" type="datetimeFigureOut">
              <a:rPr lang="en-US"/>
              <a:pPr>
                <a:defRPr/>
              </a:pPr>
              <a:t>5/21/2024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4F380F1C-5817-2946-3B5C-E260E98D301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F81DFCD5-DA98-FED6-656C-C4B23F1EE3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B2768E-85D6-0974-E8E0-6C8CE2CAA6E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E1C011-65BE-1E06-444E-91D1260AB7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ECC3D06A-8B08-4BEC-87AF-110C6F35BC5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1C51A87F-A1D7-7AB4-8D5F-B37F8D533FD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523459C4-6E5A-4353-9CC6-DAD5A734BAAE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16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552BCDA2-2DBC-8410-77DC-B31527DB25D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4D6FC05D-8292-F7D1-6156-DF27DEB542C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1">
            <a:extLst>
              <a:ext uri="{FF2B5EF4-FFF2-40B4-BE49-F238E27FC236}">
                <a16:creationId xmlns:a16="http://schemas.microsoft.com/office/drawing/2014/main" id="{8208F839-7FCB-EC68-52A2-EE8FABEEB7CA}"/>
              </a:ext>
            </a:extLst>
          </p:cNvPr>
          <p:cNvSpPr>
            <a:spLocks/>
          </p:cNvSpPr>
          <p:nvPr userDrawn="1"/>
        </p:nvSpPr>
        <p:spPr bwMode="auto">
          <a:xfrm rot="10800000">
            <a:off x="-9525" y="6586131"/>
            <a:ext cx="4876800" cy="27186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42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Times New Roman" charset="0"/>
            </a:endParaRPr>
          </a:p>
        </p:txBody>
      </p:sp>
      <p:grpSp>
        <p:nvGrpSpPr>
          <p:cNvPr id="3" name="Group 23">
            <a:extLst>
              <a:ext uri="{FF2B5EF4-FFF2-40B4-BE49-F238E27FC236}">
                <a16:creationId xmlns:a16="http://schemas.microsoft.com/office/drawing/2014/main" id="{619CC300-23DB-58E2-2AD5-42EE40D4BD2E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-9525" y="0"/>
            <a:ext cx="9169400" cy="533400"/>
            <a:chOff x="-6" y="-180"/>
            <a:chExt cx="5776" cy="516"/>
          </a:xfr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5400000" scaled="0"/>
            <a:tileRect/>
          </a:gradFill>
        </p:grpSpPr>
        <p:sp>
          <p:nvSpPr>
            <p:cNvPr id="4" name="Freeform 13">
              <a:extLst>
                <a:ext uri="{FF2B5EF4-FFF2-40B4-BE49-F238E27FC236}">
                  <a16:creationId xmlns:a16="http://schemas.microsoft.com/office/drawing/2014/main" id="{0BC54B2B-84FD-B89F-E8E7-5BC5DDF3A46B}"/>
                </a:ext>
              </a:extLst>
            </p:cNvPr>
            <p:cNvSpPr>
              <a:spLocks/>
            </p:cNvSpPr>
            <p:nvPr/>
          </p:nvSpPr>
          <p:spPr bwMode="auto">
            <a:xfrm>
              <a:off x="-6" y="-180"/>
              <a:ext cx="5772" cy="5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6" y="2"/>
                </a:cxn>
                <a:cxn ang="0">
                  <a:pos x="2542" y="0"/>
                </a:cxn>
                <a:cxn ang="0">
                  <a:pos x="4374" y="367"/>
                </a:cxn>
                <a:cxn ang="0">
                  <a:pos x="5766" y="55"/>
                </a:cxn>
                <a:cxn ang="0">
                  <a:pos x="5772" y="213"/>
                </a:cxn>
                <a:cxn ang="0">
                  <a:pos x="4302" y="439"/>
                </a:cxn>
                <a:cxn ang="0">
                  <a:pos x="1488" y="201"/>
                </a:cxn>
                <a:cxn ang="0">
                  <a:pos x="0" y="656"/>
                </a:cxn>
                <a:cxn ang="0">
                  <a:pos x="6" y="2"/>
                </a:cxn>
              </a:cxnLst>
              <a:rect l="0" t="0" r="0" b="0"/>
              <a:pathLst>
                <a:path w="5772" h="656">
                  <a:moveTo>
                    <a:pt x="6" y="2"/>
                  </a:moveTo>
                  <a:lnTo>
                    <a:pt x="2542" y="0"/>
                  </a:lnTo>
                  <a:cubicBezTo>
                    <a:pt x="2746" y="101"/>
                    <a:pt x="3828" y="367"/>
                    <a:pt x="4374" y="367"/>
                  </a:cubicBezTo>
                  <a:cubicBezTo>
                    <a:pt x="4920" y="367"/>
                    <a:pt x="5526" y="152"/>
                    <a:pt x="5766" y="55"/>
                  </a:cubicBezTo>
                  <a:lnTo>
                    <a:pt x="5772" y="213"/>
                  </a:lnTo>
                  <a:cubicBezTo>
                    <a:pt x="5670" y="257"/>
                    <a:pt x="5016" y="441"/>
                    <a:pt x="4302" y="439"/>
                  </a:cubicBezTo>
                  <a:cubicBezTo>
                    <a:pt x="3588" y="437"/>
                    <a:pt x="2205" y="165"/>
                    <a:pt x="1488" y="201"/>
                  </a:cubicBezTo>
                  <a:cubicBezTo>
                    <a:pt x="750" y="209"/>
                    <a:pt x="270" y="482"/>
                    <a:pt x="0" y="656"/>
                  </a:cubicBezTo>
                  <a:lnTo>
                    <a:pt x="6" y="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sp>
          <p:nvSpPr>
            <p:cNvPr id="5" name="Freeform 14">
              <a:extLst>
                <a:ext uri="{FF2B5EF4-FFF2-40B4-BE49-F238E27FC236}">
                  <a16:creationId xmlns:a16="http://schemas.microsoft.com/office/drawing/2014/main" id="{D6C0A972-7B3E-0E7A-7E8A-42CA9C83848B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8" y="-180"/>
              <a:ext cx="3072" cy="263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1668" y="564"/>
                </a:cxn>
                <a:cxn ang="0">
                  <a:pos x="3000" y="186"/>
                </a:cxn>
                <a:cxn ang="0">
                  <a:pos x="3000" y="6"/>
                </a:cxn>
                <a:cxn ang="0">
                  <a:pos x="0" y="0"/>
                </a:cxn>
              </a:cxnLst>
              <a:rect l="0" t="0" r="0" b="0"/>
              <a:pathLst>
                <a:path w="3000" h="595">
                  <a:moveTo>
                    <a:pt x="0" y="0"/>
                  </a:moveTo>
                  <a:cubicBezTo>
                    <a:pt x="174" y="102"/>
                    <a:pt x="1168" y="533"/>
                    <a:pt x="1668" y="564"/>
                  </a:cubicBezTo>
                  <a:cubicBezTo>
                    <a:pt x="2168" y="595"/>
                    <a:pt x="2778" y="279"/>
                    <a:pt x="3000" y="186"/>
                  </a:cubicBezTo>
                  <a:lnTo>
                    <a:pt x="3000" y="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grpSp>
          <p:nvGrpSpPr>
            <p:cNvPr id="6" name="Group 1">
              <a:extLst>
                <a:ext uri="{FF2B5EF4-FFF2-40B4-BE49-F238E27FC236}">
                  <a16:creationId xmlns:a16="http://schemas.microsoft.com/office/drawing/2014/main" id="{C307DBFF-B63B-FBD3-BEE5-E879893280D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-42"/>
              <a:ext cx="5770" cy="246"/>
              <a:chOff x="-13880" y="438044"/>
              <a:chExt cx="9173112" cy="427357"/>
            </a:xfrm>
            <a:grpFill/>
          </p:grpSpPr>
          <p:sp>
            <p:nvSpPr>
              <p:cNvPr id="7" name="Freeform 16">
                <a:extLst>
                  <a:ext uri="{FF2B5EF4-FFF2-40B4-BE49-F238E27FC236}">
                    <a16:creationId xmlns:a16="http://schemas.microsoft.com/office/drawing/2014/main" id="{8C7FE1BE-B0FC-319A-E63D-4DA22FC4D3C0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3880" y="438118"/>
                <a:ext cx="9173112" cy="427283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966"/>
                  </a:cxn>
                  <a:cxn ang="0">
                    <a:pos x="1608" y="282"/>
                  </a:cxn>
                  <a:cxn ang="0">
                    <a:pos x="4110" y="1008"/>
                  </a:cxn>
                  <a:cxn ang="0">
                    <a:pos x="5772" y="0"/>
                  </a:cxn>
                </a:cxnLst>
                <a:rect l="0" t="0" r="0" b="0"/>
                <a:pathLst>
                  <a:path w="5772" h="1055">
                    <a:moveTo>
                      <a:pt x="0" y="966"/>
                    </a:moveTo>
                    <a:cubicBezTo>
                      <a:pt x="282" y="738"/>
                      <a:pt x="923" y="275"/>
                      <a:pt x="1608" y="282"/>
                    </a:cubicBezTo>
                    <a:cubicBezTo>
                      <a:pt x="2293" y="289"/>
                      <a:pt x="3416" y="1055"/>
                      <a:pt x="4110" y="1008"/>
                    </a:cubicBezTo>
                    <a:cubicBezTo>
                      <a:pt x="4804" y="961"/>
                      <a:pt x="5426" y="210"/>
                      <a:pt x="5772" y="0"/>
                    </a:cubicBezTo>
                  </a:path>
                </a:pathLst>
              </a:custGeom>
              <a:grpFill/>
              <a:ln w="1079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8" name="Freeform 17">
                <a:extLst>
                  <a:ext uri="{FF2B5EF4-FFF2-40B4-BE49-F238E27FC236}">
                    <a16:creationId xmlns:a16="http://schemas.microsoft.com/office/drawing/2014/main" id="{717F571A-09B7-D40C-6487-E7D8D528415B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0858" y="438044"/>
                <a:ext cx="9169042" cy="382392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732"/>
                  </a:cxn>
                  <a:cxn ang="0">
                    <a:pos x="1638" y="228"/>
                  </a:cxn>
                  <a:cxn ang="0">
                    <a:pos x="4122" y="816"/>
                  </a:cxn>
                  <a:cxn ang="0">
                    <a:pos x="5766" y="0"/>
                  </a:cxn>
                </a:cxnLst>
                <a:rect l="0" t="0" r="0" b="0"/>
                <a:pathLst>
                  <a:path w="5766" h="854">
                    <a:moveTo>
                      <a:pt x="0" y="732"/>
                    </a:moveTo>
                    <a:cubicBezTo>
                      <a:pt x="273" y="647"/>
                      <a:pt x="951" y="214"/>
                      <a:pt x="1638" y="228"/>
                    </a:cubicBezTo>
                    <a:cubicBezTo>
                      <a:pt x="2325" y="242"/>
                      <a:pt x="3434" y="854"/>
                      <a:pt x="4122" y="816"/>
                    </a:cubicBezTo>
                    <a:cubicBezTo>
                      <a:pt x="4810" y="778"/>
                      <a:pt x="5424" y="170"/>
                      <a:pt x="5766" y="0"/>
                    </a:cubicBezTo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sp>
        <p:nvSpPr>
          <p:cNvPr id="81924" name="Title Placeholder 8"/>
          <p:cNvSpPr>
            <a:spLocks noGrp="1"/>
          </p:cNvSpPr>
          <p:nvPr>
            <p:ph type="ctrTitle"/>
          </p:nvPr>
        </p:nvSpPr>
        <p:spPr>
          <a:xfrm>
            <a:off x="685800" y="1219200"/>
            <a:ext cx="7772400" cy="1470025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1925" name="Text Placeholder 29"/>
          <p:cNvSpPr>
            <a:spLocks noGrp="1"/>
          </p:cNvSpPr>
          <p:nvPr>
            <p:ph type="subTitle" idx="1"/>
          </p:nvPr>
        </p:nvSpPr>
        <p:spPr>
          <a:xfrm>
            <a:off x="685800" y="3276600"/>
            <a:ext cx="7772400" cy="1752600"/>
          </a:xfrm>
          <a:ln w="9525"/>
        </p:spPr>
        <p:txBody>
          <a:bodyPr/>
          <a:lstStyle>
            <a:lvl1pPr marL="0" indent="0" algn="ctr">
              <a:buFont typeface="Wingdings 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852718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40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88735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4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1394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63590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9738"/>
            <a:ext cx="8229600" cy="7032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915400" cy="518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38902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1859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8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8">
            <a:extLst>
              <a:ext uri="{FF2B5EF4-FFF2-40B4-BE49-F238E27FC236}">
                <a16:creationId xmlns:a16="http://schemas.microsoft.com/office/drawing/2014/main" id="{280B78AB-A369-8817-85CE-D3E21126D89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39738"/>
            <a:ext cx="8229600" cy="70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9">
            <a:extLst>
              <a:ext uri="{FF2B5EF4-FFF2-40B4-BE49-F238E27FC236}">
                <a16:creationId xmlns:a16="http://schemas.microsoft.com/office/drawing/2014/main" id="{3EF8C37C-36B0-F18A-AC56-25334F3CABC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228600" y="1371600"/>
            <a:ext cx="8915400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F1B9DE-E091-F0E4-1A10-16ADE1B845E7}"/>
              </a:ext>
            </a:extLst>
          </p:cNvPr>
          <p:cNvSpPr txBox="1">
            <a:spLocks noGrp="1"/>
          </p:cNvSpPr>
          <p:nvPr/>
        </p:nvSpPr>
        <p:spPr>
          <a:xfrm>
            <a:off x="8326438" y="6430963"/>
            <a:ext cx="762000" cy="365125"/>
          </a:xfrm>
          <a:prstGeom prst="rect">
            <a:avLst/>
          </a:prstGeom>
          <a:noFill/>
        </p:spPr>
        <p:txBody>
          <a:bodyPr lIns="0" tIns="0" rIns="0" bIns="0" anchor="b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buFont typeface="Wingdings" panose="05000000000000000000" pitchFamily="2" charset="2"/>
              <a:buNone/>
            </a:pPr>
            <a:fld id="{ED8DC93B-7435-4F7D-B729-BE9F8F7EE3C6}" type="slidenum">
              <a:rPr lang="en-US" altLang="en-US" sz="1200">
                <a:solidFill>
                  <a:srgbClr val="424242"/>
                </a:solidFill>
                <a:cs typeface="Times New Roman" panose="02020603050405020304" pitchFamily="18" charset="0"/>
              </a:rPr>
              <a:pPr algn="r" eaLnBrk="1" hangingPunct="1">
                <a:buFont typeface="Wingdings" panose="05000000000000000000" pitchFamily="2" charset="2"/>
                <a:buNone/>
              </a:pPr>
              <a:t>‹#›</a:t>
            </a:fld>
            <a:endParaRPr lang="en-US" altLang="en-US" sz="1200">
              <a:solidFill>
                <a:srgbClr val="424242"/>
              </a:solidFill>
              <a:cs typeface="Times New Roman" panose="02020603050405020304" pitchFamily="18" charset="0"/>
            </a:endParaRPr>
          </a:p>
        </p:txBody>
      </p:sp>
      <p:sp>
        <p:nvSpPr>
          <p:cNvPr id="25" name="Freeform 24">
            <a:extLst>
              <a:ext uri="{FF2B5EF4-FFF2-40B4-BE49-F238E27FC236}">
                <a16:creationId xmlns:a16="http://schemas.microsoft.com/office/drawing/2014/main" id="{EFBF4543-82CA-B4F9-F631-1E76AB844447}"/>
              </a:ext>
            </a:extLst>
          </p:cNvPr>
          <p:cNvSpPr>
            <a:spLocks/>
          </p:cNvSpPr>
          <p:nvPr userDrawn="1"/>
        </p:nvSpPr>
        <p:spPr bwMode="auto">
          <a:xfrm rot="10800000">
            <a:off x="-9525" y="6586131"/>
            <a:ext cx="4876800" cy="27186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42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Times New Roman" charset="0"/>
            </a:endParaRPr>
          </a:p>
        </p:txBody>
      </p:sp>
      <p:grpSp>
        <p:nvGrpSpPr>
          <p:cNvPr id="26" name="Group 23">
            <a:extLst>
              <a:ext uri="{FF2B5EF4-FFF2-40B4-BE49-F238E27FC236}">
                <a16:creationId xmlns:a16="http://schemas.microsoft.com/office/drawing/2014/main" id="{11C01A5D-A6F0-4019-1860-67726D736BC1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-9525" y="0"/>
            <a:ext cx="9169400" cy="533400"/>
            <a:chOff x="-6" y="-180"/>
            <a:chExt cx="5776" cy="516"/>
          </a:xfr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5400000" scaled="0"/>
            <a:tileRect/>
          </a:gradFill>
        </p:grpSpPr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D17CBEF9-94EC-7E28-1B32-635E24364224}"/>
                </a:ext>
              </a:extLst>
            </p:cNvPr>
            <p:cNvSpPr>
              <a:spLocks/>
            </p:cNvSpPr>
            <p:nvPr/>
          </p:nvSpPr>
          <p:spPr bwMode="auto">
            <a:xfrm>
              <a:off x="-6" y="-180"/>
              <a:ext cx="5772" cy="5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6" y="2"/>
                </a:cxn>
                <a:cxn ang="0">
                  <a:pos x="2542" y="0"/>
                </a:cxn>
                <a:cxn ang="0">
                  <a:pos x="4374" y="367"/>
                </a:cxn>
                <a:cxn ang="0">
                  <a:pos x="5766" y="55"/>
                </a:cxn>
                <a:cxn ang="0">
                  <a:pos x="5772" y="213"/>
                </a:cxn>
                <a:cxn ang="0">
                  <a:pos x="4302" y="439"/>
                </a:cxn>
                <a:cxn ang="0">
                  <a:pos x="1488" y="201"/>
                </a:cxn>
                <a:cxn ang="0">
                  <a:pos x="0" y="656"/>
                </a:cxn>
                <a:cxn ang="0">
                  <a:pos x="6" y="2"/>
                </a:cxn>
              </a:cxnLst>
              <a:rect l="0" t="0" r="0" b="0"/>
              <a:pathLst>
                <a:path w="5772" h="656">
                  <a:moveTo>
                    <a:pt x="6" y="2"/>
                  </a:moveTo>
                  <a:lnTo>
                    <a:pt x="2542" y="0"/>
                  </a:lnTo>
                  <a:cubicBezTo>
                    <a:pt x="2746" y="101"/>
                    <a:pt x="3828" y="367"/>
                    <a:pt x="4374" y="367"/>
                  </a:cubicBezTo>
                  <a:cubicBezTo>
                    <a:pt x="4920" y="367"/>
                    <a:pt x="5526" y="152"/>
                    <a:pt x="5766" y="55"/>
                  </a:cubicBezTo>
                  <a:lnTo>
                    <a:pt x="5772" y="213"/>
                  </a:lnTo>
                  <a:cubicBezTo>
                    <a:pt x="5670" y="257"/>
                    <a:pt x="5016" y="441"/>
                    <a:pt x="4302" y="439"/>
                  </a:cubicBezTo>
                  <a:cubicBezTo>
                    <a:pt x="3588" y="437"/>
                    <a:pt x="2205" y="165"/>
                    <a:pt x="1488" y="201"/>
                  </a:cubicBezTo>
                  <a:cubicBezTo>
                    <a:pt x="750" y="209"/>
                    <a:pt x="270" y="482"/>
                    <a:pt x="0" y="656"/>
                  </a:cubicBezTo>
                  <a:lnTo>
                    <a:pt x="6" y="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8CA02F3D-E921-49D3-71EE-F3C275B57424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8" y="-180"/>
              <a:ext cx="3072" cy="263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1668" y="564"/>
                </a:cxn>
                <a:cxn ang="0">
                  <a:pos x="3000" y="186"/>
                </a:cxn>
                <a:cxn ang="0">
                  <a:pos x="3000" y="6"/>
                </a:cxn>
                <a:cxn ang="0">
                  <a:pos x="0" y="0"/>
                </a:cxn>
              </a:cxnLst>
              <a:rect l="0" t="0" r="0" b="0"/>
              <a:pathLst>
                <a:path w="3000" h="595">
                  <a:moveTo>
                    <a:pt x="0" y="0"/>
                  </a:moveTo>
                  <a:cubicBezTo>
                    <a:pt x="174" y="102"/>
                    <a:pt x="1168" y="533"/>
                    <a:pt x="1668" y="564"/>
                  </a:cubicBezTo>
                  <a:cubicBezTo>
                    <a:pt x="2168" y="595"/>
                    <a:pt x="2778" y="279"/>
                    <a:pt x="3000" y="186"/>
                  </a:cubicBezTo>
                  <a:lnTo>
                    <a:pt x="3000" y="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grpSp>
          <p:nvGrpSpPr>
            <p:cNvPr id="29" name="Group 1">
              <a:extLst>
                <a:ext uri="{FF2B5EF4-FFF2-40B4-BE49-F238E27FC236}">
                  <a16:creationId xmlns:a16="http://schemas.microsoft.com/office/drawing/2014/main" id="{CEFBF418-AA7D-E3E8-41C3-0E9803A1B2D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-42"/>
              <a:ext cx="5770" cy="246"/>
              <a:chOff x="-13880" y="438044"/>
              <a:chExt cx="9173112" cy="427357"/>
            </a:xfrm>
            <a:grpFill/>
          </p:grpSpPr>
          <p:sp>
            <p:nvSpPr>
              <p:cNvPr id="30" name="Freeform 29">
                <a:extLst>
                  <a:ext uri="{FF2B5EF4-FFF2-40B4-BE49-F238E27FC236}">
                    <a16:creationId xmlns:a16="http://schemas.microsoft.com/office/drawing/2014/main" id="{08A444CA-CAC9-423D-6D04-30527F7677B7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3880" y="438118"/>
                <a:ext cx="9173112" cy="427283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966"/>
                  </a:cxn>
                  <a:cxn ang="0">
                    <a:pos x="1608" y="282"/>
                  </a:cxn>
                  <a:cxn ang="0">
                    <a:pos x="4110" y="1008"/>
                  </a:cxn>
                  <a:cxn ang="0">
                    <a:pos x="5772" y="0"/>
                  </a:cxn>
                </a:cxnLst>
                <a:rect l="0" t="0" r="0" b="0"/>
                <a:pathLst>
                  <a:path w="5772" h="1055">
                    <a:moveTo>
                      <a:pt x="0" y="966"/>
                    </a:moveTo>
                    <a:cubicBezTo>
                      <a:pt x="282" y="738"/>
                      <a:pt x="923" y="275"/>
                      <a:pt x="1608" y="282"/>
                    </a:cubicBezTo>
                    <a:cubicBezTo>
                      <a:pt x="2293" y="289"/>
                      <a:pt x="3416" y="1055"/>
                      <a:pt x="4110" y="1008"/>
                    </a:cubicBezTo>
                    <a:cubicBezTo>
                      <a:pt x="4804" y="961"/>
                      <a:pt x="5426" y="210"/>
                      <a:pt x="5772" y="0"/>
                    </a:cubicBezTo>
                  </a:path>
                </a:pathLst>
              </a:custGeom>
              <a:grpFill/>
              <a:ln w="1079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1" name="Freeform 30">
                <a:extLst>
                  <a:ext uri="{FF2B5EF4-FFF2-40B4-BE49-F238E27FC236}">
                    <a16:creationId xmlns:a16="http://schemas.microsoft.com/office/drawing/2014/main" id="{58038FDE-A518-190A-0DD5-23E7C567BED0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0858" y="438044"/>
                <a:ext cx="9169042" cy="382392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732"/>
                  </a:cxn>
                  <a:cxn ang="0">
                    <a:pos x="1638" y="228"/>
                  </a:cxn>
                  <a:cxn ang="0">
                    <a:pos x="4122" y="816"/>
                  </a:cxn>
                  <a:cxn ang="0">
                    <a:pos x="5766" y="0"/>
                  </a:cxn>
                </a:cxnLst>
                <a:rect l="0" t="0" r="0" b="0"/>
                <a:pathLst>
                  <a:path w="5766" h="854">
                    <a:moveTo>
                      <a:pt x="0" y="732"/>
                    </a:moveTo>
                    <a:cubicBezTo>
                      <a:pt x="273" y="647"/>
                      <a:pt x="951" y="214"/>
                      <a:pt x="1638" y="228"/>
                    </a:cubicBezTo>
                    <a:cubicBezTo>
                      <a:pt x="2325" y="242"/>
                      <a:pt x="3434" y="854"/>
                      <a:pt x="4122" y="816"/>
                    </a:cubicBezTo>
                    <a:cubicBezTo>
                      <a:pt x="4810" y="778"/>
                      <a:pt x="5424" y="170"/>
                      <a:pt x="5766" y="0"/>
                    </a:cubicBezTo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3" r:id="rId2"/>
    <p:sldLayoutId id="2147483704" r:id="rId3"/>
    <p:sldLayoutId id="2147483705" r:id="rId4"/>
    <p:sldLayoutId id="2147483706" r:id="rId5"/>
    <p:sldLayoutId id="2147483707" r:id="rId6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anose="02040503050406030204" pitchFamily="18" charset="0"/>
          <a:ea typeface="MS PGothic" panose="020B0600070205080204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anose="02040503050406030204" pitchFamily="18" charset="0"/>
          <a:ea typeface="MS PGothic" panose="020B0600070205080204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anose="02040503050406030204" pitchFamily="18" charset="0"/>
          <a:ea typeface="MS PGothic" panose="020B0600070205080204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anose="02040503050406030204" pitchFamily="18" charset="0"/>
          <a:ea typeface="MS PGothic" panose="020B0600070205080204" pitchFamily="34" charset="-128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EB641B"/>
        </a:buClr>
        <a:buSzPct val="95000"/>
        <a:buFont typeface="Wingdings 2" panose="05020102010507070707" pitchFamily="18" charset="2"/>
        <a:buChar char=""/>
        <a:defRPr sz="22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EB641B"/>
        </a:buClr>
        <a:buSzPct val="65000"/>
        <a:buFont typeface="Wingdings 2" panose="05020102010507070707" pitchFamily="18" charset="2"/>
        <a:buChar char=""/>
        <a:defRPr sz="17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39639D"/>
        </a:buClr>
        <a:buSzPct val="65000"/>
        <a:buFont typeface="Wingdings 2" panose="05020102010507070707" pitchFamily="18" charset="2"/>
        <a:buChar char=""/>
        <a:defRPr sz="17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9EE5BBEE-3EB2-7941-1211-E49543AC8A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534988"/>
            <a:ext cx="7772400" cy="1470025"/>
          </a:xfrm>
        </p:spPr>
        <p:txBody>
          <a:bodyPr/>
          <a:lstStyle/>
          <a:p>
            <a:pPr eaLnBrk="1" hangingPunct="1"/>
            <a:r>
              <a:rPr lang="en-US" altLang="en-US" sz="7200" dirty="0"/>
              <a:t>CSE 142</a:t>
            </a:r>
          </a:p>
        </p:txBody>
      </p:sp>
      <p:sp>
        <p:nvSpPr>
          <p:cNvPr id="4099" name="Subtitle 2">
            <a:extLst>
              <a:ext uri="{FF2B5EF4-FFF2-40B4-BE49-F238E27FC236}">
                <a16:creationId xmlns:a16="http://schemas.microsoft.com/office/drawing/2014/main" id="{1007C809-8134-4B6B-B97D-59C9D4D3C2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800" y="2005013"/>
            <a:ext cx="7772400" cy="1682750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en-US" sz="2800" b="1" dirty="0"/>
              <a:t>Lecture 30: </a:t>
            </a:r>
            <a:r>
              <a:rPr lang="en-US" altLang="en-US" sz="2800" dirty="0"/>
              <a:t>Timers; Sorting</a:t>
            </a:r>
          </a:p>
        </p:txBody>
      </p:sp>
      <p:pic>
        <p:nvPicPr>
          <p:cNvPr id="4100" name="Picture 1">
            <a:extLst>
              <a:ext uri="{FF2B5EF4-FFF2-40B4-BE49-F238E27FC236}">
                <a16:creationId xmlns:a16="http://schemas.microsoft.com/office/drawing/2014/main" id="{FE80DA5F-DBE3-9E54-2F6F-B5A36DEF93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952750"/>
            <a:ext cx="7620000" cy="250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3">
            <a:extLst>
              <a:ext uri="{FF2B5EF4-FFF2-40B4-BE49-F238E27FC236}">
                <a16:creationId xmlns:a16="http://schemas.microsoft.com/office/drawing/2014/main" id="{2D510278-4566-C235-7737-6C6A7691D3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5788709"/>
            <a:ext cx="7772400" cy="511629"/>
          </a:xfrm>
          <a:prstGeom prst="rect">
            <a:avLst/>
          </a:prstGeom>
          <a:noFill/>
          <a:ln w="9525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B641B"/>
              </a:buClr>
              <a:buSzPct val="95000"/>
              <a:buFont typeface="Wingdings 2" charset="2"/>
              <a:buNone/>
              <a:defRPr sz="22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639763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2pPr>
            <a:lvl3pPr marL="914400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B641B"/>
              </a:buClr>
              <a:buSzPct val="65000"/>
              <a:buFont typeface="Wingdings 2" panose="05020102010507070707" pitchFamily="18" charset="2"/>
              <a:buChar char=""/>
              <a:defRPr sz="17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4pPr>
            <a:lvl5pPr marL="1462088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 eaLnBrk="1" hangingPunct="1">
              <a:buFont typeface="Wingdings 2" panose="05020102010507070707" pitchFamily="18" charset="2"/>
              <a:buNone/>
            </a:pPr>
            <a:r>
              <a:rPr lang="en-US" altLang="en-US" sz="1800" dirty="0"/>
              <a:t>Thanks to Marty Stepp and Stuart Reges for parts of these slides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62334F0A-0AFA-5022-CB11-CBC2F481C5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Tahoma" panose="020B0604030504040204" pitchFamily="34" charset="0"/>
              </a:rPr>
              <a:t>Bogo sort code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141A599B-87F3-3104-9758-ED6FB03665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 b="1">
                <a:solidFill>
                  <a:srgbClr val="008000"/>
                </a:solidFill>
                <a:latin typeface="Courier New" panose="02070309020205020404" pitchFamily="49" charset="0"/>
              </a:rPr>
              <a:t>// Places the elements of a into sorted order.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public static void </a:t>
            </a:r>
            <a:r>
              <a:rPr lang="en-US" altLang="en-US" sz="2000" b="1">
                <a:latin typeface="Courier New" panose="02070309020205020404" pitchFamily="49" charset="0"/>
              </a:rPr>
              <a:t>bogoSort</a:t>
            </a:r>
            <a:r>
              <a:rPr lang="en-US" altLang="en-US" sz="2000">
                <a:latin typeface="Courier New" panose="02070309020205020404" pitchFamily="49" charset="0"/>
              </a:rPr>
              <a:t>(int[] a) 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    while (!isSorted(a)) 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        shuffle(a);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    }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}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2000">
              <a:latin typeface="Courier New" panose="02070309020205020404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 b="1">
                <a:solidFill>
                  <a:srgbClr val="008000"/>
                </a:solidFill>
                <a:latin typeface="Courier New" panose="02070309020205020404" pitchFamily="49" charset="0"/>
              </a:rPr>
              <a:t>// Returns true if a's elements are in sorted order.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public static boolean </a:t>
            </a:r>
            <a:r>
              <a:rPr lang="en-US" altLang="en-US" sz="2000" b="1">
                <a:latin typeface="Courier New" panose="02070309020205020404" pitchFamily="49" charset="0"/>
              </a:rPr>
              <a:t>isSorted</a:t>
            </a:r>
            <a:r>
              <a:rPr lang="en-US" altLang="en-US" sz="2000">
                <a:latin typeface="Courier New" panose="02070309020205020404" pitchFamily="49" charset="0"/>
              </a:rPr>
              <a:t>(int[] a) 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    for (int i = 0; i &lt; a.length - 1; i++) 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        if (a[i] &gt; a[i + 1]) 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            return false;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        }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    }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    return true;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E5CAD6FD-0EC9-71F1-DF9E-E6289EE9C3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Tahoma" panose="020B0604030504040204" pitchFamily="34" charset="0"/>
              </a:rPr>
              <a:t>Bogo sort code, cont'd.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2E2471DD-2E3C-6E4F-FBD8-BB612F4E74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en-US" sz="2000" b="1">
                <a:solidFill>
                  <a:srgbClr val="008000"/>
                </a:solidFill>
                <a:latin typeface="Courier New" panose="02070309020205020404" pitchFamily="49" charset="0"/>
              </a:rPr>
              <a:t>// Shuffles an array of ints by randomly swapping each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en-US" sz="2000" b="1">
                <a:solidFill>
                  <a:srgbClr val="008000"/>
                </a:solidFill>
                <a:latin typeface="Courier New" panose="02070309020205020404" pitchFamily="49" charset="0"/>
              </a:rPr>
              <a:t>// element with an element ahead of it in the array.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public static void </a:t>
            </a:r>
            <a:r>
              <a:rPr lang="en-US" altLang="en-US" sz="2000" b="1">
                <a:latin typeface="Courier New" panose="02070309020205020404" pitchFamily="49" charset="0"/>
              </a:rPr>
              <a:t>shuffle</a:t>
            </a:r>
            <a:r>
              <a:rPr lang="en-US" altLang="en-US" sz="2000">
                <a:latin typeface="Courier New" panose="02070309020205020404" pitchFamily="49" charset="0"/>
              </a:rPr>
              <a:t>(int[] a) {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    for (int i = 0; i &lt; a.length - 1; i++) {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        </a:t>
            </a:r>
            <a:r>
              <a:rPr lang="en-US" altLang="en-US" sz="2000" b="1">
                <a:solidFill>
                  <a:srgbClr val="008000"/>
                </a:solidFill>
                <a:latin typeface="Courier New" panose="02070309020205020404" pitchFamily="49" charset="0"/>
              </a:rPr>
              <a:t>// pick a random index in [i+1, a.length-1]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        int range = a.length - 1 - (i + 1) + 1;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        int j = (int) (Math.random() * range + (i + 1));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        swap(a, i, j);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    }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}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endParaRPr lang="en-US" altLang="en-US" sz="2000">
              <a:latin typeface="Courier New" panose="02070309020205020404" pitchFamily="49" charset="0"/>
            </a:endParaRP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en-US" sz="2000" b="1">
                <a:solidFill>
                  <a:srgbClr val="008000"/>
                </a:solidFill>
                <a:latin typeface="Courier New" panose="02070309020205020404" pitchFamily="49" charset="0"/>
              </a:rPr>
              <a:t>// Swaps a[i] with a[j].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public static void </a:t>
            </a:r>
            <a:r>
              <a:rPr lang="en-US" altLang="en-US" sz="2000" b="1">
                <a:latin typeface="Courier New" panose="02070309020205020404" pitchFamily="49" charset="0"/>
              </a:rPr>
              <a:t>swap</a:t>
            </a:r>
            <a:r>
              <a:rPr lang="en-US" altLang="en-US" sz="2000">
                <a:latin typeface="Courier New" panose="02070309020205020404" pitchFamily="49" charset="0"/>
              </a:rPr>
              <a:t>(int[] a, int i, int j) {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    if (i != j) {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        int temp = a[i];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        a[i] = a[j];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        a[j] = temp;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    }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55266DF8-F75F-4639-9694-C6B2E95A7C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Tahoma" panose="020B0604030504040204" pitchFamily="34" charset="0"/>
              </a:rPr>
              <a:t>Selection sort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43789DF9-0CA3-9E9B-EFC2-E5E4F9338E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b="1">
                <a:latin typeface="Tahoma" panose="020B0604030504040204" pitchFamily="34" charset="0"/>
              </a:rPr>
              <a:t>selection sort</a:t>
            </a:r>
            <a:r>
              <a:rPr lang="en-US" altLang="en-US">
                <a:latin typeface="Tahoma" panose="020B0604030504040204" pitchFamily="34" charset="0"/>
              </a:rPr>
              <a:t>: Orders a list of values by repeatedly putting the smallest or largest unplaced value into its final position.</a:t>
            </a:r>
          </a:p>
          <a:p>
            <a:pPr lvl="1" eaLnBrk="1" hangingPunct="1">
              <a:buFontTx/>
              <a:buNone/>
            </a:pPr>
            <a:endParaRPr lang="en-US" altLang="en-US" sz="800">
              <a:latin typeface="Tahoma" panose="020B0604030504040204" pitchFamily="34" charset="0"/>
            </a:endParaRPr>
          </a:p>
          <a:p>
            <a:pPr lvl="1" eaLnBrk="1" hangingPunct="1">
              <a:buFontTx/>
              <a:buNone/>
            </a:pPr>
            <a:r>
              <a:rPr lang="en-US" altLang="en-US">
                <a:latin typeface="Tahoma" panose="020B0604030504040204" pitchFamily="34" charset="0"/>
              </a:rPr>
              <a:t>The algorithm:</a:t>
            </a:r>
          </a:p>
          <a:p>
            <a:pPr lvl="1" eaLnBrk="1" hangingPunct="1"/>
            <a:r>
              <a:rPr lang="en-US" altLang="en-US">
                <a:latin typeface="Tahoma" panose="020B0604030504040204" pitchFamily="34" charset="0"/>
              </a:rPr>
              <a:t>Look through the list to find the smallest value.</a:t>
            </a:r>
          </a:p>
          <a:p>
            <a:pPr lvl="1" eaLnBrk="1" hangingPunct="1"/>
            <a:r>
              <a:rPr lang="en-US" altLang="en-US">
                <a:latin typeface="Tahoma" panose="020B0604030504040204" pitchFamily="34" charset="0"/>
              </a:rPr>
              <a:t>Swap it so that it is at index 0.</a:t>
            </a:r>
          </a:p>
          <a:p>
            <a:pPr lvl="1" eaLnBrk="1" hangingPunct="1"/>
            <a:endParaRPr lang="en-US" altLang="en-US" sz="800">
              <a:latin typeface="Tahoma" panose="020B0604030504040204" pitchFamily="34" charset="0"/>
            </a:endParaRPr>
          </a:p>
          <a:p>
            <a:pPr lvl="1" eaLnBrk="1" hangingPunct="1"/>
            <a:r>
              <a:rPr lang="en-US" altLang="en-US">
                <a:latin typeface="Tahoma" panose="020B0604030504040204" pitchFamily="34" charset="0"/>
              </a:rPr>
              <a:t>Look through the list to find the second-smallest value.</a:t>
            </a:r>
          </a:p>
          <a:p>
            <a:pPr lvl="1" eaLnBrk="1" hangingPunct="1"/>
            <a:r>
              <a:rPr lang="en-US" altLang="en-US">
                <a:latin typeface="Tahoma" panose="020B0604030504040204" pitchFamily="34" charset="0"/>
              </a:rPr>
              <a:t>Swap it so that it is at index 1.</a:t>
            </a:r>
          </a:p>
          <a:p>
            <a:pPr lvl="1" eaLnBrk="1" hangingPunct="1">
              <a:buFontTx/>
              <a:buNone/>
            </a:pPr>
            <a:r>
              <a:rPr lang="en-US" altLang="en-US">
                <a:latin typeface="Tahoma" panose="020B0604030504040204" pitchFamily="34" charset="0"/>
              </a:rPr>
              <a:t>	...</a:t>
            </a:r>
          </a:p>
          <a:p>
            <a:pPr lvl="1" eaLnBrk="1" hangingPunct="1"/>
            <a:endParaRPr lang="en-US" altLang="en-US">
              <a:latin typeface="Tahoma" panose="020B0604030504040204" pitchFamily="34" charset="0"/>
            </a:endParaRPr>
          </a:p>
          <a:p>
            <a:pPr lvl="1" eaLnBrk="1" hangingPunct="1"/>
            <a:r>
              <a:rPr lang="en-US" altLang="en-US">
                <a:latin typeface="Tahoma" panose="020B0604030504040204" pitchFamily="34" charset="0"/>
              </a:rPr>
              <a:t>Repeat until all values are in their proper places.</a:t>
            </a:r>
          </a:p>
        </p:txBody>
      </p:sp>
    </p:spTree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F9FC9A50-FC7D-2196-412F-A8B4599B22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Tahoma" panose="020B0604030504040204" pitchFamily="34" charset="0"/>
              </a:rPr>
              <a:t>Selection sort example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3CE27296-387F-8C51-0942-E1479466D4E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Tahoma" panose="020B0604030504040204" pitchFamily="34" charset="0"/>
              </a:rPr>
              <a:t>Initial array:</a:t>
            </a:r>
          </a:p>
          <a:p>
            <a:pPr lvl="1" eaLnBrk="1" hangingPunct="1"/>
            <a:endParaRPr lang="en-US" altLang="en-US">
              <a:latin typeface="Tahoma" panose="020B0604030504040204" pitchFamily="34" charset="0"/>
            </a:endParaRPr>
          </a:p>
          <a:p>
            <a:pPr lvl="1" eaLnBrk="1" hangingPunct="1"/>
            <a:endParaRPr lang="en-US" altLang="en-US">
              <a:latin typeface="Tahoma" panose="020B0604030504040204" pitchFamily="34" charset="0"/>
            </a:endParaRPr>
          </a:p>
          <a:p>
            <a:pPr lvl="1" eaLnBrk="1" hangingPunct="1"/>
            <a:endParaRPr lang="en-US" altLang="en-US">
              <a:latin typeface="Tahoma" panose="020B0604030504040204" pitchFamily="34" charset="0"/>
            </a:endParaRPr>
          </a:p>
          <a:p>
            <a:pPr eaLnBrk="1" hangingPunct="1"/>
            <a:r>
              <a:rPr lang="en-US" altLang="en-US">
                <a:latin typeface="Tahoma" panose="020B0604030504040204" pitchFamily="34" charset="0"/>
              </a:rPr>
              <a:t>After 1st, 2nd, and 3rd passes:</a:t>
            </a:r>
          </a:p>
        </p:txBody>
      </p:sp>
      <p:graphicFrame>
        <p:nvGraphicFramePr>
          <p:cNvPr id="306180" name="Group 4">
            <a:extLst>
              <a:ext uri="{FF2B5EF4-FFF2-40B4-BE49-F238E27FC236}">
                <a16:creationId xmlns:a16="http://schemas.microsoft.com/office/drawing/2014/main" id="{E82CD27E-CE47-BB97-77AA-DCCB572A4947}"/>
              </a:ext>
            </a:extLst>
          </p:cNvPr>
          <p:cNvGraphicFramePr>
            <a:graphicFrameLocks noGrp="1"/>
          </p:cNvGraphicFramePr>
          <p:nvPr/>
        </p:nvGraphicFramePr>
        <p:xfrm>
          <a:off x="228600" y="1800225"/>
          <a:ext cx="8751888" cy="792212"/>
        </p:xfrm>
        <a:graphic>
          <a:graphicData uri="http://schemas.openxmlformats.org/drawingml/2006/table">
            <a:tbl>
              <a:tblPr/>
              <a:tblGrid>
                <a:gridCol w="7826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</a:tblGrid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index</a:t>
                      </a:r>
                    </a:p>
                  </a:txBody>
                  <a:tcPr marT="45653" marB="4565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0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2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3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4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5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6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8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9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10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11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12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13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14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15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16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value</a:t>
                      </a:r>
                    </a:p>
                  </a:txBody>
                  <a:tcPr marT="45653" marB="4565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22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18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12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-4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27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30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36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50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68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91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56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2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85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42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98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25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306239" name="Group 63">
            <a:extLst>
              <a:ext uri="{FF2B5EF4-FFF2-40B4-BE49-F238E27FC236}">
                <a16:creationId xmlns:a16="http://schemas.microsoft.com/office/drawing/2014/main" id="{BCF7A188-1F87-A4B5-9ED8-EF8E5F8E56FA}"/>
              </a:ext>
            </a:extLst>
          </p:cNvPr>
          <p:cNvGraphicFramePr>
            <a:graphicFrameLocks noGrp="1"/>
          </p:cNvGraphicFramePr>
          <p:nvPr/>
        </p:nvGraphicFramePr>
        <p:xfrm>
          <a:off x="228600" y="3476625"/>
          <a:ext cx="8751888" cy="792212"/>
        </p:xfrm>
        <a:graphic>
          <a:graphicData uri="http://schemas.openxmlformats.org/drawingml/2006/table">
            <a:tbl>
              <a:tblPr/>
              <a:tblGrid>
                <a:gridCol w="7826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</a:tblGrid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index</a:t>
                      </a:r>
                    </a:p>
                  </a:txBody>
                  <a:tcPr marT="45653" marB="4565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0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2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3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4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5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6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8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9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10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11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12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13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14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15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16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value</a:t>
                      </a:r>
                    </a:p>
                  </a:txBody>
                  <a:tcPr marT="45653" marB="4565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charset="0"/>
                        </a:rPr>
                        <a:t>-4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18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12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charset="0"/>
                        </a:rPr>
                        <a:t>22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27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30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36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50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68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91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56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2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85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42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98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25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306298" name="Group 122">
            <a:extLst>
              <a:ext uri="{FF2B5EF4-FFF2-40B4-BE49-F238E27FC236}">
                <a16:creationId xmlns:a16="http://schemas.microsoft.com/office/drawing/2014/main" id="{BFB20038-54D9-4E49-E0EF-CAA323D642F1}"/>
              </a:ext>
            </a:extLst>
          </p:cNvPr>
          <p:cNvGraphicFramePr>
            <a:graphicFrameLocks noGrp="1"/>
          </p:cNvGraphicFramePr>
          <p:nvPr/>
        </p:nvGraphicFramePr>
        <p:xfrm>
          <a:off x="228600" y="4467225"/>
          <a:ext cx="8751888" cy="792212"/>
        </p:xfrm>
        <a:graphic>
          <a:graphicData uri="http://schemas.openxmlformats.org/drawingml/2006/table">
            <a:tbl>
              <a:tblPr/>
              <a:tblGrid>
                <a:gridCol w="7826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</a:tblGrid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index</a:t>
                      </a:r>
                    </a:p>
                  </a:txBody>
                  <a:tcPr marT="45653" marB="4565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0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2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3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4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5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6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8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9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10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11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12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13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14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15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16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value</a:t>
                      </a:r>
                    </a:p>
                  </a:txBody>
                  <a:tcPr marT="45653" marB="4565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-4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charset="0"/>
                        </a:rPr>
                        <a:t>2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12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22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27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30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36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50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68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91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56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charset="0"/>
                        </a:rPr>
                        <a:t>18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85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42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98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25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306357" name="Group 181">
            <a:extLst>
              <a:ext uri="{FF2B5EF4-FFF2-40B4-BE49-F238E27FC236}">
                <a16:creationId xmlns:a16="http://schemas.microsoft.com/office/drawing/2014/main" id="{08EF0706-49D5-02FB-9CBE-1CD542A6BFAC}"/>
              </a:ext>
            </a:extLst>
          </p:cNvPr>
          <p:cNvGraphicFramePr>
            <a:graphicFrameLocks noGrp="1"/>
          </p:cNvGraphicFramePr>
          <p:nvPr/>
        </p:nvGraphicFramePr>
        <p:xfrm>
          <a:off x="228600" y="5486400"/>
          <a:ext cx="8751888" cy="792212"/>
        </p:xfrm>
        <a:graphic>
          <a:graphicData uri="http://schemas.openxmlformats.org/drawingml/2006/table">
            <a:tbl>
              <a:tblPr/>
              <a:tblGrid>
                <a:gridCol w="7826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</a:tblGrid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index</a:t>
                      </a:r>
                    </a:p>
                  </a:txBody>
                  <a:tcPr marT="45653" marB="4565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0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2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3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4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5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6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8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9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10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11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12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13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14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15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16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value</a:t>
                      </a:r>
                    </a:p>
                  </a:txBody>
                  <a:tcPr marT="45653" marB="4565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-4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2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22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27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30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36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50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charset="0"/>
                        </a:rPr>
                        <a:t>12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68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91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56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18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85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42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98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25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97803FF8-3BB6-09E9-76B0-F7F0933BB15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Tahoma" panose="020B0604030504040204" pitchFamily="34" charset="0"/>
              </a:rPr>
              <a:t>Selection sort code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78BB3111-A45A-3BED-7B4F-118BC17AD5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 b="1">
                <a:solidFill>
                  <a:srgbClr val="008000"/>
                </a:solidFill>
                <a:latin typeface="Courier New" panose="02070309020205020404" pitchFamily="49" charset="0"/>
              </a:rPr>
              <a:t>// Rearranges the elements of a into sorted order using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 b="1">
                <a:solidFill>
                  <a:srgbClr val="008000"/>
                </a:solidFill>
                <a:latin typeface="Courier New" panose="02070309020205020404" pitchFamily="49" charset="0"/>
              </a:rPr>
              <a:t>// the selection sort algorithm.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public static void </a:t>
            </a:r>
            <a:r>
              <a:rPr lang="en-US" altLang="en-US" sz="2000" b="1">
                <a:latin typeface="Courier New" panose="02070309020205020404" pitchFamily="49" charset="0"/>
              </a:rPr>
              <a:t>selectionSort</a:t>
            </a:r>
            <a:r>
              <a:rPr lang="en-US" altLang="en-US" sz="2000">
                <a:latin typeface="Courier New" panose="02070309020205020404" pitchFamily="49" charset="0"/>
              </a:rPr>
              <a:t>(int[] a) 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    for (int i = 0; i &lt; a.length - 1; i++) 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 b="1">
                <a:solidFill>
                  <a:srgbClr val="008000"/>
                </a:solidFill>
                <a:latin typeface="Courier New" panose="02070309020205020404" pitchFamily="49" charset="0"/>
              </a:rPr>
              <a:t>        // find index of smallest remaining value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        int min = i;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        for (int j = i + 1; j &lt; a.length; j++) 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            if (a[j] &lt; a[min]) 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                min = j;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            }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        }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 b="1">
                <a:solidFill>
                  <a:srgbClr val="008000"/>
                </a:solidFill>
                <a:latin typeface="Courier New" panose="02070309020205020404" pitchFamily="49" charset="0"/>
              </a:rPr>
              <a:t>        // swap smallest value its proper place, a[i]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        </a:t>
            </a:r>
            <a:r>
              <a:rPr lang="en-US" altLang="en-US" sz="2000" b="1">
                <a:latin typeface="Courier New" panose="02070309020205020404" pitchFamily="49" charset="0"/>
              </a:rPr>
              <a:t>swap</a:t>
            </a:r>
            <a:r>
              <a:rPr lang="en-US" altLang="en-US" sz="2000">
                <a:latin typeface="Courier New" panose="02070309020205020404" pitchFamily="49" charset="0"/>
              </a:rPr>
              <a:t>(a, i, min);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    }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45367B2C-1427-FA14-8EB4-FF53CF49C2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Tahoma" panose="020B0604030504040204" pitchFamily="34" charset="0"/>
              </a:rPr>
              <a:t>Selection sort runtime </a:t>
            </a:r>
            <a:r>
              <a:rPr lang="en-US" altLang="en-US" sz="2400">
                <a:latin typeface="Tahoma" panose="020B0604030504040204" pitchFamily="34" charset="0"/>
              </a:rPr>
              <a:t>(Fig. 13.6)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BD5D1D9C-221E-CE30-8202-4E5C8D164B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Tahoma" panose="020B0604030504040204" pitchFamily="34" charset="0"/>
              </a:rPr>
              <a:t>What is the complexity class (Big-Oh) of selection sort?</a:t>
            </a:r>
          </a:p>
        </p:txBody>
      </p:sp>
      <p:pic>
        <p:nvPicPr>
          <p:cNvPr id="15364" name="Picture 4">
            <a:extLst>
              <a:ext uri="{FF2B5EF4-FFF2-40B4-BE49-F238E27FC236}">
                <a16:creationId xmlns:a16="http://schemas.microsoft.com/office/drawing/2014/main" id="{84870085-5966-41F0-7A87-6E5EB6398E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109788"/>
            <a:ext cx="8077200" cy="406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7F01B085-DB58-0960-C78D-44FE838A9F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Tahoma" panose="020B0604030504040204" pitchFamily="34" charset="0"/>
              </a:rPr>
              <a:t>Similar algorithms</a:t>
            </a:r>
          </a:p>
        </p:txBody>
      </p:sp>
      <p:sp>
        <p:nvSpPr>
          <p:cNvPr id="309251" name="Rectangle 3">
            <a:extLst>
              <a:ext uri="{FF2B5EF4-FFF2-40B4-BE49-F238E27FC236}">
                <a16:creationId xmlns:a16="http://schemas.microsoft.com/office/drawing/2014/main" id="{44896F66-3B21-94FC-889A-149875D55A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buFont typeface="Wingdings 2" charset="0"/>
              <a:buChar char=""/>
              <a:defRPr/>
            </a:pPr>
            <a:endParaRPr lang="en-US" b="1" dirty="0">
              <a:latin typeface="Tahoma" charset="0"/>
              <a:ea typeface="ＭＳ Ｐゴシック" charset="0"/>
            </a:endParaRPr>
          </a:p>
          <a:p>
            <a:pPr eaLnBrk="1" hangingPunct="1">
              <a:buFont typeface="Wingdings 2" charset="0"/>
              <a:buChar char=""/>
              <a:defRPr/>
            </a:pPr>
            <a:endParaRPr lang="en-US" b="1" dirty="0">
              <a:latin typeface="Tahoma" charset="0"/>
              <a:ea typeface="ＭＳ Ｐゴシック" charset="0"/>
            </a:endParaRPr>
          </a:p>
          <a:p>
            <a:pPr eaLnBrk="1" hangingPunct="1">
              <a:buFont typeface="Wingdings 2" charset="0"/>
              <a:buChar char=""/>
              <a:defRPr/>
            </a:pPr>
            <a:r>
              <a:rPr lang="en-US" b="1" dirty="0">
                <a:latin typeface="Tahoma" charset="0"/>
                <a:ea typeface="ＭＳ Ｐゴシック" charset="0"/>
              </a:rPr>
              <a:t>bubble sort</a:t>
            </a:r>
            <a:r>
              <a:rPr lang="en-US" dirty="0">
                <a:latin typeface="Tahoma" charset="0"/>
                <a:ea typeface="ＭＳ Ｐゴシック" charset="0"/>
              </a:rPr>
              <a:t>: Make repeated passes, swapping adjacent values</a:t>
            </a:r>
          </a:p>
          <a:p>
            <a:pPr lvl="1" eaLnBrk="1" hangingPunct="1">
              <a:buFont typeface="Wingdings 2" charset="0"/>
              <a:buChar char=""/>
              <a:defRPr/>
            </a:pPr>
            <a:r>
              <a:rPr lang="en-US" dirty="0">
                <a:latin typeface="Tahoma" charset="0"/>
                <a:ea typeface="ＭＳ Ｐゴシック" charset="0"/>
              </a:rPr>
              <a:t>slower than selection sort (has to do more swaps)</a:t>
            </a:r>
          </a:p>
          <a:p>
            <a:pPr lvl="1" eaLnBrk="1" hangingPunct="1">
              <a:lnSpc>
                <a:spcPct val="110000"/>
              </a:lnSpc>
              <a:buFont typeface="Wingdings 2" charset="0"/>
              <a:buChar char=""/>
              <a:defRPr/>
            </a:pPr>
            <a:endParaRPr lang="en-US" dirty="0">
              <a:latin typeface="Tahoma" charset="0"/>
              <a:ea typeface="ＭＳ Ｐゴシック" charset="0"/>
            </a:endParaRPr>
          </a:p>
          <a:p>
            <a:pPr lvl="1" eaLnBrk="1" hangingPunct="1">
              <a:lnSpc>
                <a:spcPct val="110000"/>
              </a:lnSpc>
              <a:buFont typeface="Wingdings 2" charset="0"/>
              <a:buChar char=""/>
              <a:defRPr/>
            </a:pPr>
            <a:endParaRPr lang="en-US" dirty="0">
              <a:latin typeface="Tahoma" charset="0"/>
              <a:ea typeface="ＭＳ Ｐゴシック" charset="0"/>
            </a:endParaRPr>
          </a:p>
          <a:p>
            <a:pPr marL="393700" lvl="1" indent="0" eaLnBrk="1" hangingPunct="1">
              <a:lnSpc>
                <a:spcPct val="110000"/>
              </a:lnSpc>
              <a:buFont typeface="Wingdings 2" charset="0"/>
              <a:buNone/>
              <a:defRPr/>
            </a:pPr>
            <a:endParaRPr lang="en-US" dirty="0">
              <a:latin typeface="Tahoma" charset="0"/>
              <a:ea typeface="ＭＳ Ｐゴシック" charset="0"/>
            </a:endParaRPr>
          </a:p>
          <a:p>
            <a:pPr eaLnBrk="1" hangingPunct="1">
              <a:buFont typeface="Wingdings 2" charset="0"/>
              <a:buChar char=""/>
              <a:defRPr/>
            </a:pPr>
            <a:endParaRPr lang="en-US" sz="1800" b="1" dirty="0">
              <a:latin typeface="Tahoma" charset="0"/>
              <a:ea typeface="ＭＳ Ｐゴシック" charset="0"/>
            </a:endParaRPr>
          </a:p>
          <a:p>
            <a:pPr eaLnBrk="1" hangingPunct="1">
              <a:buFont typeface="Wingdings 2" charset="0"/>
              <a:buChar char=""/>
              <a:defRPr/>
            </a:pPr>
            <a:r>
              <a:rPr lang="en-US" b="1" dirty="0">
                <a:latin typeface="Tahoma" charset="0"/>
                <a:ea typeface="ＭＳ Ｐゴシック" charset="0"/>
              </a:rPr>
              <a:t>insertion sort</a:t>
            </a:r>
            <a:r>
              <a:rPr lang="en-US" dirty="0">
                <a:latin typeface="Tahoma" charset="0"/>
                <a:ea typeface="ＭＳ Ｐゴシック" charset="0"/>
              </a:rPr>
              <a:t>: Shift each element into a sorted sub-array</a:t>
            </a:r>
          </a:p>
          <a:p>
            <a:pPr lvl="1" eaLnBrk="1" hangingPunct="1">
              <a:buFont typeface="Wingdings 2" charset="0"/>
              <a:buChar char=""/>
              <a:defRPr/>
            </a:pPr>
            <a:r>
              <a:rPr lang="en-US" dirty="0">
                <a:latin typeface="Tahoma" charset="0"/>
                <a:ea typeface="ＭＳ Ｐゴシック" charset="0"/>
              </a:rPr>
              <a:t>faster than selection sort (examines fewer values)</a:t>
            </a:r>
          </a:p>
        </p:txBody>
      </p:sp>
      <p:graphicFrame>
        <p:nvGraphicFramePr>
          <p:cNvPr id="309252" name="Group 4">
            <a:extLst>
              <a:ext uri="{FF2B5EF4-FFF2-40B4-BE49-F238E27FC236}">
                <a16:creationId xmlns:a16="http://schemas.microsoft.com/office/drawing/2014/main" id="{F8799806-58D0-B262-6EC2-82117C16BF3A}"/>
              </a:ext>
            </a:extLst>
          </p:cNvPr>
          <p:cNvGraphicFramePr>
            <a:graphicFrameLocks noGrp="1"/>
          </p:cNvGraphicFramePr>
          <p:nvPr/>
        </p:nvGraphicFramePr>
        <p:xfrm>
          <a:off x="228600" y="1227138"/>
          <a:ext cx="8751888" cy="792212"/>
        </p:xfrm>
        <a:graphic>
          <a:graphicData uri="http://schemas.openxmlformats.org/drawingml/2006/table">
            <a:tbl>
              <a:tblPr/>
              <a:tblGrid>
                <a:gridCol w="7826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</a:tblGrid>
              <a:tr h="39608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index</a:t>
                      </a:r>
                    </a:p>
                  </a:txBody>
                  <a:tcPr marT="45653" marB="4565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0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2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3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4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5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6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8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9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10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11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12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13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14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15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16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08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value</a:t>
                      </a:r>
                    </a:p>
                  </a:txBody>
                  <a:tcPr marT="45653" marB="4565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22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18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12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-4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27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30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36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50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68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91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56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2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85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42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98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25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309311" name="Group 63">
            <a:extLst>
              <a:ext uri="{FF2B5EF4-FFF2-40B4-BE49-F238E27FC236}">
                <a16:creationId xmlns:a16="http://schemas.microsoft.com/office/drawing/2014/main" id="{AB9C6237-237B-B7B0-6FE5-C8C6EEF5494F}"/>
              </a:ext>
            </a:extLst>
          </p:cNvPr>
          <p:cNvGraphicFramePr>
            <a:graphicFrameLocks noGrp="1"/>
          </p:cNvGraphicFramePr>
          <p:nvPr/>
        </p:nvGraphicFramePr>
        <p:xfrm>
          <a:off x="228600" y="3055938"/>
          <a:ext cx="8751888" cy="792212"/>
        </p:xfrm>
        <a:graphic>
          <a:graphicData uri="http://schemas.openxmlformats.org/drawingml/2006/table">
            <a:tbl>
              <a:tblPr/>
              <a:tblGrid>
                <a:gridCol w="7826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</a:tblGrid>
              <a:tr h="39608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index</a:t>
                      </a:r>
                    </a:p>
                  </a:txBody>
                  <a:tcPr marT="45653" marB="4565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0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2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3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4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5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6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8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9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10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11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12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13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14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15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16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08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value</a:t>
                      </a:r>
                    </a:p>
                  </a:txBody>
                  <a:tcPr marT="45653" marB="4565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18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12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-4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charset="0"/>
                        </a:rPr>
                        <a:t>22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27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30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36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charset="0"/>
                        </a:rPr>
                        <a:t>50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68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56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2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85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42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charset="0"/>
                        </a:rPr>
                        <a:t>91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25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charset="0"/>
                        </a:rPr>
                        <a:t>98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6506" name="Text Box 122">
            <a:extLst>
              <a:ext uri="{FF2B5EF4-FFF2-40B4-BE49-F238E27FC236}">
                <a16:creationId xmlns:a16="http://schemas.microsoft.com/office/drawing/2014/main" id="{D5AF9A1C-6093-071A-8658-E378292DAE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3300" y="3897313"/>
            <a:ext cx="4603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EB641B"/>
              </a:buClr>
              <a:buSzPct val="95000"/>
              <a:buFont typeface="Wingdings 2" panose="05020102010507070707" pitchFamily="18" charset="2"/>
              <a:buChar char="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EB641B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Tahoma" panose="020B0604030504040204" pitchFamily="34" charset="0"/>
              </a:rPr>
              <a:t>22</a:t>
            </a:r>
          </a:p>
        </p:txBody>
      </p:sp>
      <p:sp>
        <p:nvSpPr>
          <p:cNvPr id="16507" name="Line 123">
            <a:extLst>
              <a:ext uri="{FF2B5EF4-FFF2-40B4-BE49-F238E27FC236}">
                <a16:creationId xmlns:a16="http://schemas.microsoft.com/office/drawing/2014/main" id="{8FFE7079-E860-7523-99DF-A874D2CEAEF6}"/>
              </a:ext>
            </a:extLst>
          </p:cNvPr>
          <p:cNvSpPr>
            <a:spLocks noChangeShapeType="1"/>
          </p:cNvSpPr>
          <p:nvPr/>
        </p:nvSpPr>
        <p:spPr bwMode="auto">
          <a:xfrm>
            <a:off x="1447800" y="4151313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508" name="Text Box 124">
            <a:extLst>
              <a:ext uri="{FF2B5EF4-FFF2-40B4-BE49-F238E27FC236}">
                <a16:creationId xmlns:a16="http://schemas.microsoft.com/office/drawing/2014/main" id="{E34BD87F-2360-B1B1-4351-A080C1CFA2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9900" y="3911600"/>
            <a:ext cx="4603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EB641B"/>
              </a:buClr>
              <a:buSzPct val="95000"/>
              <a:buFont typeface="Wingdings 2" panose="05020102010507070707" pitchFamily="18" charset="2"/>
              <a:buChar char="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EB641B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Tahoma" panose="020B0604030504040204" pitchFamily="34" charset="0"/>
              </a:rPr>
              <a:t>50</a:t>
            </a:r>
          </a:p>
        </p:txBody>
      </p:sp>
      <p:sp>
        <p:nvSpPr>
          <p:cNvPr id="16509" name="Line 125">
            <a:extLst>
              <a:ext uri="{FF2B5EF4-FFF2-40B4-BE49-F238E27FC236}">
                <a16:creationId xmlns:a16="http://schemas.microsoft.com/office/drawing/2014/main" id="{445C69D3-8542-E310-FBCF-2F7FD595EDEB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4400" y="4151313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510" name="Text Box 126">
            <a:extLst>
              <a:ext uri="{FF2B5EF4-FFF2-40B4-BE49-F238E27FC236}">
                <a16:creationId xmlns:a16="http://schemas.microsoft.com/office/drawing/2014/main" id="{69916988-F695-7E88-CCA0-E333022520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89600" y="3911600"/>
            <a:ext cx="4603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EB641B"/>
              </a:buClr>
              <a:buSzPct val="95000"/>
              <a:buFont typeface="Wingdings 2" panose="05020102010507070707" pitchFamily="18" charset="2"/>
              <a:buChar char="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EB641B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Tahoma" panose="020B0604030504040204" pitchFamily="34" charset="0"/>
              </a:rPr>
              <a:t>91</a:t>
            </a:r>
          </a:p>
        </p:txBody>
      </p:sp>
      <p:sp>
        <p:nvSpPr>
          <p:cNvPr id="16511" name="Line 127">
            <a:extLst>
              <a:ext uri="{FF2B5EF4-FFF2-40B4-BE49-F238E27FC236}">
                <a16:creationId xmlns:a16="http://schemas.microsoft.com/office/drawing/2014/main" id="{49385E63-198A-A3FD-989C-F5D58F7D153D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0" y="4151313"/>
            <a:ext cx="1752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512" name="Text Box 128">
            <a:extLst>
              <a:ext uri="{FF2B5EF4-FFF2-40B4-BE49-F238E27FC236}">
                <a16:creationId xmlns:a16="http://schemas.microsoft.com/office/drawing/2014/main" id="{A61ED75E-829F-26F0-7C79-777B521C1A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51800" y="3911600"/>
            <a:ext cx="4603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EB641B"/>
              </a:buClr>
              <a:buSzPct val="95000"/>
              <a:buFont typeface="Wingdings 2" panose="05020102010507070707" pitchFamily="18" charset="2"/>
              <a:buChar char="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EB641B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Tahoma" panose="020B0604030504040204" pitchFamily="34" charset="0"/>
              </a:rPr>
              <a:t>98</a:t>
            </a:r>
          </a:p>
        </p:txBody>
      </p:sp>
      <p:sp>
        <p:nvSpPr>
          <p:cNvPr id="16513" name="Line 129">
            <a:extLst>
              <a:ext uri="{FF2B5EF4-FFF2-40B4-BE49-F238E27FC236}">
                <a16:creationId xmlns:a16="http://schemas.microsoft.com/office/drawing/2014/main" id="{5D7E3323-6F90-9631-D5CA-C6AD561AB06A}"/>
              </a:ext>
            </a:extLst>
          </p:cNvPr>
          <p:cNvSpPr>
            <a:spLocks noChangeShapeType="1"/>
          </p:cNvSpPr>
          <p:nvPr/>
        </p:nvSpPr>
        <p:spPr bwMode="auto">
          <a:xfrm>
            <a:off x="8496300" y="4151313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309378" name="Group 130">
            <a:extLst>
              <a:ext uri="{FF2B5EF4-FFF2-40B4-BE49-F238E27FC236}">
                <a16:creationId xmlns:a16="http://schemas.microsoft.com/office/drawing/2014/main" id="{772F4347-D50C-A021-96E0-BC4AA412E7E7}"/>
              </a:ext>
            </a:extLst>
          </p:cNvPr>
          <p:cNvGraphicFramePr>
            <a:graphicFrameLocks noGrp="1"/>
          </p:cNvGraphicFramePr>
          <p:nvPr/>
        </p:nvGraphicFramePr>
        <p:xfrm>
          <a:off x="228600" y="5368925"/>
          <a:ext cx="8751888" cy="792212"/>
        </p:xfrm>
        <a:graphic>
          <a:graphicData uri="http://schemas.openxmlformats.org/drawingml/2006/table">
            <a:tbl>
              <a:tblPr/>
              <a:tblGrid>
                <a:gridCol w="7826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</a:tblGrid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index</a:t>
                      </a:r>
                    </a:p>
                  </a:txBody>
                  <a:tcPr marT="45653" marB="4565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0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2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3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4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5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6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8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9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10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11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12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13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14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15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16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value</a:t>
                      </a:r>
                    </a:p>
                  </a:txBody>
                  <a:tcPr marT="45653" marB="4565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-4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12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18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22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27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30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36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50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68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91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56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2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85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42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98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25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09437" name="Text Box 189">
            <a:extLst>
              <a:ext uri="{FF2B5EF4-FFF2-40B4-BE49-F238E27FC236}">
                <a16:creationId xmlns:a16="http://schemas.microsoft.com/office/drawing/2014/main" id="{7557A7D8-B25B-4E65-FBD2-68439CE757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7588" y="6359525"/>
            <a:ext cx="3222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EB641B"/>
              </a:buClr>
              <a:buSzPct val="95000"/>
              <a:buFont typeface="Wingdings 2" panose="05020102010507070707" pitchFamily="18" charset="2"/>
              <a:buChar char="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EB641B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Tahoma" panose="020B0604030504040204" pitchFamily="34" charset="0"/>
              </a:rPr>
              <a:t>7</a:t>
            </a:r>
          </a:p>
        </p:txBody>
      </p:sp>
      <p:sp>
        <p:nvSpPr>
          <p:cNvPr id="309438" name="Line 190">
            <a:extLst>
              <a:ext uri="{FF2B5EF4-FFF2-40B4-BE49-F238E27FC236}">
                <a16:creationId xmlns:a16="http://schemas.microsoft.com/office/drawing/2014/main" id="{6EEC7CDC-6B6A-C8AF-8F01-8ACB38CBFBA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752600" y="6588125"/>
            <a:ext cx="297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439" name="Text Box 191">
            <a:extLst>
              <a:ext uri="{FF2B5EF4-FFF2-40B4-BE49-F238E27FC236}">
                <a16:creationId xmlns:a16="http://schemas.microsoft.com/office/drawing/2014/main" id="{049475BC-8807-4F2B-69AA-9C70C78C72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0300" y="6130925"/>
            <a:ext cx="35941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EB641B"/>
              </a:buClr>
              <a:buSzPct val="95000"/>
              <a:buFont typeface="Wingdings 2" panose="05020102010507070707" pitchFamily="18" charset="2"/>
              <a:buChar char="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EB641B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Tahoma" panose="020B0604030504040204" pitchFamily="34" charset="0"/>
              </a:rPr>
              <a:t>sorted sub-array (indexes 0-7)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9437" grpId="0"/>
      <p:bldP spid="30943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844A050C-8AF6-0961-2A72-3DE9496CC5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Tahoma" panose="020B0604030504040204" pitchFamily="34" charset="0"/>
              </a:rPr>
              <a:t>Merge sort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37621A48-2357-691A-35D6-B18F0476C8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b="1">
                <a:latin typeface="Tahoma" panose="020B0604030504040204" pitchFamily="34" charset="0"/>
              </a:rPr>
              <a:t>merge sort</a:t>
            </a:r>
            <a:r>
              <a:rPr lang="en-US" altLang="en-US">
                <a:latin typeface="Tahoma" panose="020B0604030504040204" pitchFamily="34" charset="0"/>
              </a:rPr>
              <a:t>: Repeatedly divides the data in half, sorts each half, and combines the sorted halves into a sorted whole.</a:t>
            </a:r>
          </a:p>
          <a:p>
            <a:pPr lvl="1" eaLnBrk="1" hangingPunct="1">
              <a:buFontTx/>
              <a:buNone/>
            </a:pPr>
            <a:endParaRPr lang="en-US" altLang="en-US" sz="800">
              <a:latin typeface="Tahoma" panose="020B0604030504040204" pitchFamily="34" charset="0"/>
            </a:endParaRPr>
          </a:p>
          <a:p>
            <a:pPr lvl="1" eaLnBrk="1" hangingPunct="1">
              <a:buFontTx/>
              <a:buNone/>
            </a:pPr>
            <a:r>
              <a:rPr lang="en-US" altLang="en-US">
                <a:latin typeface="Tahoma" panose="020B0604030504040204" pitchFamily="34" charset="0"/>
              </a:rPr>
              <a:t>The algorithm:</a:t>
            </a:r>
          </a:p>
          <a:p>
            <a:pPr lvl="1" eaLnBrk="1" hangingPunct="1"/>
            <a:r>
              <a:rPr lang="en-US" altLang="en-US">
                <a:latin typeface="Tahoma" panose="020B0604030504040204" pitchFamily="34" charset="0"/>
              </a:rPr>
              <a:t>Divide the list into two roughly equal halves.</a:t>
            </a:r>
          </a:p>
          <a:p>
            <a:pPr lvl="1" eaLnBrk="1" hangingPunct="1"/>
            <a:r>
              <a:rPr lang="en-US" altLang="en-US">
                <a:latin typeface="Tahoma" panose="020B0604030504040204" pitchFamily="34" charset="0"/>
              </a:rPr>
              <a:t>Sort the left half.</a:t>
            </a:r>
          </a:p>
          <a:p>
            <a:pPr lvl="1" eaLnBrk="1" hangingPunct="1"/>
            <a:r>
              <a:rPr lang="en-US" altLang="en-US">
                <a:latin typeface="Tahoma" panose="020B0604030504040204" pitchFamily="34" charset="0"/>
              </a:rPr>
              <a:t>Sort the right half.</a:t>
            </a:r>
          </a:p>
          <a:p>
            <a:pPr lvl="1" eaLnBrk="1" hangingPunct="1"/>
            <a:r>
              <a:rPr lang="en-US" altLang="en-US">
                <a:latin typeface="Tahoma" panose="020B0604030504040204" pitchFamily="34" charset="0"/>
              </a:rPr>
              <a:t>Merge the two sorted halves into one sorted list.</a:t>
            </a:r>
          </a:p>
          <a:p>
            <a:pPr lvl="1" eaLnBrk="1" hangingPunct="1"/>
            <a:endParaRPr lang="en-US" altLang="en-US">
              <a:latin typeface="Tahoma" panose="020B0604030504040204" pitchFamily="34" charset="0"/>
            </a:endParaRPr>
          </a:p>
          <a:p>
            <a:pPr lvl="1" eaLnBrk="1" hangingPunct="1"/>
            <a:r>
              <a:rPr lang="en-US" altLang="en-US">
                <a:latin typeface="Tahoma" panose="020B0604030504040204" pitchFamily="34" charset="0"/>
              </a:rPr>
              <a:t>Often implemented recursively.</a:t>
            </a:r>
          </a:p>
          <a:p>
            <a:pPr lvl="1" eaLnBrk="1" hangingPunct="1"/>
            <a:r>
              <a:rPr lang="en-US" altLang="en-US">
                <a:latin typeface="Tahoma" panose="020B0604030504040204" pitchFamily="34" charset="0"/>
              </a:rPr>
              <a:t>An example of a "divide and conquer" algorithm.</a:t>
            </a:r>
          </a:p>
          <a:p>
            <a:pPr lvl="2" eaLnBrk="1" hangingPunct="1"/>
            <a:r>
              <a:rPr lang="en-US" altLang="en-US">
                <a:latin typeface="Tahoma" panose="020B0604030504040204" pitchFamily="34" charset="0"/>
              </a:rPr>
              <a:t>Invented by John von Neumann in 1945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86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86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AD9A3660-93A0-6ACA-20A8-60D4DBB7AF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Tahoma" panose="020B0604030504040204" pitchFamily="34" charset="0"/>
              </a:rPr>
              <a:t>Merge sort example</a:t>
            </a:r>
          </a:p>
        </p:txBody>
      </p:sp>
      <p:graphicFrame>
        <p:nvGraphicFramePr>
          <p:cNvPr id="311299" name="Group 3">
            <a:extLst>
              <a:ext uri="{FF2B5EF4-FFF2-40B4-BE49-F238E27FC236}">
                <a16:creationId xmlns:a16="http://schemas.microsoft.com/office/drawing/2014/main" id="{753043C4-98F4-D5C3-5395-B8EE348A6B31}"/>
              </a:ext>
            </a:extLst>
          </p:cNvPr>
          <p:cNvGraphicFramePr>
            <a:graphicFrameLocks noGrp="1"/>
          </p:cNvGraphicFramePr>
          <p:nvPr/>
        </p:nvGraphicFramePr>
        <p:xfrm>
          <a:off x="2362200" y="1295400"/>
          <a:ext cx="4425950" cy="792212"/>
        </p:xfrm>
        <a:graphic>
          <a:graphicData uri="http://schemas.openxmlformats.org/drawingml/2006/table">
            <a:tbl>
              <a:tblPr/>
              <a:tblGrid>
                <a:gridCol w="7826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143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667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index</a:t>
                      </a:r>
                    </a:p>
                  </a:txBody>
                  <a:tcPr marT="45653" marB="4565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0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1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2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3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4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5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6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</a:rPr>
                        <a:t>value</a:t>
                      </a:r>
                    </a:p>
                  </a:txBody>
                  <a:tcPr marT="45653" marB="4565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22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18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12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-4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58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31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42</a:t>
                      </a:r>
                    </a:p>
                  </a:txBody>
                  <a:tcPr marT="45653" marB="4565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311331" name="Group 35">
            <a:extLst>
              <a:ext uri="{FF2B5EF4-FFF2-40B4-BE49-F238E27FC236}">
                <a16:creationId xmlns:a16="http://schemas.microsoft.com/office/drawing/2014/main" id="{3FFBEEA9-08D8-7E45-FD65-145265F9DF9B}"/>
              </a:ext>
            </a:extLst>
          </p:cNvPr>
          <p:cNvGraphicFramePr>
            <a:graphicFrameLocks noGrp="1"/>
          </p:cNvGraphicFramePr>
          <p:nvPr/>
        </p:nvGraphicFramePr>
        <p:xfrm>
          <a:off x="1820863" y="2562225"/>
          <a:ext cx="1795462" cy="396875"/>
        </p:xfrm>
        <a:graphic>
          <a:graphicData uri="http://schemas.openxmlformats.org/drawingml/2006/table">
            <a:tbl>
              <a:tblPr/>
              <a:tblGrid>
                <a:gridCol w="460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143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22</a:t>
                      </a:r>
                    </a:p>
                  </a:txBody>
                  <a:tcPr marT="45793" marB="45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18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12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-4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11343" name="Group 47">
            <a:extLst>
              <a:ext uri="{FF2B5EF4-FFF2-40B4-BE49-F238E27FC236}">
                <a16:creationId xmlns:a16="http://schemas.microsoft.com/office/drawing/2014/main" id="{3AC68DB1-8263-7308-A924-A37C29984F1B}"/>
              </a:ext>
            </a:extLst>
          </p:cNvPr>
          <p:cNvGraphicFramePr>
            <a:graphicFrameLocks noGrp="1"/>
          </p:cNvGraphicFramePr>
          <p:nvPr/>
        </p:nvGraphicFramePr>
        <p:xfrm>
          <a:off x="1287463" y="3276600"/>
          <a:ext cx="920750" cy="396875"/>
        </p:xfrm>
        <a:graphic>
          <a:graphicData uri="http://schemas.openxmlformats.org/drawingml/2006/table">
            <a:tbl>
              <a:tblPr/>
              <a:tblGrid>
                <a:gridCol w="460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22</a:t>
                      </a:r>
                    </a:p>
                  </a:txBody>
                  <a:tcPr marT="45793" marB="45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18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11351" name="Group 55">
            <a:extLst>
              <a:ext uri="{FF2B5EF4-FFF2-40B4-BE49-F238E27FC236}">
                <a16:creationId xmlns:a16="http://schemas.microsoft.com/office/drawing/2014/main" id="{BFADCDD5-440C-D9FC-FD50-2B3064D3C68B}"/>
              </a:ext>
            </a:extLst>
          </p:cNvPr>
          <p:cNvGraphicFramePr>
            <a:graphicFrameLocks noGrp="1"/>
          </p:cNvGraphicFramePr>
          <p:nvPr/>
        </p:nvGraphicFramePr>
        <p:xfrm>
          <a:off x="1125538" y="3948113"/>
          <a:ext cx="460375" cy="396875"/>
        </p:xfrm>
        <a:graphic>
          <a:graphicData uri="http://schemas.openxmlformats.org/drawingml/2006/table">
            <a:tbl>
              <a:tblPr/>
              <a:tblGrid>
                <a:gridCol w="460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22</a:t>
                      </a:r>
                    </a:p>
                  </a:txBody>
                  <a:tcPr marT="45793" marB="45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11357" name="Group 61">
            <a:extLst>
              <a:ext uri="{FF2B5EF4-FFF2-40B4-BE49-F238E27FC236}">
                <a16:creationId xmlns:a16="http://schemas.microsoft.com/office/drawing/2014/main" id="{79A2166D-2FCE-A5C9-523C-64C3308A8819}"/>
              </a:ext>
            </a:extLst>
          </p:cNvPr>
          <p:cNvGraphicFramePr>
            <a:graphicFrameLocks noGrp="1"/>
          </p:cNvGraphicFramePr>
          <p:nvPr/>
        </p:nvGraphicFramePr>
        <p:xfrm>
          <a:off x="1890713" y="3948113"/>
          <a:ext cx="460375" cy="396875"/>
        </p:xfrm>
        <a:graphic>
          <a:graphicData uri="http://schemas.openxmlformats.org/drawingml/2006/table">
            <a:tbl>
              <a:tblPr/>
              <a:tblGrid>
                <a:gridCol w="460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18</a:t>
                      </a:r>
                    </a:p>
                  </a:txBody>
                  <a:tcPr marT="45793" marB="45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11363" name="Group 67">
            <a:extLst>
              <a:ext uri="{FF2B5EF4-FFF2-40B4-BE49-F238E27FC236}">
                <a16:creationId xmlns:a16="http://schemas.microsoft.com/office/drawing/2014/main" id="{C6C08281-A29C-2377-3AEA-83E0DB4486C8}"/>
              </a:ext>
            </a:extLst>
          </p:cNvPr>
          <p:cNvGraphicFramePr>
            <a:graphicFrameLocks noGrp="1"/>
          </p:cNvGraphicFramePr>
          <p:nvPr/>
        </p:nvGraphicFramePr>
        <p:xfrm>
          <a:off x="1284288" y="4633913"/>
          <a:ext cx="920750" cy="396875"/>
        </p:xfrm>
        <a:graphic>
          <a:graphicData uri="http://schemas.openxmlformats.org/drawingml/2006/table">
            <a:tbl>
              <a:tblPr/>
              <a:tblGrid>
                <a:gridCol w="460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18</a:t>
                      </a:r>
                    </a:p>
                  </a:txBody>
                  <a:tcPr marT="45793" marB="45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22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2" name="Group 75">
            <a:extLst>
              <a:ext uri="{FF2B5EF4-FFF2-40B4-BE49-F238E27FC236}">
                <a16:creationId xmlns:a16="http://schemas.microsoft.com/office/drawing/2014/main" id="{D43FA945-2BFF-F3CD-732F-DA62615C2448}"/>
              </a:ext>
            </a:extLst>
          </p:cNvPr>
          <p:cNvGrpSpPr>
            <a:grpSpLocks/>
          </p:cNvGrpSpPr>
          <p:nvPr/>
        </p:nvGrpSpPr>
        <p:grpSpPr bwMode="auto">
          <a:xfrm>
            <a:off x="457200" y="4343400"/>
            <a:ext cx="1665288" cy="366713"/>
            <a:chOff x="288" y="2736"/>
            <a:chExt cx="1049" cy="231"/>
          </a:xfrm>
        </p:grpSpPr>
        <p:grpSp>
          <p:nvGrpSpPr>
            <p:cNvPr id="19737" name="Group 76">
              <a:extLst>
                <a:ext uri="{FF2B5EF4-FFF2-40B4-BE49-F238E27FC236}">
                  <a16:creationId xmlns:a16="http://schemas.microsoft.com/office/drawing/2014/main" id="{11FFE440-B211-16E2-56E5-35BB9E5E4E2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57" y="2736"/>
              <a:ext cx="480" cy="144"/>
              <a:chOff x="1056" y="2736"/>
              <a:chExt cx="480" cy="144"/>
            </a:xfrm>
          </p:grpSpPr>
          <p:sp>
            <p:nvSpPr>
              <p:cNvPr id="19739" name="Line 77">
                <a:extLst>
                  <a:ext uri="{FF2B5EF4-FFF2-40B4-BE49-F238E27FC236}">
                    <a16:creationId xmlns:a16="http://schemas.microsoft.com/office/drawing/2014/main" id="{E0A8EF95-C0A9-933B-7CC2-085EB44D0B8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56" y="2736"/>
                <a:ext cx="192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740" name="Line 78">
                <a:extLst>
                  <a:ext uri="{FF2B5EF4-FFF2-40B4-BE49-F238E27FC236}">
                    <a16:creationId xmlns:a16="http://schemas.microsoft.com/office/drawing/2014/main" id="{750CBF2E-A3B1-0FDE-A8B8-9223B64781D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344" y="2736"/>
                <a:ext cx="192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9738" name="Text Box 79">
              <a:extLst>
                <a:ext uri="{FF2B5EF4-FFF2-40B4-BE49-F238E27FC236}">
                  <a16:creationId xmlns:a16="http://schemas.microsoft.com/office/drawing/2014/main" id="{2AA2484E-8235-6990-8BAE-A99E265C52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8" y="2736"/>
              <a:ext cx="52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Tahoma" panose="020B0604030504040204" pitchFamily="34" charset="0"/>
                </a:rPr>
                <a:t>merge</a:t>
              </a:r>
            </a:p>
          </p:txBody>
        </p:sp>
      </p:grpSp>
      <p:grpSp>
        <p:nvGrpSpPr>
          <p:cNvPr id="4" name="Group 80">
            <a:extLst>
              <a:ext uri="{FF2B5EF4-FFF2-40B4-BE49-F238E27FC236}">
                <a16:creationId xmlns:a16="http://schemas.microsoft.com/office/drawing/2014/main" id="{1C26D8E9-000E-20A3-6F1D-3707847F1FB3}"/>
              </a:ext>
            </a:extLst>
          </p:cNvPr>
          <p:cNvGrpSpPr>
            <a:grpSpLocks/>
          </p:cNvGrpSpPr>
          <p:nvPr/>
        </p:nvGrpSpPr>
        <p:grpSpPr bwMode="auto">
          <a:xfrm>
            <a:off x="690563" y="3505200"/>
            <a:ext cx="1355725" cy="381000"/>
            <a:chOff x="435" y="2208"/>
            <a:chExt cx="854" cy="240"/>
          </a:xfrm>
        </p:grpSpPr>
        <p:grpSp>
          <p:nvGrpSpPr>
            <p:cNvPr id="19733" name="Group 81">
              <a:extLst>
                <a:ext uri="{FF2B5EF4-FFF2-40B4-BE49-F238E27FC236}">
                  <a16:creationId xmlns:a16="http://schemas.microsoft.com/office/drawing/2014/main" id="{0BACFD9E-4848-A86A-2398-E3100D8E11E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05" y="2352"/>
              <a:ext cx="384" cy="96"/>
              <a:chOff x="1104" y="2352"/>
              <a:chExt cx="384" cy="96"/>
            </a:xfrm>
          </p:grpSpPr>
          <p:sp>
            <p:nvSpPr>
              <p:cNvPr id="19735" name="Line 82">
                <a:extLst>
                  <a:ext uri="{FF2B5EF4-FFF2-40B4-BE49-F238E27FC236}">
                    <a16:creationId xmlns:a16="http://schemas.microsoft.com/office/drawing/2014/main" id="{F6498377-F6C1-7CD1-8226-D1443B5E22C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104" y="2352"/>
                <a:ext cx="192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736" name="Line 83">
                <a:extLst>
                  <a:ext uri="{FF2B5EF4-FFF2-40B4-BE49-F238E27FC236}">
                    <a16:creationId xmlns:a16="http://schemas.microsoft.com/office/drawing/2014/main" id="{5B8EE3CD-79E8-54A5-E6EC-CE9F0BEE6A1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96" y="2352"/>
                <a:ext cx="192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9734" name="Text Box 84">
              <a:extLst>
                <a:ext uri="{FF2B5EF4-FFF2-40B4-BE49-F238E27FC236}">
                  <a16:creationId xmlns:a16="http://schemas.microsoft.com/office/drawing/2014/main" id="{4FA72AB8-79BB-BDF1-2B80-FBC9E114D56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5" y="2208"/>
              <a:ext cx="37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Tahoma" panose="020B0604030504040204" pitchFamily="34" charset="0"/>
                </a:rPr>
                <a:t>split</a:t>
              </a:r>
            </a:p>
          </p:txBody>
        </p:sp>
      </p:grpSp>
      <p:graphicFrame>
        <p:nvGraphicFramePr>
          <p:cNvPr id="311381" name="Group 85">
            <a:extLst>
              <a:ext uri="{FF2B5EF4-FFF2-40B4-BE49-F238E27FC236}">
                <a16:creationId xmlns:a16="http://schemas.microsoft.com/office/drawing/2014/main" id="{DCD94E7F-BF33-41DB-E706-A8CAC499B36D}"/>
              </a:ext>
            </a:extLst>
          </p:cNvPr>
          <p:cNvGraphicFramePr>
            <a:graphicFrameLocks noGrp="1"/>
          </p:cNvGraphicFramePr>
          <p:nvPr/>
        </p:nvGraphicFramePr>
        <p:xfrm>
          <a:off x="3257550" y="3276600"/>
          <a:ext cx="920750" cy="396875"/>
        </p:xfrm>
        <a:graphic>
          <a:graphicData uri="http://schemas.openxmlformats.org/drawingml/2006/table">
            <a:tbl>
              <a:tblPr/>
              <a:tblGrid>
                <a:gridCol w="460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12</a:t>
                      </a:r>
                    </a:p>
                  </a:txBody>
                  <a:tcPr marT="45793" marB="45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-4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11389" name="Group 93">
            <a:extLst>
              <a:ext uri="{FF2B5EF4-FFF2-40B4-BE49-F238E27FC236}">
                <a16:creationId xmlns:a16="http://schemas.microsoft.com/office/drawing/2014/main" id="{B3BE56DA-BEF3-25C7-5335-48FC1674B0E0}"/>
              </a:ext>
            </a:extLst>
          </p:cNvPr>
          <p:cNvGraphicFramePr>
            <a:graphicFrameLocks noGrp="1"/>
          </p:cNvGraphicFramePr>
          <p:nvPr/>
        </p:nvGraphicFramePr>
        <p:xfrm>
          <a:off x="3095625" y="3948113"/>
          <a:ext cx="460375" cy="396875"/>
        </p:xfrm>
        <a:graphic>
          <a:graphicData uri="http://schemas.openxmlformats.org/drawingml/2006/table">
            <a:tbl>
              <a:tblPr/>
              <a:tblGrid>
                <a:gridCol w="460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12</a:t>
                      </a:r>
                    </a:p>
                  </a:txBody>
                  <a:tcPr marT="45793" marB="45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11395" name="Group 99">
            <a:extLst>
              <a:ext uri="{FF2B5EF4-FFF2-40B4-BE49-F238E27FC236}">
                <a16:creationId xmlns:a16="http://schemas.microsoft.com/office/drawing/2014/main" id="{752E9EEE-ADAF-4492-1BB8-9D32DAA6F666}"/>
              </a:ext>
            </a:extLst>
          </p:cNvPr>
          <p:cNvGraphicFramePr>
            <a:graphicFrameLocks noGrp="1"/>
          </p:cNvGraphicFramePr>
          <p:nvPr/>
        </p:nvGraphicFramePr>
        <p:xfrm>
          <a:off x="3860800" y="3948113"/>
          <a:ext cx="460375" cy="396875"/>
        </p:xfrm>
        <a:graphic>
          <a:graphicData uri="http://schemas.openxmlformats.org/drawingml/2006/table">
            <a:tbl>
              <a:tblPr/>
              <a:tblGrid>
                <a:gridCol w="460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-4</a:t>
                      </a:r>
                    </a:p>
                  </a:txBody>
                  <a:tcPr marT="45793" marB="45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11401" name="Group 105">
            <a:extLst>
              <a:ext uri="{FF2B5EF4-FFF2-40B4-BE49-F238E27FC236}">
                <a16:creationId xmlns:a16="http://schemas.microsoft.com/office/drawing/2014/main" id="{E0E5B8CF-137A-AC34-41A9-A79302949835}"/>
              </a:ext>
            </a:extLst>
          </p:cNvPr>
          <p:cNvGraphicFramePr>
            <a:graphicFrameLocks noGrp="1"/>
          </p:cNvGraphicFramePr>
          <p:nvPr/>
        </p:nvGraphicFramePr>
        <p:xfrm>
          <a:off x="3254375" y="4633913"/>
          <a:ext cx="920750" cy="396875"/>
        </p:xfrm>
        <a:graphic>
          <a:graphicData uri="http://schemas.openxmlformats.org/drawingml/2006/table">
            <a:tbl>
              <a:tblPr/>
              <a:tblGrid>
                <a:gridCol w="460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-4</a:t>
                      </a:r>
                    </a:p>
                  </a:txBody>
                  <a:tcPr marT="45793" marB="45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12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6" name="Group 113">
            <a:extLst>
              <a:ext uri="{FF2B5EF4-FFF2-40B4-BE49-F238E27FC236}">
                <a16:creationId xmlns:a16="http://schemas.microsoft.com/office/drawing/2014/main" id="{6B981044-8431-3AEC-3D26-9A32209F1E5C}"/>
              </a:ext>
            </a:extLst>
          </p:cNvPr>
          <p:cNvGrpSpPr>
            <a:grpSpLocks/>
          </p:cNvGrpSpPr>
          <p:nvPr/>
        </p:nvGrpSpPr>
        <p:grpSpPr bwMode="auto">
          <a:xfrm>
            <a:off x="2427288" y="4343400"/>
            <a:ext cx="1665287" cy="366713"/>
            <a:chOff x="1529" y="2736"/>
            <a:chExt cx="1049" cy="231"/>
          </a:xfrm>
        </p:grpSpPr>
        <p:grpSp>
          <p:nvGrpSpPr>
            <p:cNvPr id="19729" name="Group 114">
              <a:extLst>
                <a:ext uri="{FF2B5EF4-FFF2-40B4-BE49-F238E27FC236}">
                  <a16:creationId xmlns:a16="http://schemas.microsoft.com/office/drawing/2014/main" id="{70123288-AF5D-6A0E-52ED-14A8B512D96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98" y="2736"/>
              <a:ext cx="480" cy="144"/>
              <a:chOff x="2297" y="2736"/>
              <a:chExt cx="480" cy="144"/>
            </a:xfrm>
          </p:grpSpPr>
          <p:sp>
            <p:nvSpPr>
              <p:cNvPr id="19731" name="Line 115">
                <a:extLst>
                  <a:ext uri="{FF2B5EF4-FFF2-40B4-BE49-F238E27FC236}">
                    <a16:creationId xmlns:a16="http://schemas.microsoft.com/office/drawing/2014/main" id="{157EA7DC-E402-2A20-34D5-C6DD5EFC4EC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97" y="2736"/>
                <a:ext cx="192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732" name="Line 116">
                <a:extLst>
                  <a:ext uri="{FF2B5EF4-FFF2-40B4-BE49-F238E27FC236}">
                    <a16:creationId xmlns:a16="http://schemas.microsoft.com/office/drawing/2014/main" id="{A1F55535-6851-A3C8-6159-0B757F108D1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585" y="2736"/>
                <a:ext cx="192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9730" name="Text Box 117">
              <a:extLst>
                <a:ext uri="{FF2B5EF4-FFF2-40B4-BE49-F238E27FC236}">
                  <a16:creationId xmlns:a16="http://schemas.microsoft.com/office/drawing/2014/main" id="{1C26EA72-E3A0-407F-9AF7-66C699F65B8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9" y="2736"/>
              <a:ext cx="52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Tahoma" panose="020B0604030504040204" pitchFamily="34" charset="0"/>
                </a:rPr>
                <a:t>merge</a:t>
              </a:r>
            </a:p>
          </p:txBody>
        </p:sp>
      </p:grpSp>
      <p:grpSp>
        <p:nvGrpSpPr>
          <p:cNvPr id="8" name="Group 118">
            <a:extLst>
              <a:ext uri="{FF2B5EF4-FFF2-40B4-BE49-F238E27FC236}">
                <a16:creationId xmlns:a16="http://schemas.microsoft.com/office/drawing/2014/main" id="{04578CBE-CEF9-55BF-825E-22D0AD71D1ED}"/>
              </a:ext>
            </a:extLst>
          </p:cNvPr>
          <p:cNvGrpSpPr>
            <a:grpSpLocks/>
          </p:cNvGrpSpPr>
          <p:nvPr/>
        </p:nvGrpSpPr>
        <p:grpSpPr bwMode="auto">
          <a:xfrm>
            <a:off x="2660650" y="3505200"/>
            <a:ext cx="1355725" cy="381000"/>
            <a:chOff x="1676" y="2208"/>
            <a:chExt cx="854" cy="240"/>
          </a:xfrm>
        </p:grpSpPr>
        <p:grpSp>
          <p:nvGrpSpPr>
            <p:cNvPr id="19725" name="Group 119">
              <a:extLst>
                <a:ext uri="{FF2B5EF4-FFF2-40B4-BE49-F238E27FC236}">
                  <a16:creationId xmlns:a16="http://schemas.microsoft.com/office/drawing/2014/main" id="{D6CD199C-CFE5-6B6F-9FB2-D5064A36C81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46" y="2352"/>
              <a:ext cx="384" cy="96"/>
              <a:chOff x="2345" y="2352"/>
              <a:chExt cx="384" cy="96"/>
            </a:xfrm>
          </p:grpSpPr>
          <p:sp>
            <p:nvSpPr>
              <p:cNvPr id="19727" name="Line 120">
                <a:extLst>
                  <a:ext uri="{FF2B5EF4-FFF2-40B4-BE49-F238E27FC236}">
                    <a16:creationId xmlns:a16="http://schemas.microsoft.com/office/drawing/2014/main" id="{5341A477-8CCB-8610-870B-5632830151F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45" y="2352"/>
                <a:ext cx="192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728" name="Line 121">
                <a:extLst>
                  <a:ext uri="{FF2B5EF4-FFF2-40B4-BE49-F238E27FC236}">
                    <a16:creationId xmlns:a16="http://schemas.microsoft.com/office/drawing/2014/main" id="{08F0BB99-3E50-F389-AB8D-7EA0E558754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37" y="2352"/>
                <a:ext cx="192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9726" name="Text Box 122">
              <a:extLst>
                <a:ext uri="{FF2B5EF4-FFF2-40B4-BE49-F238E27FC236}">
                  <a16:creationId xmlns:a16="http://schemas.microsoft.com/office/drawing/2014/main" id="{1BC2BEB4-F655-3591-113C-46F2E09F09F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76" y="2208"/>
              <a:ext cx="37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Tahoma" panose="020B0604030504040204" pitchFamily="34" charset="0"/>
                </a:rPr>
                <a:t>split</a:t>
              </a:r>
            </a:p>
          </p:txBody>
        </p:sp>
      </p:grpSp>
      <p:grpSp>
        <p:nvGrpSpPr>
          <p:cNvPr id="10" name="Group 123">
            <a:extLst>
              <a:ext uri="{FF2B5EF4-FFF2-40B4-BE49-F238E27FC236}">
                <a16:creationId xmlns:a16="http://schemas.microsoft.com/office/drawing/2014/main" id="{AA669372-19AE-B9DF-A0F6-C26BC1543142}"/>
              </a:ext>
            </a:extLst>
          </p:cNvPr>
          <p:cNvGrpSpPr>
            <a:grpSpLocks/>
          </p:cNvGrpSpPr>
          <p:nvPr/>
        </p:nvGrpSpPr>
        <p:grpSpPr bwMode="auto">
          <a:xfrm>
            <a:off x="1223963" y="2819400"/>
            <a:ext cx="2422525" cy="381000"/>
            <a:chOff x="771" y="1776"/>
            <a:chExt cx="1526" cy="240"/>
          </a:xfrm>
        </p:grpSpPr>
        <p:sp>
          <p:nvSpPr>
            <p:cNvPr id="19721" name="Text Box 124">
              <a:extLst>
                <a:ext uri="{FF2B5EF4-FFF2-40B4-BE49-F238E27FC236}">
                  <a16:creationId xmlns:a16="http://schemas.microsoft.com/office/drawing/2014/main" id="{CEAE3905-6E4E-AB9F-3BE1-21A0C843FBE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71" y="1776"/>
              <a:ext cx="37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Tahoma" panose="020B0604030504040204" pitchFamily="34" charset="0"/>
                </a:rPr>
                <a:t>split</a:t>
              </a:r>
            </a:p>
          </p:txBody>
        </p:sp>
        <p:grpSp>
          <p:nvGrpSpPr>
            <p:cNvPr id="19722" name="Group 125">
              <a:extLst>
                <a:ext uri="{FF2B5EF4-FFF2-40B4-BE49-F238E27FC236}">
                  <a16:creationId xmlns:a16="http://schemas.microsoft.com/office/drawing/2014/main" id="{FE944A0A-662D-FB4D-D673-406FFE45C56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45" y="1872"/>
              <a:ext cx="1152" cy="144"/>
              <a:chOff x="1344" y="1872"/>
              <a:chExt cx="1152" cy="144"/>
            </a:xfrm>
          </p:grpSpPr>
          <p:sp>
            <p:nvSpPr>
              <p:cNvPr id="19723" name="Line 126">
                <a:extLst>
                  <a:ext uri="{FF2B5EF4-FFF2-40B4-BE49-F238E27FC236}">
                    <a16:creationId xmlns:a16="http://schemas.microsoft.com/office/drawing/2014/main" id="{EB0170E8-114C-C3A7-AA22-52D8314E986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344" y="1872"/>
                <a:ext cx="576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724" name="Line 127">
                <a:extLst>
                  <a:ext uri="{FF2B5EF4-FFF2-40B4-BE49-F238E27FC236}">
                    <a16:creationId xmlns:a16="http://schemas.microsoft.com/office/drawing/2014/main" id="{1D9369A7-4434-7454-AA19-A4723739584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20" y="1872"/>
                <a:ext cx="576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aphicFrame>
        <p:nvGraphicFramePr>
          <p:cNvPr id="311424" name="Group 128">
            <a:extLst>
              <a:ext uri="{FF2B5EF4-FFF2-40B4-BE49-F238E27FC236}">
                <a16:creationId xmlns:a16="http://schemas.microsoft.com/office/drawing/2014/main" id="{D881BF83-9423-7C68-2B7E-BF179509F21A}"/>
              </a:ext>
            </a:extLst>
          </p:cNvPr>
          <p:cNvGraphicFramePr>
            <a:graphicFrameLocks noGrp="1"/>
          </p:cNvGraphicFramePr>
          <p:nvPr/>
        </p:nvGraphicFramePr>
        <p:xfrm>
          <a:off x="1817688" y="5319713"/>
          <a:ext cx="1841500" cy="396875"/>
        </p:xfrm>
        <a:graphic>
          <a:graphicData uri="http://schemas.openxmlformats.org/drawingml/2006/table">
            <a:tbl>
              <a:tblPr/>
              <a:tblGrid>
                <a:gridCol w="460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-4</a:t>
                      </a:r>
                    </a:p>
                  </a:txBody>
                  <a:tcPr marT="45793" marB="45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12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18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22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11436" name="Group 140">
            <a:extLst>
              <a:ext uri="{FF2B5EF4-FFF2-40B4-BE49-F238E27FC236}">
                <a16:creationId xmlns:a16="http://schemas.microsoft.com/office/drawing/2014/main" id="{D707E8EA-070E-D5EF-A967-748EACFDF152}"/>
              </a:ext>
            </a:extLst>
          </p:cNvPr>
          <p:cNvGraphicFramePr>
            <a:graphicFrameLocks noGrp="1"/>
          </p:cNvGraphicFramePr>
          <p:nvPr/>
        </p:nvGraphicFramePr>
        <p:xfrm>
          <a:off x="6088063" y="2562225"/>
          <a:ext cx="1841500" cy="396875"/>
        </p:xfrm>
        <a:graphic>
          <a:graphicData uri="http://schemas.openxmlformats.org/drawingml/2006/table">
            <a:tbl>
              <a:tblPr/>
              <a:tblGrid>
                <a:gridCol w="460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58</a:t>
                      </a:r>
                    </a:p>
                  </a:txBody>
                  <a:tcPr marT="45793" marB="45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31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42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11448" name="Group 152">
            <a:extLst>
              <a:ext uri="{FF2B5EF4-FFF2-40B4-BE49-F238E27FC236}">
                <a16:creationId xmlns:a16="http://schemas.microsoft.com/office/drawing/2014/main" id="{92B15CD5-8C84-CDD7-528F-3C7BD71A9DD4}"/>
              </a:ext>
            </a:extLst>
          </p:cNvPr>
          <p:cNvGraphicFramePr>
            <a:graphicFrameLocks noGrp="1"/>
          </p:cNvGraphicFramePr>
          <p:nvPr/>
        </p:nvGraphicFramePr>
        <p:xfrm>
          <a:off x="5554663" y="3276600"/>
          <a:ext cx="920750" cy="396875"/>
        </p:xfrm>
        <a:graphic>
          <a:graphicData uri="http://schemas.openxmlformats.org/drawingml/2006/table">
            <a:tbl>
              <a:tblPr/>
              <a:tblGrid>
                <a:gridCol w="460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58</a:t>
                      </a:r>
                    </a:p>
                  </a:txBody>
                  <a:tcPr marT="45793" marB="45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11456" name="Group 160">
            <a:extLst>
              <a:ext uri="{FF2B5EF4-FFF2-40B4-BE49-F238E27FC236}">
                <a16:creationId xmlns:a16="http://schemas.microsoft.com/office/drawing/2014/main" id="{F70DABB2-CF6B-0D5E-A570-4DD8CC0FD0CF}"/>
              </a:ext>
            </a:extLst>
          </p:cNvPr>
          <p:cNvGraphicFramePr>
            <a:graphicFrameLocks noGrp="1"/>
          </p:cNvGraphicFramePr>
          <p:nvPr/>
        </p:nvGraphicFramePr>
        <p:xfrm>
          <a:off x="5392738" y="3948113"/>
          <a:ext cx="460375" cy="396875"/>
        </p:xfrm>
        <a:graphic>
          <a:graphicData uri="http://schemas.openxmlformats.org/drawingml/2006/table">
            <a:tbl>
              <a:tblPr/>
              <a:tblGrid>
                <a:gridCol w="460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58</a:t>
                      </a:r>
                    </a:p>
                  </a:txBody>
                  <a:tcPr marT="45793" marB="45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11462" name="Group 166">
            <a:extLst>
              <a:ext uri="{FF2B5EF4-FFF2-40B4-BE49-F238E27FC236}">
                <a16:creationId xmlns:a16="http://schemas.microsoft.com/office/drawing/2014/main" id="{087CB756-84FD-405F-A3CF-25C64A28E608}"/>
              </a:ext>
            </a:extLst>
          </p:cNvPr>
          <p:cNvGraphicFramePr>
            <a:graphicFrameLocks noGrp="1"/>
          </p:cNvGraphicFramePr>
          <p:nvPr/>
        </p:nvGraphicFramePr>
        <p:xfrm>
          <a:off x="6157913" y="3948113"/>
          <a:ext cx="460375" cy="396875"/>
        </p:xfrm>
        <a:graphic>
          <a:graphicData uri="http://schemas.openxmlformats.org/drawingml/2006/table">
            <a:tbl>
              <a:tblPr/>
              <a:tblGrid>
                <a:gridCol w="460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793" marB="45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11468" name="Group 172">
            <a:extLst>
              <a:ext uri="{FF2B5EF4-FFF2-40B4-BE49-F238E27FC236}">
                <a16:creationId xmlns:a16="http://schemas.microsoft.com/office/drawing/2014/main" id="{23FE5F96-510D-0DFE-7D12-E043DC04DB0A}"/>
              </a:ext>
            </a:extLst>
          </p:cNvPr>
          <p:cNvGraphicFramePr>
            <a:graphicFrameLocks noGrp="1"/>
          </p:cNvGraphicFramePr>
          <p:nvPr/>
        </p:nvGraphicFramePr>
        <p:xfrm>
          <a:off x="5551488" y="4633913"/>
          <a:ext cx="920750" cy="396875"/>
        </p:xfrm>
        <a:graphic>
          <a:graphicData uri="http://schemas.openxmlformats.org/drawingml/2006/table">
            <a:tbl>
              <a:tblPr/>
              <a:tblGrid>
                <a:gridCol w="460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793" marB="45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58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12" name="Group 180">
            <a:extLst>
              <a:ext uri="{FF2B5EF4-FFF2-40B4-BE49-F238E27FC236}">
                <a16:creationId xmlns:a16="http://schemas.microsoft.com/office/drawing/2014/main" id="{2A441EA3-4E48-A844-71A0-3A6C78EB89FC}"/>
              </a:ext>
            </a:extLst>
          </p:cNvPr>
          <p:cNvGrpSpPr>
            <a:grpSpLocks/>
          </p:cNvGrpSpPr>
          <p:nvPr/>
        </p:nvGrpSpPr>
        <p:grpSpPr bwMode="auto">
          <a:xfrm>
            <a:off x="4724400" y="4343400"/>
            <a:ext cx="1665288" cy="366713"/>
            <a:chOff x="2976" y="2736"/>
            <a:chExt cx="1049" cy="231"/>
          </a:xfrm>
        </p:grpSpPr>
        <p:grpSp>
          <p:nvGrpSpPr>
            <p:cNvPr id="19717" name="Group 181">
              <a:extLst>
                <a:ext uri="{FF2B5EF4-FFF2-40B4-BE49-F238E27FC236}">
                  <a16:creationId xmlns:a16="http://schemas.microsoft.com/office/drawing/2014/main" id="{6AD121A2-4D87-BE59-0656-7F2D1ACE398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45" y="2736"/>
              <a:ext cx="480" cy="144"/>
              <a:chOff x="1056" y="2736"/>
              <a:chExt cx="480" cy="144"/>
            </a:xfrm>
          </p:grpSpPr>
          <p:sp>
            <p:nvSpPr>
              <p:cNvPr id="19719" name="Line 182">
                <a:extLst>
                  <a:ext uri="{FF2B5EF4-FFF2-40B4-BE49-F238E27FC236}">
                    <a16:creationId xmlns:a16="http://schemas.microsoft.com/office/drawing/2014/main" id="{3F4BBDA9-42AC-607C-8739-3F427693067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56" y="2736"/>
                <a:ext cx="192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720" name="Line 183">
                <a:extLst>
                  <a:ext uri="{FF2B5EF4-FFF2-40B4-BE49-F238E27FC236}">
                    <a16:creationId xmlns:a16="http://schemas.microsoft.com/office/drawing/2014/main" id="{BD329803-4865-024E-359B-49AE8373EB7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344" y="2736"/>
                <a:ext cx="192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9718" name="Text Box 184">
              <a:extLst>
                <a:ext uri="{FF2B5EF4-FFF2-40B4-BE49-F238E27FC236}">
                  <a16:creationId xmlns:a16="http://schemas.microsoft.com/office/drawing/2014/main" id="{1284F2A6-0607-738C-7C68-062584FF72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76" y="2736"/>
              <a:ext cx="52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Tahoma" panose="020B0604030504040204" pitchFamily="34" charset="0"/>
                </a:rPr>
                <a:t>merge</a:t>
              </a:r>
            </a:p>
          </p:txBody>
        </p:sp>
      </p:grpSp>
      <p:grpSp>
        <p:nvGrpSpPr>
          <p:cNvPr id="14" name="Group 185">
            <a:extLst>
              <a:ext uri="{FF2B5EF4-FFF2-40B4-BE49-F238E27FC236}">
                <a16:creationId xmlns:a16="http://schemas.microsoft.com/office/drawing/2014/main" id="{6B2309E3-C0B5-922B-FF5D-A24316AB0E3F}"/>
              </a:ext>
            </a:extLst>
          </p:cNvPr>
          <p:cNvGrpSpPr>
            <a:grpSpLocks/>
          </p:cNvGrpSpPr>
          <p:nvPr/>
        </p:nvGrpSpPr>
        <p:grpSpPr bwMode="auto">
          <a:xfrm>
            <a:off x="4957763" y="3505200"/>
            <a:ext cx="1355725" cy="381000"/>
            <a:chOff x="3123" y="2208"/>
            <a:chExt cx="854" cy="240"/>
          </a:xfrm>
        </p:grpSpPr>
        <p:grpSp>
          <p:nvGrpSpPr>
            <p:cNvPr id="19713" name="Group 186">
              <a:extLst>
                <a:ext uri="{FF2B5EF4-FFF2-40B4-BE49-F238E27FC236}">
                  <a16:creationId xmlns:a16="http://schemas.microsoft.com/office/drawing/2014/main" id="{AE464AF6-CCA3-1FAB-B4D4-882C173FEF3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93" y="2352"/>
              <a:ext cx="384" cy="96"/>
              <a:chOff x="1104" y="2352"/>
              <a:chExt cx="384" cy="96"/>
            </a:xfrm>
          </p:grpSpPr>
          <p:sp>
            <p:nvSpPr>
              <p:cNvPr id="19715" name="Line 187">
                <a:extLst>
                  <a:ext uri="{FF2B5EF4-FFF2-40B4-BE49-F238E27FC236}">
                    <a16:creationId xmlns:a16="http://schemas.microsoft.com/office/drawing/2014/main" id="{B70AEAD3-461E-77A1-A18C-ABC925276EB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104" y="2352"/>
                <a:ext cx="192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716" name="Line 188">
                <a:extLst>
                  <a:ext uri="{FF2B5EF4-FFF2-40B4-BE49-F238E27FC236}">
                    <a16:creationId xmlns:a16="http://schemas.microsoft.com/office/drawing/2014/main" id="{E3FB4F2E-5C7F-E360-135F-054CABA5B2F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96" y="2352"/>
                <a:ext cx="192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9714" name="Text Box 189">
              <a:extLst>
                <a:ext uri="{FF2B5EF4-FFF2-40B4-BE49-F238E27FC236}">
                  <a16:creationId xmlns:a16="http://schemas.microsoft.com/office/drawing/2014/main" id="{90CBA7D4-C1E5-6A05-28F2-E3DC092F58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23" y="2208"/>
              <a:ext cx="37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Tahoma" panose="020B0604030504040204" pitchFamily="34" charset="0"/>
                </a:rPr>
                <a:t>split</a:t>
              </a:r>
            </a:p>
          </p:txBody>
        </p:sp>
      </p:grpSp>
      <p:graphicFrame>
        <p:nvGraphicFramePr>
          <p:cNvPr id="311486" name="Group 190">
            <a:extLst>
              <a:ext uri="{FF2B5EF4-FFF2-40B4-BE49-F238E27FC236}">
                <a16:creationId xmlns:a16="http://schemas.microsoft.com/office/drawing/2014/main" id="{D92DFE12-0DA5-B892-15AB-FDBCC532F23E}"/>
              </a:ext>
            </a:extLst>
          </p:cNvPr>
          <p:cNvGraphicFramePr>
            <a:graphicFrameLocks noGrp="1"/>
          </p:cNvGraphicFramePr>
          <p:nvPr/>
        </p:nvGraphicFramePr>
        <p:xfrm>
          <a:off x="7524750" y="3276600"/>
          <a:ext cx="920750" cy="396875"/>
        </p:xfrm>
        <a:graphic>
          <a:graphicData uri="http://schemas.openxmlformats.org/drawingml/2006/table">
            <a:tbl>
              <a:tblPr/>
              <a:tblGrid>
                <a:gridCol w="460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31</a:t>
                      </a:r>
                    </a:p>
                  </a:txBody>
                  <a:tcPr marT="45793" marB="45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42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11494" name="Group 198">
            <a:extLst>
              <a:ext uri="{FF2B5EF4-FFF2-40B4-BE49-F238E27FC236}">
                <a16:creationId xmlns:a16="http://schemas.microsoft.com/office/drawing/2014/main" id="{44911016-E0F1-B84B-51B4-F8A0CA8AEA1F}"/>
              </a:ext>
            </a:extLst>
          </p:cNvPr>
          <p:cNvGraphicFramePr>
            <a:graphicFrameLocks noGrp="1"/>
          </p:cNvGraphicFramePr>
          <p:nvPr/>
        </p:nvGraphicFramePr>
        <p:xfrm>
          <a:off x="7362825" y="3948113"/>
          <a:ext cx="460375" cy="396875"/>
        </p:xfrm>
        <a:graphic>
          <a:graphicData uri="http://schemas.openxmlformats.org/drawingml/2006/table">
            <a:tbl>
              <a:tblPr/>
              <a:tblGrid>
                <a:gridCol w="460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31</a:t>
                      </a:r>
                    </a:p>
                  </a:txBody>
                  <a:tcPr marT="45793" marB="45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11500" name="Group 204">
            <a:extLst>
              <a:ext uri="{FF2B5EF4-FFF2-40B4-BE49-F238E27FC236}">
                <a16:creationId xmlns:a16="http://schemas.microsoft.com/office/drawing/2014/main" id="{5AC081B6-E076-14D7-C332-C5F78916B058}"/>
              </a:ext>
            </a:extLst>
          </p:cNvPr>
          <p:cNvGraphicFramePr>
            <a:graphicFrameLocks noGrp="1"/>
          </p:cNvGraphicFramePr>
          <p:nvPr/>
        </p:nvGraphicFramePr>
        <p:xfrm>
          <a:off x="8128000" y="3948113"/>
          <a:ext cx="460375" cy="396875"/>
        </p:xfrm>
        <a:graphic>
          <a:graphicData uri="http://schemas.openxmlformats.org/drawingml/2006/table">
            <a:tbl>
              <a:tblPr/>
              <a:tblGrid>
                <a:gridCol w="460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42</a:t>
                      </a:r>
                    </a:p>
                  </a:txBody>
                  <a:tcPr marT="45793" marB="45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11506" name="Group 210">
            <a:extLst>
              <a:ext uri="{FF2B5EF4-FFF2-40B4-BE49-F238E27FC236}">
                <a16:creationId xmlns:a16="http://schemas.microsoft.com/office/drawing/2014/main" id="{D93C4E98-6100-4C27-D42A-0A2E96AF8984}"/>
              </a:ext>
            </a:extLst>
          </p:cNvPr>
          <p:cNvGraphicFramePr>
            <a:graphicFrameLocks noGrp="1"/>
          </p:cNvGraphicFramePr>
          <p:nvPr/>
        </p:nvGraphicFramePr>
        <p:xfrm>
          <a:off x="7521575" y="4633913"/>
          <a:ext cx="920750" cy="396875"/>
        </p:xfrm>
        <a:graphic>
          <a:graphicData uri="http://schemas.openxmlformats.org/drawingml/2006/table">
            <a:tbl>
              <a:tblPr/>
              <a:tblGrid>
                <a:gridCol w="460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31</a:t>
                      </a:r>
                    </a:p>
                  </a:txBody>
                  <a:tcPr marT="45793" marB="45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42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16" name="Group 218">
            <a:extLst>
              <a:ext uri="{FF2B5EF4-FFF2-40B4-BE49-F238E27FC236}">
                <a16:creationId xmlns:a16="http://schemas.microsoft.com/office/drawing/2014/main" id="{F7EE6CFD-DBA0-02F4-6832-15316B1A7804}"/>
              </a:ext>
            </a:extLst>
          </p:cNvPr>
          <p:cNvGrpSpPr>
            <a:grpSpLocks/>
          </p:cNvGrpSpPr>
          <p:nvPr/>
        </p:nvGrpSpPr>
        <p:grpSpPr bwMode="auto">
          <a:xfrm>
            <a:off x="6694488" y="4343400"/>
            <a:ext cx="1665287" cy="366713"/>
            <a:chOff x="4217" y="2736"/>
            <a:chExt cx="1049" cy="231"/>
          </a:xfrm>
        </p:grpSpPr>
        <p:grpSp>
          <p:nvGrpSpPr>
            <p:cNvPr id="19709" name="Group 219">
              <a:extLst>
                <a:ext uri="{FF2B5EF4-FFF2-40B4-BE49-F238E27FC236}">
                  <a16:creationId xmlns:a16="http://schemas.microsoft.com/office/drawing/2014/main" id="{EFED25B6-4ECA-1653-1016-BBE4520A4E4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86" y="2736"/>
              <a:ext cx="480" cy="144"/>
              <a:chOff x="2297" y="2736"/>
              <a:chExt cx="480" cy="144"/>
            </a:xfrm>
          </p:grpSpPr>
          <p:sp>
            <p:nvSpPr>
              <p:cNvPr id="19711" name="Line 220">
                <a:extLst>
                  <a:ext uri="{FF2B5EF4-FFF2-40B4-BE49-F238E27FC236}">
                    <a16:creationId xmlns:a16="http://schemas.microsoft.com/office/drawing/2014/main" id="{2A7FE9E2-3E75-EC01-C050-C0F779BB036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97" y="2736"/>
                <a:ext cx="192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712" name="Line 221">
                <a:extLst>
                  <a:ext uri="{FF2B5EF4-FFF2-40B4-BE49-F238E27FC236}">
                    <a16:creationId xmlns:a16="http://schemas.microsoft.com/office/drawing/2014/main" id="{BD15BBFF-C2B0-706C-4DB2-684CF25C04F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585" y="2736"/>
                <a:ext cx="192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9710" name="Text Box 222">
              <a:extLst>
                <a:ext uri="{FF2B5EF4-FFF2-40B4-BE49-F238E27FC236}">
                  <a16:creationId xmlns:a16="http://schemas.microsoft.com/office/drawing/2014/main" id="{DA7E777F-8FCC-0216-956C-0CB37E7D8B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17" y="2736"/>
              <a:ext cx="52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Tahoma" panose="020B0604030504040204" pitchFamily="34" charset="0"/>
                </a:rPr>
                <a:t>merge</a:t>
              </a:r>
            </a:p>
          </p:txBody>
        </p:sp>
      </p:grpSp>
      <p:grpSp>
        <p:nvGrpSpPr>
          <p:cNvPr id="18" name="Group 223">
            <a:extLst>
              <a:ext uri="{FF2B5EF4-FFF2-40B4-BE49-F238E27FC236}">
                <a16:creationId xmlns:a16="http://schemas.microsoft.com/office/drawing/2014/main" id="{A154C759-0599-20E6-07AF-7D4EEFFE0303}"/>
              </a:ext>
            </a:extLst>
          </p:cNvPr>
          <p:cNvGrpSpPr>
            <a:grpSpLocks/>
          </p:cNvGrpSpPr>
          <p:nvPr/>
        </p:nvGrpSpPr>
        <p:grpSpPr bwMode="auto">
          <a:xfrm>
            <a:off x="6927850" y="3505200"/>
            <a:ext cx="1355725" cy="381000"/>
            <a:chOff x="4364" y="2208"/>
            <a:chExt cx="854" cy="240"/>
          </a:xfrm>
        </p:grpSpPr>
        <p:grpSp>
          <p:nvGrpSpPr>
            <p:cNvPr id="19705" name="Group 224">
              <a:extLst>
                <a:ext uri="{FF2B5EF4-FFF2-40B4-BE49-F238E27FC236}">
                  <a16:creationId xmlns:a16="http://schemas.microsoft.com/office/drawing/2014/main" id="{AA37BF02-73BE-EAFE-D32C-8984B0532D4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34" y="2352"/>
              <a:ext cx="384" cy="96"/>
              <a:chOff x="2345" y="2352"/>
              <a:chExt cx="384" cy="96"/>
            </a:xfrm>
          </p:grpSpPr>
          <p:sp>
            <p:nvSpPr>
              <p:cNvPr id="19707" name="Line 225">
                <a:extLst>
                  <a:ext uri="{FF2B5EF4-FFF2-40B4-BE49-F238E27FC236}">
                    <a16:creationId xmlns:a16="http://schemas.microsoft.com/office/drawing/2014/main" id="{46F795C9-769C-0BDC-3744-C9E18FF7945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45" y="2352"/>
                <a:ext cx="192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708" name="Line 226">
                <a:extLst>
                  <a:ext uri="{FF2B5EF4-FFF2-40B4-BE49-F238E27FC236}">
                    <a16:creationId xmlns:a16="http://schemas.microsoft.com/office/drawing/2014/main" id="{9E5AF03D-26DE-9092-3FAA-8E27F2E1356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37" y="2352"/>
                <a:ext cx="192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9706" name="Text Box 227">
              <a:extLst>
                <a:ext uri="{FF2B5EF4-FFF2-40B4-BE49-F238E27FC236}">
                  <a16:creationId xmlns:a16="http://schemas.microsoft.com/office/drawing/2014/main" id="{227E2E6E-2042-A371-0369-2C8550B2DE2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64" y="2208"/>
              <a:ext cx="37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Tahoma" panose="020B0604030504040204" pitchFamily="34" charset="0"/>
                </a:rPr>
                <a:t>split</a:t>
              </a:r>
            </a:p>
          </p:txBody>
        </p:sp>
      </p:grpSp>
      <p:grpSp>
        <p:nvGrpSpPr>
          <p:cNvPr id="20" name="Group 228">
            <a:extLst>
              <a:ext uri="{FF2B5EF4-FFF2-40B4-BE49-F238E27FC236}">
                <a16:creationId xmlns:a16="http://schemas.microsoft.com/office/drawing/2014/main" id="{1601BAA8-EF8E-7C94-A5F5-88AF334B589A}"/>
              </a:ext>
            </a:extLst>
          </p:cNvPr>
          <p:cNvGrpSpPr>
            <a:grpSpLocks/>
          </p:cNvGrpSpPr>
          <p:nvPr/>
        </p:nvGrpSpPr>
        <p:grpSpPr bwMode="auto">
          <a:xfrm>
            <a:off x="5491163" y="2819400"/>
            <a:ext cx="2422525" cy="381000"/>
            <a:chOff x="3459" y="1776"/>
            <a:chExt cx="1526" cy="240"/>
          </a:xfrm>
        </p:grpSpPr>
        <p:sp>
          <p:nvSpPr>
            <p:cNvPr id="19701" name="Text Box 229">
              <a:extLst>
                <a:ext uri="{FF2B5EF4-FFF2-40B4-BE49-F238E27FC236}">
                  <a16:creationId xmlns:a16="http://schemas.microsoft.com/office/drawing/2014/main" id="{76BBB54D-6837-F72C-3923-54D664033A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59" y="1776"/>
              <a:ext cx="37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Tahoma" panose="020B0604030504040204" pitchFamily="34" charset="0"/>
                </a:rPr>
                <a:t>split</a:t>
              </a:r>
            </a:p>
          </p:txBody>
        </p:sp>
        <p:grpSp>
          <p:nvGrpSpPr>
            <p:cNvPr id="19702" name="Group 230">
              <a:extLst>
                <a:ext uri="{FF2B5EF4-FFF2-40B4-BE49-F238E27FC236}">
                  <a16:creationId xmlns:a16="http://schemas.microsoft.com/office/drawing/2014/main" id="{A5D2A9A7-3FF8-6267-6237-9D620AD06F7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33" y="1872"/>
              <a:ext cx="1152" cy="144"/>
              <a:chOff x="1344" y="1872"/>
              <a:chExt cx="1152" cy="144"/>
            </a:xfrm>
          </p:grpSpPr>
          <p:sp>
            <p:nvSpPr>
              <p:cNvPr id="19703" name="Line 231">
                <a:extLst>
                  <a:ext uri="{FF2B5EF4-FFF2-40B4-BE49-F238E27FC236}">
                    <a16:creationId xmlns:a16="http://schemas.microsoft.com/office/drawing/2014/main" id="{7FB1886D-AC61-26B9-CFB6-7FFD463D23E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344" y="1872"/>
                <a:ext cx="576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704" name="Line 232">
                <a:extLst>
                  <a:ext uri="{FF2B5EF4-FFF2-40B4-BE49-F238E27FC236}">
                    <a16:creationId xmlns:a16="http://schemas.microsoft.com/office/drawing/2014/main" id="{3B45158E-611B-287B-CD78-2A842E329DC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20" y="1872"/>
                <a:ext cx="576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aphicFrame>
        <p:nvGraphicFramePr>
          <p:cNvPr id="311529" name="Group 233">
            <a:extLst>
              <a:ext uri="{FF2B5EF4-FFF2-40B4-BE49-F238E27FC236}">
                <a16:creationId xmlns:a16="http://schemas.microsoft.com/office/drawing/2014/main" id="{61CF6C3C-CF83-35E8-9909-48FF8C8C2F14}"/>
              </a:ext>
            </a:extLst>
          </p:cNvPr>
          <p:cNvGraphicFramePr>
            <a:graphicFrameLocks noGrp="1"/>
          </p:cNvGraphicFramePr>
          <p:nvPr/>
        </p:nvGraphicFramePr>
        <p:xfrm>
          <a:off x="6084888" y="5319713"/>
          <a:ext cx="1841500" cy="396875"/>
        </p:xfrm>
        <a:graphic>
          <a:graphicData uri="http://schemas.openxmlformats.org/drawingml/2006/table">
            <a:tbl>
              <a:tblPr/>
              <a:tblGrid>
                <a:gridCol w="460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793" marB="45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31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42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58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11541" name="Group 245">
            <a:extLst>
              <a:ext uri="{FF2B5EF4-FFF2-40B4-BE49-F238E27FC236}">
                <a16:creationId xmlns:a16="http://schemas.microsoft.com/office/drawing/2014/main" id="{090ECC6A-FF29-B62C-F87C-2CC81F0C7002}"/>
              </a:ext>
            </a:extLst>
          </p:cNvPr>
          <p:cNvGraphicFramePr>
            <a:graphicFrameLocks noGrp="1"/>
          </p:cNvGraphicFramePr>
          <p:nvPr/>
        </p:nvGraphicFramePr>
        <p:xfrm>
          <a:off x="3140075" y="6157913"/>
          <a:ext cx="3683000" cy="396875"/>
        </p:xfrm>
        <a:graphic>
          <a:graphicData uri="http://schemas.openxmlformats.org/drawingml/2006/table">
            <a:tbl>
              <a:tblPr/>
              <a:tblGrid>
                <a:gridCol w="460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-4</a:t>
                      </a:r>
                    </a:p>
                  </a:txBody>
                  <a:tcPr marT="45793" marB="45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7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12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18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22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31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42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58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22" name="Group 265">
            <a:extLst>
              <a:ext uri="{FF2B5EF4-FFF2-40B4-BE49-F238E27FC236}">
                <a16:creationId xmlns:a16="http://schemas.microsoft.com/office/drawing/2014/main" id="{DBDD4FDA-81C8-CED1-462F-2C5D22958DE1}"/>
              </a:ext>
            </a:extLst>
          </p:cNvPr>
          <p:cNvGrpSpPr>
            <a:grpSpLocks/>
          </p:cNvGrpSpPr>
          <p:nvPr/>
        </p:nvGrpSpPr>
        <p:grpSpPr bwMode="auto">
          <a:xfrm>
            <a:off x="2895600" y="2057400"/>
            <a:ext cx="3810000" cy="457200"/>
            <a:chOff x="1824" y="1296"/>
            <a:chExt cx="2400" cy="288"/>
          </a:xfrm>
        </p:grpSpPr>
        <p:sp>
          <p:nvSpPr>
            <p:cNvPr id="19697" name="Text Box 266">
              <a:extLst>
                <a:ext uri="{FF2B5EF4-FFF2-40B4-BE49-F238E27FC236}">
                  <a16:creationId xmlns:a16="http://schemas.microsoft.com/office/drawing/2014/main" id="{F423E1E4-39EB-0B48-0CC6-ECA875DD01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30" y="1296"/>
              <a:ext cx="37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Tahoma" panose="020B0604030504040204" pitchFamily="34" charset="0"/>
                </a:rPr>
                <a:t>split</a:t>
              </a:r>
            </a:p>
          </p:txBody>
        </p:sp>
        <p:grpSp>
          <p:nvGrpSpPr>
            <p:cNvPr id="19698" name="Group 267">
              <a:extLst>
                <a:ext uri="{FF2B5EF4-FFF2-40B4-BE49-F238E27FC236}">
                  <a16:creationId xmlns:a16="http://schemas.microsoft.com/office/drawing/2014/main" id="{A00409E2-B3E0-C130-DE5B-F3676AE48B6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24" y="1344"/>
              <a:ext cx="2400" cy="240"/>
              <a:chOff x="1824" y="1344"/>
              <a:chExt cx="2400" cy="240"/>
            </a:xfrm>
          </p:grpSpPr>
          <p:sp>
            <p:nvSpPr>
              <p:cNvPr id="19699" name="Line 268">
                <a:extLst>
                  <a:ext uri="{FF2B5EF4-FFF2-40B4-BE49-F238E27FC236}">
                    <a16:creationId xmlns:a16="http://schemas.microsoft.com/office/drawing/2014/main" id="{29D6AD53-263B-2423-2437-09ED6D05452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824" y="1344"/>
                <a:ext cx="1152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700" name="Line 269">
                <a:extLst>
                  <a:ext uri="{FF2B5EF4-FFF2-40B4-BE49-F238E27FC236}">
                    <a16:creationId xmlns:a16="http://schemas.microsoft.com/office/drawing/2014/main" id="{7451D1FC-5C54-0C8A-B627-393AA954143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76" y="1344"/>
                <a:ext cx="1248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4" name="Group 270">
            <a:extLst>
              <a:ext uri="{FF2B5EF4-FFF2-40B4-BE49-F238E27FC236}">
                <a16:creationId xmlns:a16="http://schemas.microsoft.com/office/drawing/2014/main" id="{5AC9C1C9-6A00-D88E-9D07-891B8965D440}"/>
              </a:ext>
            </a:extLst>
          </p:cNvPr>
          <p:cNvGrpSpPr>
            <a:grpSpLocks/>
          </p:cNvGrpSpPr>
          <p:nvPr/>
        </p:nvGrpSpPr>
        <p:grpSpPr bwMode="auto">
          <a:xfrm>
            <a:off x="1001713" y="5029200"/>
            <a:ext cx="2720975" cy="381000"/>
            <a:chOff x="631" y="3168"/>
            <a:chExt cx="1714" cy="240"/>
          </a:xfrm>
        </p:grpSpPr>
        <p:grpSp>
          <p:nvGrpSpPr>
            <p:cNvPr id="19693" name="Group 271">
              <a:extLst>
                <a:ext uri="{FF2B5EF4-FFF2-40B4-BE49-F238E27FC236}">
                  <a16:creationId xmlns:a16="http://schemas.microsoft.com/office/drawing/2014/main" id="{92BC5835-CA7D-6483-1A85-34DF3BF2CF2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97" y="3168"/>
              <a:ext cx="1248" cy="144"/>
              <a:chOff x="1056" y="2736"/>
              <a:chExt cx="480" cy="144"/>
            </a:xfrm>
          </p:grpSpPr>
          <p:sp>
            <p:nvSpPr>
              <p:cNvPr id="19695" name="Line 272">
                <a:extLst>
                  <a:ext uri="{FF2B5EF4-FFF2-40B4-BE49-F238E27FC236}">
                    <a16:creationId xmlns:a16="http://schemas.microsoft.com/office/drawing/2014/main" id="{3CD3E51B-98E8-F36C-BBC2-6D1BD010799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56" y="2736"/>
                <a:ext cx="192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696" name="Line 273">
                <a:extLst>
                  <a:ext uri="{FF2B5EF4-FFF2-40B4-BE49-F238E27FC236}">
                    <a16:creationId xmlns:a16="http://schemas.microsoft.com/office/drawing/2014/main" id="{A2589BBD-04F1-404E-EBCA-59DCEB3B16F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344" y="2736"/>
                <a:ext cx="192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9694" name="Text Box 274">
              <a:extLst>
                <a:ext uri="{FF2B5EF4-FFF2-40B4-BE49-F238E27FC236}">
                  <a16:creationId xmlns:a16="http://schemas.microsoft.com/office/drawing/2014/main" id="{E1A9CA3B-C1AF-1B3B-BB6C-8F0DC0FCAB2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1" y="3177"/>
              <a:ext cx="52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Tahoma" panose="020B0604030504040204" pitchFamily="34" charset="0"/>
                </a:rPr>
                <a:t>merge</a:t>
              </a:r>
            </a:p>
          </p:txBody>
        </p:sp>
      </p:grpSp>
      <p:grpSp>
        <p:nvGrpSpPr>
          <p:cNvPr id="26" name="Group 275">
            <a:extLst>
              <a:ext uri="{FF2B5EF4-FFF2-40B4-BE49-F238E27FC236}">
                <a16:creationId xmlns:a16="http://schemas.microsoft.com/office/drawing/2014/main" id="{368189D0-FD4B-9F65-D6C3-8EE64DD20873}"/>
              </a:ext>
            </a:extLst>
          </p:cNvPr>
          <p:cNvGrpSpPr>
            <a:grpSpLocks/>
          </p:cNvGrpSpPr>
          <p:nvPr/>
        </p:nvGrpSpPr>
        <p:grpSpPr bwMode="auto">
          <a:xfrm>
            <a:off x="5268913" y="5029200"/>
            <a:ext cx="2720975" cy="381000"/>
            <a:chOff x="3319" y="3168"/>
            <a:chExt cx="1714" cy="240"/>
          </a:xfrm>
        </p:grpSpPr>
        <p:grpSp>
          <p:nvGrpSpPr>
            <p:cNvPr id="19689" name="Group 276">
              <a:extLst>
                <a:ext uri="{FF2B5EF4-FFF2-40B4-BE49-F238E27FC236}">
                  <a16:creationId xmlns:a16="http://schemas.microsoft.com/office/drawing/2014/main" id="{6FD51919-C057-9F26-8C09-7A9E30F4248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85" y="3168"/>
              <a:ext cx="1248" cy="144"/>
              <a:chOff x="1056" y="2736"/>
              <a:chExt cx="480" cy="144"/>
            </a:xfrm>
          </p:grpSpPr>
          <p:sp>
            <p:nvSpPr>
              <p:cNvPr id="19691" name="Line 277">
                <a:extLst>
                  <a:ext uri="{FF2B5EF4-FFF2-40B4-BE49-F238E27FC236}">
                    <a16:creationId xmlns:a16="http://schemas.microsoft.com/office/drawing/2014/main" id="{AE64EF33-DBBB-1BF9-CAE4-1344F7AF8A9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56" y="2736"/>
                <a:ext cx="192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692" name="Line 278">
                <a:extLst>
                  <a:ext uri="{FF2B5EF4-FFF2-40B4-BE49-F238E27FC236}">
                    <a16:creationId xmlns:a16="http://schemas.microsoft.com/office/drawing/2014/main" id="{68A79A70-C32F-B89C-D3D0-B36B73F14A3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344" y="2736"/>
                <a:ext cx="192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9690" name="Text Box 279">
              <a:extLst>
                <a:ext uri="{FF2B5EF4-FFF2-40B4-BE49-F238E27FC236}">
                  <a16:creationId xmlns:a16="http://schemas.microsoft.com/office/drawing/2014/main" id="{E753A22D-5269-FD79-D37A-08FB671D126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19" y="3177"/>
              <a:ext cx="52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Tahoma" panose="020B0604030504040204" pitchFamily="34" charset="0"/>
                </a:rPr>
                <a:t>merge</a:t>
              </a:r>
            </a:p>
          </p:txBody>
        </p:sp>
      </p:grpSp>
      <p:grpSp>
        <p:nvGrpSpPr>
          <p:cNvPr id="28" name="Group 280">
            <a:extLst>
              <a:ext uri="{FF2B5EF4-FFF2-40B4-BE49-F238E27FC236}">
                <a16:creationId xmlns:a16="http://schemas.microsoft.com/office/drawing/2014/main" id="{39FC5FFE-9618-F31F-92EF-343BFA1972FA}"/>
              </a:ext>
            </a:extLst>
          </p:cNvPr>
          <p:cNvGrpSpPr>
            <a:grpSpLocks/>
          </p:cNvGrpSpPr>
          <p:nvPr/>
        </p:nvGrpSpPr>
        <p:grpSpPr bwMode="auto">
          <a:xfrm>
            <a:off x="2601913" y="5715000"/>
            <a:ext cx="4408487" cy="442913"/>
            <a:chOff x="1639" y="3600"/>
            <a:chExt cx="2777" cy="279"/>
          </a:xfrm>
        </p:grpSpPr>
        <p:grpSp>
          <p:nvGrpSpPr>
            <p:cNvPr id="19685" name="Group 281">
              <a:extLst>
                <a:ext uri="{FF2B5EF4-FFF2-40B4-BE49-F238E27FC236}">
                  <a16:creationId xmlns:a16="http://schemas.microsoft.com/office/drawing/2014/main" id="{D79ED07A-9AFD-E38C-9A90-C596B8D2B0F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28" y="3600"/>
              <a:ext cx="2688" cy="240"/>
              <a:chOff x="1056" y="2736"/>
              <a:chExt cx="480" cy="144"/>
            </a:xfrm>
          </p:grpSpPr>
          <p:sp>
            <p:nvSpPr>
              <p:cNvPr id="19687" name="Line 282">
                <a:extLst>
                  <a:ext uri="{FF2B5EF4-FFF2-40B4-BE49-F238E27FC236}">
                    <a16:creationId xmlns:a16="http://schemas.microsoft.com/office/drawing/2014/main" id="{8D3B49D8-1FC3-75ED-95B3-62450E3BBC1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56" y="2736"/>
                <a:ext cx="192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688" name="Line 283">
                <a:extLst>
                  <a:ext uri="{FF2B5EF4-FFF2-40B4-BE49-F238E27FC236}">
                    <a16:creationId xmlns:a16="http://schemas.microsoft.com/office/drawing/2014/main" id="{B48FE352-6FBB-0D89-E1AA-D26D035F306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344" y="2736"/>
                <a:ext cx="192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9686" name="Text Box 284">
              <a:extLst>
                <a:ext uri="{FF2B5EF4-FFF2-40B4-BE49-F238E27FC236}">
                  <a16:creationId xmlns:a16="http://schemas.microsoft.com/office/drawing/2014/main" id="{05CF5209-5534-56A7-82CD-B5B9240AA8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39" y="3648"/>
              <a:ext cx="52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Tahoma" panose="020B0604030504040204" pitchFamily="34" charset="0"/>
                </a:rPr>
                <a:t>merge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11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11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11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11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11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11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11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11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11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11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11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311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311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311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311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311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311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311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31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311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1000"/>
                                        <p:tgtEl>
                                          <p:spTgt spid="311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3F6E7751-DE48-03D1-BAA8-450B7B3D1B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Tahoma" panose="020B0604030504040204" pitchFamily="34" charset="0"/>
              </a:rPr>
              <a:t>Merge halves code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DA81FABA-0D55-1B9C-C9C7-4A6D3A6B61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 b="1">
                <a:solidFill>
                  <a:srgbClr val="008000"/>
                </a:solidFill>
                <a:latin typeface="Courier New" panose="02070309020205020404" pitchFamily="49" charset="0"/>
              </a:rPr>
              <a:t>// Merges the left/right elements into a sorted result.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 b="1">
                <a:solidFill>
                  <a:srgbClr val="008000"/>
                </a:solidFill>
                <a:latin typeface="Courier New" panose="02070309020205020404" pitchFamily="49" charset="0"/>
              </a:rPr>
              <a:t>// Precondition: left/right are sorted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public static void merge(int[] result, int[] left,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                                       int[] right) 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    int i1 = 0;   </a:t>
            </a:r>
            <a:r>
              <a:rPr lang="en-US" altLang="en-US" sz="2000" b="1">
                <a:solidFill>
                  <a:srgbClr val="008000"/>
                </a:solidFill>
                <a:latin typeface="Courier New" panose="02070309020205020404" pitchFamily="49" charset="0"/>
              </a:rPr>
              <a:t>// index into left array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    int i2 = 0;   </a:t>
            </a:r>
            <a:r>
              <a:rPr lang="en-US" altLang="en-US" sz="2000" b="1">
                <a:solidFill>
                  <a:srgbClr val="008000"/>
                </a:solidFill>
                <a:latin typeface="Courier New" panose="02070309020205020404" pitchFamily="49" charset="0"/>
              </a:rPr>
              <a:t>// index into right array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2000">
              <a:solidFill>
                <a:srgbClr val="008000"/>
              </a:solidFill>
              <a:latin typeface="Courier New" panose="02070309020205020404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    for (int i = 0; i &lt; result.length; i++) 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        if (i2 &gt;= right.length ||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           (i1 &lt; left.length &amp;&amp; left[i1] &lt;= right[i2])) 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            result[i] = left[i1];    </a:t>
            </a:r>
            <a:r>
              <a:rPr lang="en-US" altLang="en-US" sz="2000" b="1">
                <a:solidFill>
                  <a:srgbClr val="008000"/>
                </a:solidFill>
                <a:latin typeface="Courier New" panose="02070309020205020404" pitchFamily="49" charset="0"/>
              </a:rPr>
              <a:t>// take from left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            i1++;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        } else 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            result[i] = right[i2];   </a:t>
            </a:r>
            <a:r>
              <a:rPr lang="en-US" altLang="en-US" sz="2000" b="1">
                <a:solidFill>
                  <a:srgbClr val="008000"/>
                </a:solidFill>
                <a:latin typeface="Courier New" panose="02070309020205020404" pitchFamily="49" charset="0"/>
              </a:rPr>
              <a:t>// take from right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            i2++;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        }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    }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8A9E92-B210-F8D0-64C2-E52F1FA6AF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Making your own </a:t>
            </a:r>
            <a:r>
              <a:rPr lang="en-US" sz="4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DrawingPanel</a:t>
            </a:r>
            <a:endParaRPr lang="en-US" sz="4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F703D2-B63F-47A4-C541-36233BBE26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draw shapes on a window we need to add an image</a:t>
            </a:r>
          </a:p>
          <a:p>
            <a:pPr lvl="1"/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BufferedImage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>
                <a:cs typeface="Courier New" panose="02070309020205020404" pitchFamily="49" charset="0"/>
              </a:rPr>
              <a:t>name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= new </a:t>
            </a:r>
            <a:r>
              <a:rPr lang="en-US" sz="18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BufferedImage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b="1" dirty="0">
                <a:solidFill>
                  <a:srgbClr val="000000"/>
                </a:solidFill>
                <a:cs typeface="Courier New" panose="02070309020205020404" pitchFamily="49" charset="0"/>
              </a:rPr>
              <a:t>width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800" b="1" dirty="0">
                <a:solidFill>
                  <a:srgbClr val="000000"/>
                </a:solidFill>
                <a:cs typeface="Courier New" panose="02070309020205020404" pitchFamily="49" charset="0"/>
              </a:rPr>
              <a:t>height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800" b="1" dirty="0" err="1">
                <a:solidFill>
                  <a:srgbClr val="000000"/>
                </a:solidFill>
                <a:cs typeface="Courier New" panose="02070309020205020404" pitchFamily="49" charset="0"/>
              </a:rPr>
              <a:t>colorType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lvl="1"/>
            <a:r>
              <a:rPr lang="en-US" sz="2200" dirty="0">
                <a:solidFill>
                  <a:srgbClr val="000000"/>
                </a:solidFill>
                <a:cs typeface="Courier New" panose="02070309020205020404" pitchFamily="49" charset="0"/>
              </a:rPr>
              <a:t>We will be using color type </a:t>
            </a:r>
            <a:r>
              <a:rPr lang="en-US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BufferedImage.TYPE_INT_RGB</a:t>
            </a:r>
            <a:endParaRPr lang="en-US" sz="1800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lvl="1"/>
            <a:endParaRPr lang="en-US" sz="18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cs typeface="Courier New" panose="02070309020205020404" pitchFamily="49" charset="0"/>
              </a:rPr>
              <a:t>An image can’t go directly in the frame. It must go inside an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ImageIcon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cs typeface="Courier New" panose="02070309020205020404" pitchFamily="49" charset="0"/>
              </a:rPr>
              <a:t>and the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ImageIcon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cs typeface="Courier New" panose="02070309020205020404" pitchFamily="49" charset="0"/>
              </a:rPr>
              <a:t>must go in a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Label </a:t>
            </a:r>
            <a:r>
              <a:rPr lang="en-US" dirty="0">
                <a:cs typeface="Courier New" panose="02070309020205020404" pitchFamily="49" charset="0"/>
              </a:rPr>
              <a:t>and then </a:t>
            </a:r>
            <a:r>
              <a:rPr lang="en-US" b="1" i="1" dirty="0">
                <a:cs typeface="Courier New" panose="02070309020205020404" pitchFamily="49" charset="0"/>
              </a:rPr>
              <a:t>finally</a:t>
            </a:r>
            <a:r>
              <a:rPr lang="en-US" dirty="0">
                <a:cs typeface="Courier New" panose="02070309020205020404" pitchFamily="49" charset="0"/>
              </a:rPr>
              <a:t> we can put the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Label </a:t>
            </a:r>
            <a:r>
              <a:rPr lang="en-US" dirty="0">
                <a:cs typeface="Courier New" panose="02070309020205020404" pitchFamily="49" charset="0"/>
              </a:rPr>
              <a:t>on  the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Frame</a:t>
            </a:r>
          </a:p>
          <a:p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Jframe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</a:rPr>
              <a:t>frame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= </a:t>
            </a:r>
            <a:r>
              <a:rPr lang="en-US" sz="1800" dirty="0">
                <a:solidFill>
                  <a:srgbClr val="941EDF"/>
                </a:solidFill>
                <a:latin typeface="Courier New" panose="02070309020205020404" pitchFamily="49" charset="0"/>
              </a:rPr>
              <a:t>new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JFrame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();</a:t>
            </a:r>
            <a:b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BufferedImage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Courier New" panose="02070309020205020404" pitchFamily="49" charset="0"/>
              </a:rPr>
              <a:t>img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= 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      </a:t>
            </a:r>
            <a:r>
              <a:rPr lang="en-US" sz="1800" dirty="0">
                <a:solidFill>
                  <a:srgbClr val="941EDF"/>
                </a:solidFill>
                <a:latin typeface="Courier New" panose="02070309020205020404" pitchFamily="49" charset="0"/>
              </a:rPr>
              <a:t>new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BufferedImage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(400, 500, </a:t>
            </a:r>
            <a:r>
              <a:rPr lang="en-US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BufferedImage.TYPE_INT_RGB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);</a:t>
            </a:r>
            <a:b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JLabel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</a:rPr>
              <a:t>surround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= </a:t>
            </a:r>
            <a:r>
              <a:rPr lang="en-US" sz="1800" dirty="0">
                <a:solidFill>
                  <a:srgbClr val="941EDF"/>
                </a:solidFill>
                <a:latin typeface="Courier New" panose="02070309020205020404" pitchFamily="49" charset="0"/>
              </a:rPr>
              <a:t>new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JLabel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n-US" sz="1800" dirty="0">
                <a:solidFill>
                  <a:srgbClr val="941EDF"/>
                </a:solidFill>
                <a:latin typeface="Courier New" panose="02070309020205020404" pitchFamily="49" charset="0"/>
              </a:rPr>
              <a:t>new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ImageIcon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n-US" sz="1800" b="1" dirty="0" err="1">
                <a:solidFill>
                  <a:srgbClr val="000000"/>
                </a:solidFill>
                <a:latin typeface="Courier New" panose="02070309020205020404" pitchFamily="49" charset="0"/>
              </a:rPr>
              <a:t>img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));</a:t>
            </a:r>
            <a:b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sz="1800" dirty="0">
                <a:solidFill>
                  <a:srgbClr val="696969"/>
                </a:solidFill>
                <a:latin typeface="Courier New" panose="02070309020205020404" pitchFamily="49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Courier New" panose="02070309020205020404" pitchFamily="49" charset="0"/>
              </a:rPr>
              <a:t>frame</a:t>
            </a:r>
            <a:r>
              <a:rPr lang="en-US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.add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</a:rPr>
              <a:t>surround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);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32677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C7214BF0-21DA-F4F6-504A-57D033FF285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Tahoma" panose="020B0604030504040204" pitchFamily="34" charset="0"/>
              </a:rPr>
              <a:t>Merge sort code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4D24903B-0171-A17A-572F-2470459C71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 b="1">
                <a:solidFill>
                  <a:srgbClr val="008000"/>
                </a:solidFill>
                <a:latin typeface="Courier New" panose="02070309020205020404" pitchFamily="49" charset="0"/>
              </a:rPr>
              <a:t>// Rearranges the elements of a into sorted order using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 b="1">
                <a:solidFill>
                  <a:srgbClr val="008000"/>
                </a:solidFill>
                <a:latin typeface="Courier New" panose="02070309020205020404" pitchFamily="49" charset="0"/>
              </a:rPr>
              <a:t>// the merge sort algorithm.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public static void mergeSort(int[] a) 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 b="1">
                <a:solidFill>
                  <a:srgbClr val="008000"/>
                </a:solidFill>
                <a:latin typeface="Courier New" panose="02070309020205020404" pitchFamily="49" charset="0"/>
              </a:rPr>
              <a:t>    // split array into two halves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    int[] left  = </a:t>
            </a:r>
            <a:r>
              <a:rPr lang="en-US" altLang="en-US" sz="1800" b="1">
                <a:latin typeface="Courier New" panose="02070309020205020404" pitchFamily="49" charset="0"/>
              </a:rPr>
              <a:t>Arrays.copyOfRange(a, 0, a.length/2)</a:t>
            </a:r>
            <a:r>
              <a:rPr lang="en-US" altLang="en-US" sz="1800">
                <a:latin typeface="Courier New" panose="02070309020205020404" pitchFamily="49" charset="0"/>
              </a:rPr>
              <a:t>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    int[] right = </a:t>
            </a:r>
            <a:r>
              <a:rPr lang="en-US" altLang="en-US" sz="1800" b="1">
                <a:latin typeface="Courier New" panose="02070309020205020404" pitchFamily="49" charset="0"/>
              </a:rPr>
              <a:t>Arrays.copyOfRange(a, a.length/2, a.length)</a:t>
            </a:r>
            <a:r>
              <a:rPr lang="en-US" altLang="en-US" sz="1800">
                <a:latin typeface="Courier New" panose="02070309020205020404" pitchFamily="49" charset="0"/>
              </a:rPr>
              <a:t>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1800">
              <a:latin typeface="Courier New" panose="02070309020205020404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 b="1">
                <a:solidFill>
                  <a:srgbClr val="008000"/>
                </a:solidFill>
                <a:latin typeface="Courier New" panose="02070309020205020404" pitchFamily="49" charset="0"/>
              </a:rPr>
              <a:t>    // sort the two halves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    ...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2000">
              <a:latin typeface="Courier New" panose="02070309020205020404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 b="1">
                <a:latin typeface="Courier New" panose="02070309020205020404" pitchFamily="49" charset="0"/>
              </a:rPr>
              <a:t>    </a:t>
            </a:r>
            <a:r>
              <a:rPr lang="en-US" altLang="en-US" sz="2000" b="1">
                <a:solidFill>
                  <a:srgbClr val="008000"/>
                </a:solidFill>
                <a:latin typeface="Courier New" panose="02070309020205020404" pitchFamily="49" charset="0"/>
              </a:rPr>
              <a:t>// merge the sorted halves into a sorted whole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    </a:t>
            </a:r>
            <a:r>
              <a:rPr lang="en-US" altLang="en-US" sz="2000" b="1">
                <a:latin typeface="Courier New" panose="02070309020205020404" pitchFamily="49" charset="0"/>
              </a:rPr>
              <a:t>merge(a, left, right);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}</a:t>
            </a:r>
          </a:p>
        </p:txBody>
      </p:sp>
    </p:spTree>
  </p:cSld>
  <p:clrMapOvr>
    <a:masterClrMapping/>
  </p:clrMapOvr>
  <p:transition spd="slow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B1574DA5-7D69-C13C-5557-24F5348CFD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Tahoma" panose="020B0604030504040204" pitchFamily="34" charset="0"/>
              </a:rPr>
              <a:t>Merge sort code 2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2BE05055-DA13-ECD4-5AF9-84A0113D14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599" y="1371600"/>
            <a:ext cx="9024257" cy="5181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 b="1" dirty="0">
                <a:solidFill>
                  <a:srgbClr val="008000"/>
                </a:solidFill>
                <a:latin typeface="Courier New" panose="02070309020205020404" pitchFamily="49" charset="0"/>
              </a:rPr>
              <a:t>// Rearranges the elements of a into sorted order using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 b="1" dirty="0">
                <a:solidFill>
                  <a:srgbClr val="008000"/>
                </a:solidFill>
                <a:latin typeface="Courier New" panose="02070309020205020404" pitchFamily="49" charset="0"/>
              </a:rPr>
              <a:t>// the merge sort algorithm (recursive).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 dirty="0">
                <a:latin typeface="Courier New" panose="02070309020205020404" pitchFamily="49" charset="0"/>
              </a:rPr>
              <a:t>public static void </a:t>
            </a:r>
            <a:r>
              <a:rPr lang="en-US" altLang="en-US" sz="2000" dirty="0" err="1">
                <a:latin typeface="Courier New" panose="02070309020205020404" pitchFamily="49" charset="0"/>
              </a:rPr>
              <a:t>mergeSort</a:t>
            </a:r>
            <a:r>
              <a:rPr lang="en-US" altLang="en-US" sz="2000" dirty="0">
                <a:latin typeface="Courier New" panose="02070309020205020404" pitchFamily="49" charset="0"/>
              </a:rPr>
              <a:t>(int[] a) 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 b="1" dirty="0">
                <a:latin typeface="Courier New" panose="02070309020205020404" pitchFamily="49" charset="0"/>
              </a:rPr>
              <a:t>    if (</a:t>
            </a:r>
            <a:r>
              <a:rPr lang="en-US" altLang="en-US" sz="2000" b="1" dirty="0" err="1">
                <a:latin typeface="Courier New" panose="02070309020205020404" pitchFamily="49" charset="0"/>
              </a:rPr>
              <a:t>a.length</a:t>
            </a:r>
            <a:r>
              <a:rPr lang="en-US" altLang="en-US" sz="2000" b="1" dirty="0">
                <a:latin typeface="Courier New" panose="02070309020205020404" pitchFamily="49" charset="0"/>
              </a:rPr>
              <a:t> &gt;= 2) 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 b="1" dirty="0">
                <a:solidFill>
                  <a:srgbClr val="008000"/>
                </a:solidFill>
                <a:latin typeface="Courier New" panose="02070309020205020404" pitchFamily="49" charset="0"/>
              </a:rPr>
              <a:t>        // split array into two halves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 dirty="0">
                <a:latin typeface="Courier New" panose="02070309020205020404" pitchFamily="49" charset="0"/>
              </a:rPr>
              <a:t>        </a:t>
            </a:r>
            <a:r>
              <a:rPr lang="en-US" altLang="en-US" sz="1700" dirty="0">
                <a:latin typeface="Courier New" panose="02070309020205020404" pitchFamily="49" charset="0"/>
              </a:rPr>
              <a:t>int[] left  = </a:t>
            </a:r>
            <a:r>
              <a:rPr lang="en-US" altLang="en-US" sz="1700" b="1" dirty="0" err="1">
                <a:latin typeface="Courier New" panose="02070309020205020404" pitchFamily="49" charset="0"/>
              </a:rPr>
              <a:t>Arrays.copyOfRange</a:t>
            </a:r>
            <a:r>
              <a:rPr lang="en-US" altLang="en-US" sz="1700" b="1" dirty="0">
                <a:latin typeface="Courier New" panose="02070309020205020404" pitchFamily="49" charset="0"/>
              </a:rPr>
              <a:t>(a, 0, </a:t>
            </a:r>
            <a:r>
              <a:rPr lang="en-US" altLang="en-US" sz="1700" b="1" dirty="0" err="1">
                <a:latin typeface="Courier New" panose="02070309020205020404" pitchFamily="49" charset="0"/>
              </a:rPr>
              <a:t>a.length</a:t>
            </a:r>
            <a:r>
              <a:rPr lang="en-US" altLang="en-US" sz="1700" b="1" dirty="0">
                <a:latin typeface="Courier New" panose="02070309020205020404" pitchFamily="49" charset="0"/>
              </a:rPr>
              <a:t>/2)</a:t>
            </a:r>
            <a:r>
              <a:rPr lang="en-US" altLang="en-US" sz="1700" dirty="0">
                <a:latin typeface="Courier New" panose="02070309020205020404" pitchFamily="49" charset="0"/>
              </a:rPr>
              <a:t>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 dirty="0">
                <a:latin typeface="Courier New" panose="02070309020205020404" pitchFamily="49" charset="0"/>
              </a:rPr>
              <a:t>        </a:t>
            </a:r>
            <a:r>
              <a:rPr lang="en-US" altLang="en-US" sz="1700" dirty="0">
                <a:latin typeface="Courier New" panose="02070309020205020404" pitchFamily="49" charset="0"/>
              </a:rPr>
              <a:t>int[] right = </a:t>
            </a:r>
            <a:r>
              <a:rPr lang="en-US" altLang="en-US" sz="1700" b="1" dirty="0" err="1">
                <a:latin typeface="Courier New" panose="02070309020205020404" pitchFamily="49" charset="0"/>
              </a:rPr>
              <a:t>Arrays.copyOfRange</a:t>
            </a:r>
            <a:r>
              <a:rPr lang="en-US" altLang="en-US" sz="1700" b="1" dirty="0">
                <a:latin typeface="Courier New" panose="02070309020205020404" pitchFamily="49" charset="0"/>
              </a:rPr>
              <a:t>(a, </a:t>
            </a:r>
            <a:r>
              <a:rPr lang="en-US" altLang="en-US" sz="1700" b="1" dirty="0" err="1">
                <a:latin typeface="Courier New" panose="02070309020205020404" pitchFamily="49" charset="0"/>
              </a:rPr>
              <a:t>a.length</a:t>
            </a:r>
            <a:r>
              <a:rPr lang="en-US" altLang="en-US" sz="1700" b="1" dirty="0">
                <a:latin typeface="Courier New" panose="02070309020205020404" pitchFamily="49" charset="0"/>
              </a:rPr>
              <a:t>/2, </a:t>
            </a:r>
            <a:r>
              <a:rPr lang="en-US" altLang="en-US" sz="1700" b="1" dirty="0" err="1">
                <a:latin typeface="Courier New" panose="02070309020205020404" pitchFamily="49" charset="0"/>
              </a:rPr>
              <a:t>a.length</a:t>
            </a:r>
            <a:r>
              <a:rPr lang="en-US" altLang="en-US" sz="1700" b="1" dirty="0">
                <a:latin typeface="Courier New" panose="02070309020205020404" pitchFamily="49" charset="0"/>
              </a:rPr>
              <a:t>)</a:t>
            </a:r>
            <a:r>
              <a:rPr lang="en-US" altLang="en-US" sz="1700" dirty="0">
                <a:latin typeface="Courier New" panose="02070309020205020404" pitchFamily="49" charset="0"/>
              </a:rPr>
              <a:t>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1700" dirty="0">
              <a:latin typeface="Courier New" panose="02070309020205020404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 b="1" dirty="0">
                <a:solidFill>
                  <a:srgbClr val="008000"/>
                </a:solidFill>
                <a:latin typeface="Courier New" panose="02070309020205020404" pitchFamily="49" charset="0"/>
              </a:rPr>
              <a:t>        // sort the two halves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 b="1" dirty="0">
                <a:solidFill>
                  <a:schemeClr val="accent2"/>
                </a:solidFill>
                <a:latin typeface="Courier New" panose="02070309020205020404" pitchFamily="49" charset="0"/>
              </a:rPr>
              <a:t>        </a:t>
            </a:r>
            <a:r>
              <a:rPr lang="en-US" altLang="en-US" sz="2000" b="1" dirty="0" err="1">
                <a:solidFill>
                  <a:schemeClr val="accent2"/>
                </a:solidFill>
                <a:latin typeface="Courier New" panose="02070309020205020404" pitchFamily="49" charset="0"/>
              </a:rPr>
              <a:t>mergeSort</a:t>
            </a:r>
            <a:r>
              <a:rPr lang="en-US" altLang="en-US" sz="2000" b="1" dirty="0">
                <a:solidFill>
                  <a:schemeClr val="accent2"/>
                </a:solidFill>
                <a:latin typeface="Courier New" panose="02070309020205020404" pitchFamily="49" charset="0"/>
              </a:rPr>
              <a:t>(left);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 b="1" dirty="0">
                <a:solidFill>
                  <a:schemeClr val="accent2"/>
                </a:solidFill>
                <a:latin typeface="Courier New" panose="02070309020205020404" pitchFamily="49" charset="0"/>
              </a:rPr>
              <a:t>        </a:t>
            </a:r>
            <a:r>
              <a:rPr lang="en-US" altLang="en-US" sz="2000" b="1" dirty="0" err="1">
                <a:solidFill>
                  <a:schemeClr val="accent2"/>
                </a:solidFill>
                <a:latin typeface="Courier New" panose="02070309020205020404" pitchFamily="49" charset="0"/>
              </a:rPr>
              <a:t>mergeSort</a:t>
            </a:r>
            <a:r>
              <a:rPr lang="en-US" altLang="en-US" sz="2000" b="1" dirty="0">
                <a:solidFill>
                  <a:schemeClr val="accent2"/>
                </a:solidFill>
                <a:latin typeface="Courier New" panose="02070309020205020404" pitchFamily="49" charset="0"/>
              </a:rPr>
              <a:t>(right);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2000" b="1" dirty="0">
              <a:solidFill>
                <a:schemeClr val="accent2"/>
              </a:solidFill>
              <a:latin typeface="Courier New" panose="02070309020205020404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 b="1" dirty="0">
                <a:latin typeface="Courier New" panose="02070309020205020404" pitchFamily="49" charset="0"/>
              </a:rPr>
              <a:t>        </a:t>
            </a:r>
            <a:r>
              <a:rPr lang="en-US" altLang="en-US" sz="2000" b="1" dirty="0">
                <a:solidFill>
                  <a:srgbClr val="008000"/>
                </a:solidFill>
                <a:latin typeface="Courier New" panose="02070309020205020404" pitchFamily="49" charset="0"/>
              </a:rPr>
              <a:t>// merge the sorted halves into a sorted whole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 dirty="0">
                <a:latin typeface="Courier New" panose="02070309020205020404" pitchFamily="49" charset="0"/>
              </a:rPr>
              <a:t>        merge(a, left, right);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 b="1" dirty="0">
                <a:latin typeface="Courier New" panose="02070309020205020404" pitchFamily="49" charset="0"/>
              </a:rPr>
              <a:t>    }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 dirty="0">
                <a:latin typeface="Courier New" panose="02070309020205020404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E82B3337-621E-BC94-A7B2-7B3F3151C5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Tahoma" panose="020B0604030504040204" pitchFamily="34" charset="0"/>
              </a:rPr>
              <a:t>Merge sort runtime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B2BE7EBE-7F97-026F-AA01-DF2D216461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Tahoma" panose="020B0604030504040204" pitchFamily="34" charset="0"/>
              </a:rPr>
              <a:t>What is the complexity class (Big-Oh) of merge sort?</a:t>
            </a:r>
          </a:p>
        </p:txBody>
      </p:sp>
      <p:pic>
        <p:nvPicPr>
          <p:cNvPr id="23556" name="Picture 4">
            <a:extLst>
              <a:ext uri="{FF2B5EF4-FFF2-40B4-BE49-F238E27FC236}">
                <a16:creationId xmlns:a16="http://schemas.microsoft.com/office/drawing/2014/main" id="{EB0D9C51-02A3-BCB0-0D03-0A6D4AA03A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755775"/>
            <a:ext cx="6005513" cy="487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2BFCC4-8059-009B-1685-6EA7D1AC57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Drawing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22CCAE-E685-B252-5940-65AD7F5FC3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Just like with the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DrawingPanel</a:t>
            </a:r>
            <a:r>
              <a:rPr lang="en-US" dirty="0"/>
              <a:t>, we need a pen to draw shapes.</a:t>
            </a:r>
          </a:p>
          <a:p>
            <a:endParaRPr lang="en-US" dirty="0"/>
          </a:p>
          <a:p>
            <a:pPr lvl="1"/>
            <a:r>
              <a:rPr lang="en-US" dirty="0"/>
              <a:t>You can get a pen from the image the same way you did from the </a:t>
            </a:r>
            <a:r>
              <a:rPr lang="en-US" dirty="0" err="1"/>
              <a:t>DrawingPanel</a:t>
            </a:r>
            <a:r>
              <a:rPr lang="en-US" dirty="0"/>
              <a:t>:</a:t>
            </a:r>
          </a:p>
          <a:p>
            <a:pPr lvl="1"/>
            <a:endParaRPr lang="en-US" dirty="0"/>
          </a:p>
          <a:p>
            <a:pPr marL="393700" lvl="1" indent="0">
              <a:buNone/>
            </a:pPr>
            <a:r>
              <a:rPr lang="en-US" dirty="0"/>
              <a:t>  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Graphics </a:t>
            </a:r>
            <a:r>
              <a:rPr lang="en-US" b="1" dirty="0"/>
              <a:t>name</a:t>
            </a:r>
            <a:r>
              <a:rPr lang="en-US" dirty="0"/>
              <a:t> = </a:t>
            </a:r>
            <a:r>
              <a:rPr lang="en-US" b="1" dirty="0" err="1"/>
              <a:t>yourBufferedImage</a:t>
            </a:r>
            <a:r>
              <a:rPr lang="en-US" dirty="0" err="1"/>
              <a:t>.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getGraphics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marL="393700" lvl="1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93700" lvl="1" indent="0">
              <a:buNone/>
            </a:pPr>
            <a:r>
              <a:rPr lang="en-US" sz="2200" dirty="0">
                <a:cs typeface="Courier New" panose="02070309020205020404" pitchFamily="49" charset="0"/>
              </a:rPr>
              <a:t>Now you can call all the same methods you called on the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Graphics </a:t>
            </a:r>
            <a:r>
              <a:rPr lang="en-US" sz="2200" dirty="0">
                <a:cs typeface="Courier New" panose="02070309020205020404" pitchFamily="49" charset="0"/>
              </a:rPr>
              <a:t>object you got from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DrawingPanel</a:t>
            </a:r>
            <a:r>
              <a:rPr lang="en-US" sz="2200" dirty="0">
                <a:cs typeface="Courier New" panose="02070309020205020404" pitchFamily="49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230224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115E1A-6C98-014F-1B02-FE7273B0BB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Animation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FB800C-E8D4-B323-B64E-A6D654DB84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need to make some code to run every </a:t>
            </a:r>
            <a:r>
              <a:rPr lang="en-US" b="1" i="1" dirty="0"/>
              <a:t>n</a:t>
            </a:r>
            <a:r>
              <a:rPr lang="en-US" dirty="0"/>
              <a:t> amount of seconds</a:t>
            </a:r>
          </a:p>
          <a:p>
            <a:pPr lvl="1"/>
            <a:r>
              <a:rPr lang="en-US" dirty="0"/>
              <a:t>Use the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Timer</a:t>
            </a:r>
            <a:r>
              <a:rPr lang="en-US" dirty="0"/>
              <a:t> class</a:t>
            </a:r>
          </a:p>
          <a:p>
            <a:pPr lvl="1"/>
            <a:r>
              <a:rPr lang="en-US" dirty="0"/>
              <a:t>Create a class that extends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TimerTask</a:t>
            </a:r>
            <a:r>
              <a:rPr lang="en-US" dirty="0"/>
              <a:t> and give it a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run()</a:t>
            </a:r>
            <a:r>
              <a:rPr lang="en-US" dirty="0"/>
              <a:t>method</a:t>
            </a:r>
          </a:p>
          <a:p>
            <a:pPr lvl="2"/>
            <a:r>
              <a:rPr lang="en-US" dirty="0"/>
              <a:t>Think of the timer as an alarm clock that only has a snooze button</a:t>
            </a:r>
          </a:p>
          <a:p>
            <a:pPr marL="393700" lvl="1" indent="0">
              <a:buNone/>
            </a:pPr>
            <a:endParaRPr lang="en-US" sz="1000" dirty="0"/>
          </a:p>
          <a:p>
            <a:pPr marL="393700" lvl="1" indent="0">
              <a:buNone/>
            </a:pP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 Timer </a:t>
            </a:r>
            <a:r>
              <a:rPr lang="en-US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timer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= </a:t>
            </a:r>
            <a:r>
              <a:rPr lang="en-US" sz="1800" dirty="0">
                <a:solidFill>
                  <a:srgbClr val="941EDF"/>
                </a:solidFill>
                <a:latin typeface="Courier New" panose="02070309020205020404" pitchFamily="49" charset="0"/>
              </a:rPr>
              <a:t>new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Timer();       </a:t>
            </a:r>
            <a:r>
              <a:rPr lang="en-US" sz="1800" dirty="0">
                <a:solidFill>
                  <a:srgbClr val="FFC000"/>
                </a:solidFill>
                <a:latin typeface="Courier New" panose="02070309020205020404" pitchFamily="49" charset="0"/>
              </a:rPr>
              <a:t>// from </a:t>
            </a:r>
            <a:r>
              <a:rPr lang="en-US" sz="1800" dirty="0" err="1">
                <a:solidFill>
                  <a:srgbClr val="FFC000"/>
                </a:solidFill>
                <a:latin typeface="Courier New" panose="02070309020205020404" pitchFamily="49" charset="0"/>
              </a:rPr>
              <a:t>java.util</a:t>
            </a:r>
            <a:b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sz="1800" dirty="0">
                <a:solidFill>
                  <a:srgbClr val="696969"/>
                </a:solidFill>
                <a:latin typeface="Courier New" panose="02070309020205020404" pitchFamily="49" charset="0"/>
              </a:rPr>
              <a:t>  </a:t>
            </a:r>
            <a:r>
              <a:rPr lang="en-US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TimerTask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task = </a:t>
            </a:r>
            <a:r>
              <a:rPr lang="en-US" sz="1800" dirty="0">
                <a:solidFill>
                  <a:srgbClr val="941EDF"/>
                </a:solidFill>
                <a:latin typeface="Courier New" panose="02070309020205020404" pitchFamily="49" charset="0"/>
              </a:rPr>
              <a:t>new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MyTimer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();</a:t>
            </a:r>
          </a:p>
          <a:p>
            <a:pPr marL="393700" lvl="1" indent="0">
              <a:buNone/>
            </a:pP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 </a:t>
            </a:r>
            <a:r>
              <a:rPr lang="en-US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timer.schedule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(task, 200, 100); </a:t>
            </a:r>
            <a:r>
              <a:rPr lang="en-US" sz="1800" dirty="0">
                <a:solidFill>
                  <a:srgbClr val="FFC000"/>
                </a:solidFill>
                <a:latin typeface="Courier New" panose="02070309020205020404" pitchFamily="49" charset="0"/>
              </a:rPr>
              <a:t>// starts timer to run task</a:t>
            </a:r>
          </a:p>
          <a:p>
            <a:pPr marL="393700" lvl="1" indent="0">
              <a:buNone/>
            </a:pPr>
            <a:r>
              <a:rPr lang="en-US" sz="1800" dirty="0">
                <a:solidFill>
                  <a:srgbClr val="FFC000"/>
                </a:solidFill>
                <a:latin typeface="Courier New" panose="02070309020205020404" pitchFamily="49" charset="0"/>
              </a:rPr>
              <a:t>			// after 200ms and then every 100ms</a:t>
            </a:r>
            <a:b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</a:br>
            <a:endParaRPr lang="en-US" sz="1800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marL="393700" lvl="1" indent="0">
              <a:buNone/>
            </a:pPr>
            <a:r>
              <a:rPr lang="en-US" sz="1800" dirty="0">
                <a:solidFill>
                  <a:srgbClr val="941EDF"/>
                </a:solidFill>
                <a:latin typeface="Courier New" panose="020703090202050204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sz="1800" dirty="0">
                <a:solidFill>
                  <a:srgbClr val="941EDF"/>
                </a:solidFill>
                <a:latin typeface="Courier New" panose="02070309020205020404" pitchFamily="49" charset="0"/>
              </a:rPr>
              <a:t>class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MyTimer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sz="1800" dirty="0">
                <a:solidFill>
                  <a:srgbClr val="941EDF"/>
                </a:solidFill>
                <a:latin typeface="Courier New" panose="02070309020205020404" pitchFamily="49" charset="0"/>
              </a:rPr>
              <a:t>extends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TimerTask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{</a:t>
            </a:r>
            <a:b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  </a:t>
            </a:r>
            <a:r>
              <a:rPr lang="en-US" sz="1800" dirty="0">
                <a:solidFill>
                  <a:srgbClr val="941EDF"/>
                </a:solidFill>
                <a:latin typeface="Courier New" panose="02070309020205020404" pitchFamily="49" charset="0"/>
              </a:rPr>
              <a:t>private int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count;</a:t>
            </a:r>
            <a:b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  </a:t>
            </a:r>
            <a:r>
              <a:rPr lang="en-US" sz="1800" dirty="0">
                <a:solidFill>
                  <a:srgbClr val="941EDF"/>
                </a:solidFill>
                <a:latin typeface="Courier New" panose="020703090202050204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sz="1800" dirty="0">
                <a:solidFill>
                  <a:srgbClr val="941EDF"/>
                </a:solidFill>
                <a:latin typeface="Courier New" panose="02070309020205020404" pitchFamily="49" charset="0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run() {</a:t>
            </a:r>
            <a:b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     count++;</a:t>
            </a:r>
            <a:b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     </a:t>
            </a:r>
            <a:r>
              <a:rPr lang="en-US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pen.drawRect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(10 * count, 20 * count, 40, 30);</a:t>
            </a:r>
            <a:b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     </a:t>
            </a:r>
            <a:r>
              <a:rPr lang="en-US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frame.repaint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(); </a:t>
            </a:r>
            <a:r>
              <a:rPr lang="en-US" sz="1800" dirty="0">
                <a:solidFill>
                  <a:srgbClr val="FFC000"/>
                </a:solidFill>
                <a:latin typeface="Courier New" panose="02070309020205020404" pitchFamily="49" charset="0"/>
              </a:rPr>
              <a:t>// redraws the picture on the screen </a:t>
            </a:r>
            <a:b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  }                   </a:t>
            </a:r>
            <a:r>
              <a:rPr lang="en-US" sz="1800" dirty="0">
                <a:solidFill>
                  <a:srgbClr val="FFC000"/>
                </a:solidFill>
                <a:latin typeface="Courier New" panose="02070309020205020404" pitchFamily="49" charset="0"/>
              </a:rPr>
              <a:t>// so we can see the update</a:t>
            </a:r>
            <a:b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}</a:t>
            </a:r>
            <a:b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54891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4534C171-132E-5F89-E16C-80F1701D88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Courier New" panose="02070309020205020404" pitchFamily="49" charset="0"/>
              </a:rPr>
              <a:t>Collections</a:t>
            </a:r>
            <a:r>
              <a:rPr lang="en-US" altLang="en-US">
                <a:latin typeface="Tahoma" panose="020B0604030504040204" pitchFamily="34" charset="0"/>
              </a:rPr>
              <a:t> class</a:t>
            </a:r>
          </a:p>
        </p:txBody>
      </p:sp>
      <p:graphicFrame>
        <p:nvGraphicFramePr>
          <p:cNvPr id="323587" name="Group 3">
            <a:extLst>
              <a:ext uri="{FF2B5EF4-FFF2-40B4-BE49-F238E27FC236}">
                <a16:creationId xmlns:a16="http://schemas.microsoft.com/office/drawing/2014/main" id="{9D06A5CD-09D1-3550-A05F-A7CE2F06C480}"/>
              </a:ext>
            </a:extLst>
          </p:cNvPr>
          <p:cNvGraphicFramePr>
            <a:graphicFrameLocks noGrp="1"/>
          </p:cNvGraphicFramePr>
          <p:nvPr/>
        </p:nvGraphicFramePr>
        <p:xfrm>
          <a:off x="76200" y="1408113"/>
          <a:ext cx="8966200" cy="5219699"/>
        </p:xfrm>
        <a:graphic>
          <a:graphicData uri="http://schemas.openxmlformats.org/drawingml/2006/table">
            <a:tbl>
              <a:tblPr/>
              <a:tblGrid>
                <a:gridCol w="431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48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007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Times New Roman" charset="0"/>
                          <a:cs typeface="Times New Roman" charset="0"/>
                        </a:rPr>
                        <a:t>Method name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Times New Roman" charset="0"/>
                          <a:cs typeface="Times New Roman" charset="0"/>
                        </a:rPr>
                        <a:t>Description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80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Times New Roman" charset="0"/>
                          <a:cs typeface="Times New Roman" charset="0"/>
                        </a:rPr>
                        <a:t>binarySearch(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Times New Roman" charset="0"/>
                          <a:cs typeface="Times New Roman" charset="0"/>
                        </a:rPr>
                        <a:t>list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Times New Roman" charset="0"/>
                          <a:cs typeface="Times New Roman" charset="0"/>
                        </a:rPr>
                        <a:t>, 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Times New Roman" charset="0"/>
                          <a:cs typeface="Times New Roman" charset="0"/>
                        </a:rPr>
                        <a:t>value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Times New Roman" charset="0"/>
                          <a:cs typeface="Times New Roman" charset="0"/>
                        </a:rPr>
                        <a:t>)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Times New Roman" charset="0"/>
                          <a:cs typeface="Times New Roman" charset="0"/>
                        </a:rPr>
                        <a:t>returns the index of the given value in a sorted list (&lt; 0 if not found)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00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Times New Roman" charset="0"/>
                          <a:cs typeface="Times New Roman" charset="0"/>
                        </a:rPr>
                        <a:t>copy(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Times New Roman" charset="0"/>
                          <a:cs typeface="Times New Roman" charset="0"/>
                        </a:rPr>
                        <a:t>listTo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Times New Roman" charset="0"/>
                          <a:cs typeface="Times New Roman" charset="0"/>
                        </a:rPr>
                        <a:t>, 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Times New Roman" charset="0"/>
                          <a:cs typeface="Times New Roman" charset="0"/>
                        </a:rPr>
                        <a:t>listFrom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Times New Roman" charset="0"/>
                          <a:cs typeface="Times New Roman" charset="0"/>
                        </a:rPr>
                        <a:t>)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Times New Roman" charset="0"/>
                          <a:cs typeface="Times New Roman" charset="0"/>
                        </a:rPr>
                        <a:t>copies 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Times New Roman" charset="0"/>
                          <a:cs typeface="Times New Roman" charset="0"/>
                        </a:rPr>
                        <a:t>listFrom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Times New Roman" charset="0"/>
                          <a:cs typeface="Times New Roman" charset="0"/>
                        </a:rPr>
                        <a:t>'s elements to 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Times New Roman" charset="0"/>
                          <a:cs typeface="Times New Roman" charset="0"/>
                        </a:rPr>
                        <a:t>listTo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965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Times New Roman" charset="0"/>
                          <a:cs typeface="Times New Roman" charset="0"/>
                        </a:rPr>
                        <a:t>emptyList()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Times New Roman" charset="0"/>
                          <a:cs typeface="Times New Roman" charset="0"/>
                        </a:rPr>
                        <a:t>, 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Times New Roman" charset="0"/>
                          <a:cs typeface="Times New Roman" charset="0"/>
                        </a:rPr>
                        <a:t>emptyMap()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Times New Roman" charset="0"/>
                          <a:cs typeface="Times New Roman" charset="0"/>
                        </a:rPr>
                        <a:t>, </a:t>
                      </a:r>
                      <a:b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Times New Roman" charset="0"/>
                          <a:cs typeface="Times New Roman" charset="0"/>
                        </a:rPr>
                      </a:b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Times New Roman" charset="0"/>
                          <a:cs typeface="Times New Roman" charset="0"/>
                        </a:rPr>
                        <a:t>emptySet()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Times New Roman" charset="0"/>
                          <a:cs typeface="Times New Roman" charset="0"/>
                        </a:rPr>
                        <a:t>returns a read-only collection of the given type that has no elements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080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Times New Roman" charset="0"/>
                          <a:cs typeface="Times New Roman" charset="0"/>
                        </a:rPr>
                        <a:t>fill(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Times New Roman" charset="0"/>
                          <a:cs typeface="Times New Roman" charset="0"/>
                        </a:rPr>
                        <a:t>list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Times New Roman" charset="0"/>
                          <a:cs typeface="Times New Roman" charset="0"/>
                        </a:rPr>
                        <a:t>, 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Times New Roman" charset="0"/>
                          <a:cs typeface="Times New Roman" charset="0"/>
                        </a:rPr>
                        <a:t>value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Times New Roman" charset="0"/>
                          <a:cs typeface="Times New Roman" charset="0"/>
                        </a:rPr>
                        <a:t>)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Times New Roman" charset="0"/>
                          <a:cs typeface="Times New Roman" charset="0"/>
                        </a:rPr>
                        <a:t>sets every element in the list to have the given value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010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Times New Roman" charset="0"/>
                          <a:cs typeface="Times New Roman" charset="0"/>
                        </a:rPr>
                        <a:t>max(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Times New Roman" charset="0"/>
                          <a:cs typeface="Times New Roman" charset="0"/>
                        </a:rPr>
                        <a:t>collection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Times New Roman" charset="0"/>
                          <a:cs typeface="Times New Roman" charset="0"/>
                        </a:rPr>
                        <a:t>)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Times New Roman" charset="0"/>
                          <a:cs typeface="Times New Roman" charset="0"/>
                        </a:rPr>
                        <a:t>, 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Times New Roman" charset="0"/>
                          <a:cs typeface="Times New Roman" charset="0"/>
                        </a:rPr>
                        <a:t>min(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Times New Roman" charset="0"/>
                          <a:cs typeface="Times New Roman" charset="0"/>
                        </a:rPr>
                        <a:t>collection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Times New Roman" charset="0"/>
                          <a:cs typeface="Times New Roman" charset="0"/>
                        </a:rPr>
                        <a:t>)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Times New Roman" charset="0"/>
                          <a:cs typeface="Times New Roman" charset="0"/>
                        </a:rPr>
                        <a:t>returns largest/smallest element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00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Times New Roman" charset="0"/>
                          <a:cs typeface="Times New Roman" charset="0"/>
                        </a:rPr>
                        <a:t>replaceAll(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Times New Roman" charset="0"/>
                          <a:cs typeface="Times New Roman" charset="0"/>
                        </a:rPr>
                        <a:t>list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Times New Roman" charset="0"/>
                          <a:cs typeface="Times New Roman" charset="0"/>
                        </a:rPr>
                        <a:t>, 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Times New Roman" charset="0"/>
                          <a:cs typeface="Times New Roman" charset="0"/>
                        </a:rPr>
                        <a:t>old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Times New Roman" charset="0"/>
                          <a:cs typeface="Times New Roman" charset="0"/>
                        </a:rPr>
                        <a:t>, 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Times New Roman" charset="0"/>
                          <a:cs typeface="Times New Roman" charset="0"/>
                        </a:rPr>
                        <a:t>new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Times New Roman" charset="0"/>
                          <a:cs typeface="Times New Roman" charset="0"/>
                        </a:rPr>
                        <a:t>)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Times New Roman" charset="0"/>
                          <a:cs typeface="Times New Roman" charset="0"/>
                        </a:rPr>
                        <a:t>replaces an element value with another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00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Times New Roman" charset="0"/>
                          <a:cs typeface="Times New Roman" charset="0"/>
                        </a:rPr>
                        <a:t>reverse(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Times New Roman" charset="0"/>
                          <a:cs typeface="Times New Roman" charset="0"/>
                        </a:rPr>
                        <a:t>list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Times New Roman" charset="0"/>
                          <a:cs typeface="Times New Roman" charset="0"/>
                        </a:rPr>
                        <a:t>)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Times New Roman" charset="0"/>
                          <a:cs typeface="Times New Roman" charset="0"/>
                        </a:rPr>
                        <a:t>reverses the order of a list's elements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62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Times New Roman" charset="0"/>
                          <a:cs typeface="Times New Roman" charset="0"/>
                        </a:rPr>
                        <a:t>shuffle(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Times New Roman" charset="0"/>
                          <a:cs typeface="Times New Roman" charset="0"/>
                        </a:rPr>
                        <a:t>list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Times New Roman" charset="0"/>
                          <a:cs typeface="Times New Roman" charset="0"/>
                        </a:rPr>
                        <a:t>)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Times New Roman" charset="0"/>
                          <a:cs typeface="Times New Roman" charset="0"/>
                        </a:rPr>
                        <a:t>arranges elements into a random order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62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Times New Roman" charset="0"/>
                          <a:cs typeface="Times New Roman" charset="0"/>
                        </a:rPr>
                        <a:t>sort(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Times New Roman" charset="0"/>
                          <a:cs typeface="Times New Roman" charset="0"/>
                        </a:rPr>
                        <a:t>list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Times New Roman" charset="0"/>
                          <a:cs typeface="Times New Roman" charset="0"/>
                        </a:rPr>
                        <a:t>)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Times New Roman" charset="0"/>
                          <a:cs typeface="Times New Roman" charset="0"/>
                        </a:rPr>
                        <a:t>arranges elements into ascending order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A9E71C1A-15E2-B6BA-55AA-1EBBD4B2DB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Tahoma" panose="020B0604030504040204" pitchFamily="34" charset="0"/>
              </a:rPr>
              <a:t>Sorting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D57043EC-FD91-ABCC-64BE-10991AFCD9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b="1">
                <a:latin typeface="Tahoma" panose="020B0604030504040204" pitchFamily="34" charset="0"/>
              </a:rPr>
              <a:t>sorting</a:t>
            </a:r>
            <a:r>
              <a:rPr lang="en-US" altLang="en-US">
                <a:latin typeface="Tahoma" panose="020B0604030504040204" pitchFamily="34" charset="0"/>
              </a:rPr>
              <a:t>: Rearranging the values in an array or collection into a specific order (usually into their "natural ordering").</a:t>
            </a:r>
          </a:p>
          <a:p>
            <a:pPr lvl="1" eaLnBrk="1" hangingPunct="1"/>
            <a:endParaRPr lang="en-US" altLang="en-US" sz="800">
              <a:latin typeface="Tahoma" panose="020B0604030504040204" pitchFamily="34" charset="0"/>
            </a:endParaRPr>
          </a:p>
          <a:p>
            <a:pPr lvl="1" eaLnBrk="1" hangingPunct="1"/>
            <a:r>
              <a:rPr lang="en-US" altLang="en-US">
                <a:latin typeface="Tahoma" panose="020B0604030504040204" pitchFamily="34" charset="0"/>
              </a:rPr>
              <a:t>one of the fundamental problems in computer science</a:t>
            </a:r>
          </a:p>
          <a:p>
            <a:pPr lvl="1" eaLnBrk="1" hangingPunct="1"/>
            <a:r>
              <a:rPr lang="en-US" altLang="en-US">
                <a:latin typeface="Tahoma" panose="020B0604030504040204" pitchFamily="34" charset="0"/>
              </a:rPr>
              <a:t>can be solved in many ways:</a:t>
            </a:r>
          </a:p>
          <a:p>
            <a:pPr lvl="2" eaLnBrk="1" hangingPunct="1"/>
            <a:r>
              <a:rPr lang="en-US" altLang="en-US">
                <a:latin typeface="Tahoma" panose="020B0604030504040204" pitchFamily="34" charset="0"/>
              </a:rPr>
              <a:t>there are many sorting algorithms</a:t>
            </a:r>
          </a:p>
          <a:p>
            <a:pPr lvl="2" eaLnBrk="1" hangingPunct="1"/>
            <a:r>
              <a:rPr lang="en-US" altLang="en-US">
                <a:latin typeface="Tahoma" panose="020B0604030504040204" pitchFamily="34" charset="0"/>
              </a:rPr>
              <a:t>some are faster/slower than others</a:t>
            </a:r>
          </a:p>
          <a:p>
            <a:pPr lvl="2" eaLnBrk="1" hangingPunct="1"/>
            <a:r>
              <a:rPr lang="en-US" altLang="en-US">
                <a:latin typeface="Tahoma" panose="020B0604030504040204" pitchFamily="34" charset="0"/>
              </a:rPr>
              <a:t>some use more/less memory than others</a:t>
            </a:r>
          </a:p>
          <a:p>
            <a:pPr lvl="2" eaLnBrk="1" hangingPunct="1"/>
            <a:r>
              <a:rPr lang="en-US" altLang="en-US">
                <a:latin typeface="Tahoma" panose="020B0604030504040204" pitchFamily="34" charset="0"/>
              </a:rPr>
              <a:t>some work better with specific kinds of data</a:t>
            </a:r>
          </a:p>
          <a:p>
            <a:pPr lvl="2" eaLnBrk="1" hangingPunct="1"/>
            <a:r>
              <a:rPr lang="en-US" altLang="en-US">
                <a:latin typeface="Tahoma" panose="020B0604030504040204" pitchFamily="34" charset="0"/>
              </a:rPr>
              <a:t>some can utilize multiple computers / processors, ...</a:t>
            </a:r>
          </a:p>
          <a:p>
            <a:pPr lvl="1" eaLnBrk="1" hangingPunct="1"/>
            <a:endParaRPr lang="en-US" altLang="en-US">
              <a:latin typeface="Tahoma" panose="020B0604030504040204" pitchFamily="34" charset="0"/>
            </a:endParaRPr>
          </a:p>
          <a:p>
            <a:pPr lvl="1" eaLnBrk="1" hangingPunct="1">
              <a:buClr>
                <a:schemeClr val="tx1"/>
              </a:buClr>
            </a:pPr>
            <a:r>
              <a:rPr lang="en-US" altLang="en-US" i="1">
                <a:latin typeface="Tahoma" panose="020B0604030504040204" pitchFamily="34" charset="0"/>
              </a:rPr>
              <a:t>comparison-based sorting</a:t>
            </a:r>
            <a:r>
              <a:rPr lang="en-US" altLang="en-US">
                <a:latin typeface="Tahoma" panose="020B0604030504040204" pitchFamily="34" charset="0"/>
              </a:rPr>
              <a:t> : determining order by</a:t>
            </a:r>
            <a:br>
              <a:rPr lang="en-US" altLang="en-US">
                <a:latin typeface="Tahoma" panose="020B0604030504040204" pitchFamily="34" charset="0"/>
              </a:rPr>
            </a:br>
            <a:r>
              <a:rPr lang="en-US" altLang="en-US">
                <a:latin typeface="Tahoma" panose="020B0604030504040204" pitchFamily="34" charset="0"/>
              </a:rPr>
              <a:t>comparing pairs of elements:</a:t>
            </a:r>
          </a:p>
          <a:p>
            <a:pPr lvl="2" eaLnBrk="1" hangingPunct="1">
              <a:buClr>
                <a:schemeClr val="tx1"/>
              </a:buClr>
            </a:pPr>
            <a:r>
              <a:rPr lang="en-US" altLang="en-US">
                <a:latin typeface="Courier New" panose="02070309020205020404" pitchFamily="49" charset="0"/>
              </a:rPr>
              <a:t>&lt;</a:t>
            </a:r>
            <a:r>
              <a:rPr lang="en-US" altLang="en-US">
                <a:latin typeface="Tahoma" panose="020B0604030504040204" pitchFamily="34" charset="0"/>
              </a:rPr>
              <a:t>, </a:t>
            </a:r>
            <a:r>
              <a:rPr lang="en-US" altLang="en-US">
                <a:latin typeface="Courier New" panose="02070309020205020404" pitchFamily="49" charset="0"/>
              </a:rPr>
              <a:t>&gt;</a:t>
            </a:r>
            <a:r>
              <a:rPr lang="en-US" altLang="en-US">
                <a:latin typeface="Tahoma" panose="020B0604030504040204" pitchFamily="34" charset="0"/>
              </a:rPr>
              <a:t>, </a:t>
            </a:r>
            <a:r>
              <a:rPr lang="en-US" altLang="en-US">
                <a:latin typeface="Courier New" panose="02070309020205020404" pitchFamily="49" charset="0"/>
              </a:rPr>
              <a:t>compareTo</a:t>
            </a:r>
            <a:r>
              <a:rPr lang="en-US" altLang="en-US">
                <a:latin typeface="Tahoma" panose="020B0604030504040204" pitchFamily="34" charset="0"/>
              </a:rPr>
              <a:t>, …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C6551DCA-EAF5-B99B-7C13-25EB7DAB80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Tahoma" panose="020B0604030504040204" pitchFamily="34" charset="0"/>
              </a:rPr>
              <a:t>Sorting methods in Java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9E8B2509-F11A-B63D-0F9F-CD0F8A93CF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Tahoma" panose="020B0604030504040204" pitchFamily="34" charset="0"/>
              </a:rPr>
              <a:t>The </a:t>
            </a:r>
            <a:r>
              <a:rPr lang="en-US" altLang="en-US">
                <a:latin typeface="Courier New" panose="02070309020205020404" pitchFamily="49" charset="0"/>
              </a:rPr>
              <a:t>Arrays</a:t>
            </a:r>
            <a:r>
              <a:rPr lang="en-US" altLang="en-US">
                <a:latin typeface="Tahoma" panose="020B0604030504040204" pitchFamily="34" charset="0"/>
              </a:rPr>
              <a:t> and </a:t>
            </a:r>
            <a:r>
              <a:rPr lang="en-US" altLang="en-US">
                <a:latin typeface="Courier New" panose="02070309020205020404" pitchFamily="49" charset="0"/>
              </a:rPr>
              <a:t>Collections</a:t>
            </a:r>
            <a:r>
              <a:rPr lang="en-US" altLang="en-US">
                <a:latin typeface="Tahoma" panose="020B0604030504040204" pitchFamily="34" charset="0"/>
              </a:rPr>
              <a:t> classes in </a:t>
            </a:r>
            <a:r>
              <a:rPr lang="en-US" altLang="en-US">
                <a:latin typeface="Courier New" panose="02070309020205020404" pitchFamily="49" charset="0"/>
              </a:rPr>
              <a:t>java.util</a:t>
            </a:r>
            <a:r>
              <a:rPr lang="en-US" altLang="en-US">
                <a:latin typeface="Tahoma" panose="020B0604030504040204" pitchFamily="34" charset="0"/>
              </a:rPr>
              <a:t> have a static method </a:t>
            </a:r>
            <a:r>
              <a:rPr lang="en-US" altLang="en-US">
                <a:latin typeface="Courier New" panose="02070309020205020404" pitchFamily="49" charset="0"/>
              </a:rPr>
              <a:t>sort</a:t>
            </a:r>
            <a:r>
              <a:rPr lang="en-US" altLang="en-US">
                <a:latin typeface="Tahoma" panose="020B0604030504040204" pitchFamily="34" charset="0"/>
              </a:rPr>
              <a:t> that sorts the elements of an array/list</a:t>
            </a:r>
            <a:endParaRPr lang="en-US" altLang="en-US" sz="8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String[] words = {"foo", "bar", "baz", "ball"};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>
                <a:latin typeface="Courier New" panose="02070309020205020404" pitchFamily="49" charset="0"/>
              </a:rPr>
              <a:t>Arrays.sort(words);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System.out.println(Arrays.toString(words));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>
                <a:solidFill>
                  <a:srgbClr val="008000"/>
                </a:solidFill>
                <a:latin typeface="Courier New" panose="02070309020205020404" pitchFamily="49" charset="0"/>
              </a:rPr>
              <a:t>// [ball, bar, baz, foo]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 b="1">
              <a:solidFill>
                <a:srgbClr val="008000"/>
              </a:solidFill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List&lt;String&gt; words2 = new ArrayList&lt;String&gt;();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for (String word : words) 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words2.add(word);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>
                <a:latin typeface="Courier New" panose="02070309020205020404" pitchFamily="49" charset="0"/>
              </a:rPr>
              <a:t>Collections.sort(words2);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System.out.println(words2);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>
                <a:solidFill>
                  <a:srgbClr val="008000"/>
                </a:solidFill>
                <a:latin typeface="Courier New" panose="02070309020205020404" pitchFamily="49" charset="0"/>
              </a:rPr>
              <a:t>// [ball, bar, baz, foo]</a:t>
            </a:r>
          </a:p>
        </p:txBody>
      </p:sp>
    </p:spTree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9D71DEE1-244B-AD4F-DBF5-26212CFB5D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Tahoma" panose="020B0604030504040204" pitchFamily="34" charset="0"/>
              </a:rPr>
              <a:t>Sorting algorithms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4D8405F7-A127-C87F-E028-C6E6426A9A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b="1">
                <a:latin typeface="Tahoma" panose="020B0604030504040204" pitchFamily="34" charset="0"/>
              </a:rPr>
              <a:t>bogo sort</a:t>
            </a:r>
            <a:r>
              <a:rPr lang="en-US" altLang="en-US">
                <a:latin typeface="Tahoma" panose="020B0604030504040204" pitchFamily="34" charset="0"/>
              </a:rPr>
              <a:t>: shuffle and pray</a:t>
            </a:r>
          </a:p>
          <a:p>
            <a:pPr eaLnBrk="1" hangingPunct="1"/>
            <a:r>
              <a:rPr lang="en-US" altLang="en-US" b="1">
                <a:latin typeface="Tahoma" panose="020B0604030504040204" pitchFamily="34" charset="0"/>
              </a:rPr>
              <a:t>bubble sort</a:t>
            </a:r>
            <a:r>
              <a:rPr lang="en-US" altLang="en-US">
                <a:latin typeface="Tahoma" panose="020B0604030504040204" pitchFamily="34" charset="0"/>
              </a:rPr>
              <a:t>: swap adjacent pairs that are out of order</a:t>
            </a:r>
          </a:p>
          <a:p>
            <a:pPr eaLnBrk="1" hangingPunct="1"/>
            <a:r>
              <a:rPr lang="en-US" altLang="en-US" b="1">
                <a:latin typeface="Tahoma" panose="020B0604030504040204" pitchFamily="34" charset="0"/>
              </a:rPr>
              <a:t>selection sort</a:t>
            </a:r>
            <a:r>
              <a:rPr lang="en-US" altLang="en-US">
                <a:latin typeface="Tahoma" panose="020B0604030504040204" pitchFamily="34" charset="0"/>
              </a:rPr>
              <a:t>: look for the smallest element, move to front</a:t>
            </a:r>
          </a:p>
          <a:p>
            <a:pPr eaLnBrk="1" hangingPunct="1"/>
            <a:r>
              <a:rPr lang="en-US" altLang="en-US" b="1">
                <a:latin typeface="Tahoma" panose="020B0604030504040204" pitchFamily="34" charset="0"/>
              </a:rPr>
              <a:t>insertion sort</a:t>
            </a:r>
            <a:r>
              <a:rPr lang="en-US" altLang="en-US">
                <a:latin typeface="Tahoma" panose="020B0604030504040204" pitchFamily="34" charset="0"/>
              </a:rPr>
              <a:t>: build an increasingly large sorted front portion</a:t>
            </a:r>
          </a:p>
          <a:p>
            <a:pPr eaLnBrk="1" hangingPunct="1"/>
            <a:r>
              <a:rPr lang="en-US" altLang="en-US" b="1">
                <a:latin typeface="Tahoma" panose="020B0604030504040204" pitchFamily="34" charset="0"/>
              </a:rPr>
              <a:t>merge sort</a:t>
            </a:r>
            <a:r>
              <a:rPr lang="en-US" altLang="en-US">
                <a:latin typeface="Tahoma" panose="020B0604030504040204" pitchFamily="34" charset="0"/>
              </a:rPr>
              <a:t>: recursively divide the array in half and sort it</a:t>
            </a:r>
          </a:p>
          <a:p>
            <a:pPr eaLnBrk="1" hangingPunct="1"/>
            <a:r>
              <a:rPr lang="en-US" altLang="en-US" b="1">
                <a:latin typeface="Tahoma" panose="020B0604030504040204" pitchFamily="34" charset="0"/>
              </a:rPr>
              <a:t>heap sort</a:t>
            </a:r>
            <a:r>
              <a:rPr lang="en-US" altLang="en-US">
                <a:latin typeface="Tahoma" panose="020B0604030504040204" pitchFamily="34" charset="0"/>
              </a:rPr>
              <a:t>: place the values into a sorted tree structure</a:t>
            </a:r>
          </a:p>
          <a:p>
            <a:pPr eaLnBrk="1" hangingPunct="1"/>
            <a:r>
              <a:rPr lang="en-US" altLang="en-US" b="1">
                <a:latin typeface="Tahoma" panose="020B0604030504040204" pitchFamily="34" charset="0"/>
              </a:rPr>
              <a:t>quick sort</a:t>
            </a:r>
            <a:r>
              <a:rPr lang="en-US" altLang="en-US">
                <a:latin typeface="Tahoma" panose="020B0604030504040204" pitchFamily="34" charset="0"/>
              </a:rPr>
              <a:t>: recursively partition array based on a middle value</a:t>
            </a:r>
          </a:p>
          <a:p>
            <a:pPr eaLnBrk="1" hangingPunct="1"/>
            <a:endParaRPr lang="en-US" altLang="en-US">
              <a:latin typeface="Tahoma" panose="020B0604030504040204" pitchFamily="34" charset="0"/>
            </a:endParaRPr>
          </a:p>
          <a:p>
            <a:pPr eaLnBrk="1" hangingPunct="1">
              <a:buFontTx/>
              <a:buNone/>
            </a:pPr>
            <a:r>
              <a:rPr lang="en-US" altLang="en-US">
                <a:latin typeface="Tahoma" panose="020B0604030504040204" pitchFamily="34" charset="0"/>
              </a:rPr>
              <a:t>other specialized sorting algorithms:</a:t>
            </a:r>
          </a:p>
          <a:p>
            <a:pPr eaLnBrk="1" hangingPunct="1"/>
            <a:r>
              <a:rPr lang="en-US" altLang="en-US" b="1">
                <a:latin typeface="Tahoma" panose="020B0604030504040204" pitchFamily="34" charset="0"/>
              </a:rPr>
              <a:t>bucket sort</a:t>
            </a:r>
            <a:r>
              <a:rPr lang="en-US" altLang="en-US">
                <a:latin typeface="Tahoma" panose="020B0604030504040204" pitchFamily="34" charset="0"/>
              </a:rPr>
              <a:t>: cluster elements into smaller groups, sort them</a:t>
            </a:r>
          </a:p>
          <a:p>
            <a:pPr eaLnBrk="1" hangingPunct="1"/>
            <a:r>
              <a:rPr lang="en-US" altLang="en-US" b="1">
                <a:latin typeface="Tahoma" panose="020B0604030504040204" pitchFamily="34" charset="0"/>
              </a:rPr>
              <a:t>radix sort</a:t>
            </a:r>
            <a:r>
              <a:rPr lang="en-US" altLang="en-US">
                <a:latin typeface="Tahoma" panose="020B0604030504040204" pitchFamily="34" charset="0"/>
              </a:rPr>
              <a:t>: sort integers by last digit, then 2nd to last, then ...</a:t>
            </a:r>
          </a:p>
          <a:p>
            <a:pPr eaLnBrk="1" hangingPunct="1"/>
            <a:r>
              <a:rPr lang="en-US" altLang="en-US">
                <a:latin typeface="Tahoma" panose="020B0604030504040204" pitchFamily="34" charset="0"/>
              </a:rPr>
              <a:t>...</a:t>
            </a:r>
          </a:p>
        </p:txBody>
      </p:sp>
    </p:spTree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2D9FFAE7-4272-14D6-FB07-3E499FC0E3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Tahoma" panose="020B0604030504040204" pitchFamily="34" charset="0"/>
              </a:rPr>
              <a:t>Bogo sort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9CDD45DB-C47F-2CF1-EEF1-07F7EC6077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b="1">
                <a:latin typeface="Tahoma" panose="020B0604030504040204" pitchFamily="34" charset="0"/>
              </a:rPr>
              <a:t>bogo sort</a:t>
            </a:r>
            <a:r>
              <a:rPr lang="en-US" altLang="en-US">
                <a:latin typeface="Tahoma" panose="020B0604030504040204" pitchFamily="34" charset="0"/>
              </a:rPr>
              <a:t>: Orders a list of values by repetitively shuffling them and checking if they are sorted.</a:t>
            </a:r>
          </a:p>
          <a:p>
            <a:pPr lvl="1" eaLnBrk="1" hangingPunct="1"/>
            <a:r>
              <a:rPr lang="en-US" altLang="en-US">
                <a:latin typeface="Tahoma" panose="020B0604030504040204" pitchFamily="34" charset="0"/>
              </a:rPr>
              <a:t>name comes from the word "bogus"</a:t>
            </a:r>
          </a:p>
          <a:p>
            <a:pPr lvl="1" eaLnBrk="1" hangingPunct="1">
              <a:buFontTx/>
              <a:buNone/>
            </a:pPr>
            <a:endParaRPr lang="en-US" altLang="en-US" sz="800">
              <a:latin typeface="Tahoma" panose="020B0604030504040204" pitchFamily="34" charset="0"/>
            </a:endParaRPr>
          </a:p>
          <a:p>
            <a:pPr lvl="1" eaLnBrk="1" hangingPunct="1">
              <a:buFontTx/>
              <a:buNone/>
            </a:pPr>
            <a:r>
              <a:rPr lang="en-US" altLang="en-US">
                <a:latin typeface="Tahoma" panose="020B0604030504040204" pitchFamily="34" charset="0"/>
              </a:rPr>
              <a:t>The algorithm:</a:t>
            </a:r>
          </a:p>
          <a:p>
            <a:pPr lvl="1" eaLnBrk="1" hangingPunct="1"/>
            <a:r>
              <a:rPr lang="en-US" altLang="en-US">
                <a:latin typeface="Tahoma" panose="020B0604030504040204" pitchFamily="34" charset="0"/>
              </a:rPr>
              <a:t>Scan the list, seeing if it is sorted.  If so, stop.</a:t>
            </a:r>
          </a:p>
          <a:p>
            <a:pPr lvl="1" eaLnBrk="1" hangingPunct="1"/>
            <a:r>
              <a:rPr lang="en-US" altLang="en-US">
                <a:latin typeface="Tahoma" panose="020B0604030504040204" pitchFamily="34" charset="0"/>
              </a:rPr>
              <a:t>Else, shuffle the values in the list and repeat.</a:t>
            </a:r>
          </a:p>
          <a:p>
            <a:pPr lvl="1" eaLnBrk="1" hangingPunct="1"/>
            <a:endParaRPr lang="en-US" altLang="en-US">
              <a:latin typeface="Tahoma" panose="020B0604030504040204" pitchFamily="34" charset="0"/>
            </a:endParaRPr>
          </a:p>
          <a:p>
            <a:pPr eaLnBrk="1" hangingPunct="1"/>
            <a:r>
              <a:rPr lang="en-US" altLang="en-US">
                <a:latin typeface="Tahoma" panose="020B0604030504040204" pitchFamily="34" charset="0"/>
              </a:rPr>
              <a:t>This sorting algorithm (obviously) has terrible performance!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se143-13wi">
  <a:themeElements>
    <a:clrScheme name="Custom 1">
      <a:dk1>
        <a:sysClr val="windowText" lastClr="000000"/>
      </a:dk1>
      <a:lt1>
        <a:sysClr val="window" lastClr="FFFFFF"/>
      </a:lt1>
      <a:dk2>
        <a:srgbClr val="242852"/>
      </a:dk2>
      <a:lt2>
        <a:srgbClr val="6C7E9C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ambria-Calibri">
      <a:majorFont>
        <a:latin typeface="Cambria" panose="02040503050406030204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cse143-13wi.thmx</Template>
  <TotalTime>3134</TotalTime>
  <Words>2301</Words>
  <Application>Microsoft Office PowerPoint</Application>
  <PresentationFormat>On-screen Show (4:3)</PresentationFormat>
  <Paragraphs>589</Paragraphs>
  <Slides>22</Slides>
  <Notes>1</Notes>
  <HiddenSlides>1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1" baseType="lpstr">
      <vt:lpstr>Arial</vt:lpstr>
      <vt:lpstr>Calibri</vt:lpstr>
      <vt:lpstr>Cambria</vt:lpstr>
      <vt:lpstr>Courier New</vt:lpstr>
      <vt:lpstr>Tahoma</vt:lpstr>
      <vt:lpstr>Verdana</vt:lpstr>
      <vt:lpstr>Wingdings</vt:lpstr>
      <vt:lpstr>Wingdings 2</vt:lpstr>
      <vt:lpstr>cse143-13wi</vt:lpstr>
      <vt:lpstr>CSE 142</vt:lpstr>
      <vt:lpstr>Making your own DrawingPanel</vt:lpstr>
      <vt:lpstr>Drawing</vt:lpstr>
      <vt:lpstr>Animation</vt:lpstr>
      <vt:lpstr>Collections class</vt:lpstr>
      <vt:lpstr>Sorting</vt:lpstr>
      <vt:lpstr>Sorting methods in Java</vt:lpstr>
      <vt:lpstr>Sorting algorithms</vt:lpstr>
      <vt:lpstr>Bogo sort</vt:lpstr>
      <vt:lpstr>Bogo sort code</vt:lpstr>
      <vt:lpstr>Bogo sort code, cont'd.</vt:lpstr>
      <vt:lpstr>Selection sort</vt:lpstr>
      <vt:lpstr>Selection sort example</vt:lpstr>
      <vt:lpstr>Selection sort code</vt:lpstr>
      <vt:lpstr>Selection sort runtime (Fig. 13.6)</vt:lpstr>
      <vt:lpstr>Similar algorithms</vt:lpstr>
      <vt:lpstr>Merge sort</vt:lpstr>
      <vt:lpstr>Merge sort example</vt:lpstr>
      <vt:lpstr>Merge halves code</vt:lpstr>
      <vt:lpstr>Merge sort code</vt:lpstr>
      <vt:lpstr>Merge sort code 2</vt:lpstr>
      <vt:lpstr>Merge sort runtime</vt:lpstr>
    </vt:vector>
  </TitlesOfParts>
  <Company>University of Washington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Helene Martin</dc:creator>
  <cp:lastModifiedBy>Allison Obourn</cp:lastModifiedBy>
  <cp:revision>20</cp:revision>
  <dcterms:created xsi:type="dcterms:W3CDTF">2013-02-08T05:42:19Z</dcterms:created>
  <dcterms:modified xsi:type="dcterms:W3CDTF">2024-05-21T23:39:23Z</dcterms:modified>
</cp:coreProperties>
</file>