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303" r:id="rId6"/>
    <p:sldId id="304" r:id="rId7"/>
    <p:sldId id="274" r:id="rId8"/>
    <p:sldId id="305" r:id="rId9"/>
    <p:sldId id="264" r:id="rId10"/>
    <p:sldId id="265" r:id="rId11"/>
    <p:sldId id="267" r:id="rId12"/>
    <p:sldId id="306" r:id="rId13"/>
    <p:sldId id="307" r:id="rId14"/>
    <p:sldId id="268" r:id="rId15"/>
    <p:sldId id="270" r:id="rId16"/>
    <p:sldId id="278" r:id="rId17"/>
    <p:sldId id="308" r:id="rId18"/>
    <p:sldId id="309" r:id="rId19"/>
    <p:sldId id="310" r:id="rId20"/>
    <p:sldId id="311" r:id="rId21"/>
    <p:sldId id="312" r:id="rId22"/>
    <p:sldId id="313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86BAB1-6829-854D-2692-C25EA3F20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B4E69-3CE0-8C28-39C8-86EBC48D8D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8F0D35-78E2-492F-8ADD-B555CDF20CDA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724952-8D67-65F0-D30D-4EC6BE52B3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A99806-E021-9FBD-3931-A2C23D09B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D0CA2-F249-9F40-1F7E-D282B64E7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8F5A8-756D-FB49-E455-49A163EF9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36CF7A4-3E86-431E-B006-4C5426C18A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C72807B-BF42-FB95-5DCF-4773B5926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A709197-1D84-E6CC-E7C7-0EEA4BDFA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7AD31AD5-A259-CBCC-653E-371204E8A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6FC90A-236F-456F-B58B-8E2B8BF826F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68EE4181-2CD6-1981-000A-7F3BC9FFF81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B1B7448-3445-60E3-5EE0-968D102FA4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3D801DEE-20B6-5D3C-19AF-92B4424F2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B777C922-22A9-D865-A4D9-A2D837BA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8D951802-59A5-A4C3-2E18-9F533F8E4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D2F5A1A9-EA76-4197-7972-D55E1E34E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Freeform 23">
                <a:extLst>
                  <a:ext uri="{FF2B5EF4-FFF2-40B4-BE49-F238E27FC236}">
                    <a16:creationId xmlns:a16="http://schemas.microsoft.com/office/drawing/2014/main" id="{4FF59B80-F632-F576-CA5E-C8C64734586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302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6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84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41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0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EEAFD6CB-E1C9-91C6-A08D-2D9E2351A2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D4D65076-3229-3FF0-1637-414D713042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4B67-45FF-EF17-2616-3B6EF6969BD1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9A8B778A-5883-45AA-A0A5-0DA79BE1881B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A25F7A35-0136-69DC-7899-F036D6EFBB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5A19262-76D0-189C-3404-B1368DD4B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487514D-DBC4-62B2-3349-DB8C99F3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A86CDBB1-B41E-CC08-540E-E78645B9E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6FEA08F-C10E-0E20-6824-EE6278D6B08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037E78C-B95F-58B3-58B8-DE05E0220E6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B2C3713-4E88-129C-C1D8-325775B41E1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6/docs/api/java/lang/Object.html#equals%28java.lang.Object%29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FAF184E-AF44-1691-312B-094149A6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3329"/>
            <a:ext cx="7772400" cy="1320347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CS 142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3F565BD-9177-37F7-1E5F-E79646F1E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12721"/>
            <a:ext cx="7772400" cy="1516279"/>
          </a:xfrm>
        </p:spPr>
        <p:txBody>
          <a:bodyPr/>
          <a:lstStyle/>
          <a:p>
            <a:r>
              <a:rPr lang="en-US" altLang="en-US" b="1" dirty="0"/>
              <a:t>Lecture 32: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altLang="en-US" dirty="0"/>
              <a:t>;</a:t>
            </a:r>
            <a:r>
              <a:rPr lang="en-US" altLang="en-US" b="1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US" altLang="en-US" dirty="0"/>
              <a:t>; generics</a:t>
            </a:r>
          </a:p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0AD3FA5-9E57-0A78-E3F1-F993187F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51555"/>
            <a:ext cx="7772400" cy="51162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None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US" altLang="en-US" sz="1800" dirty="0"/>
              <a:t>Thanks to Marty Stepp and Stuart Reges for parts of these slides</a:t>
            </a:r>
          </a:p>
        </p:txBody>
      </p:sp>
      <p:pic>
        <p:nvPicPr>
          <p:cNvPr id="3" name="Picture 2" descr="Someone has to say it – ProgrammerHumor.io">
            <a:extLst>
              <a:ext uri="{FF2B5EF4-FFF2-40B4-BE49-F238E27FC236}">
                <a16:creationId xmlns:a16="http://schemas.microsoft.com/office/drawing/2014/main" id="{5DE2373A-5118-F142-6A50-977F939A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2" y="2674024"/>
            <a:ext cx="3220156" cy="31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>
            <a:extLst>
              <a:ext uri="{FF2B5EF4-FFF2-40B4-BE49-F238E27FC236}">
                <a16:creationId xmlns:a16="http://schemas.microsoft.com/office/drawing/2014/main" id="{D3863A26-0CDF-F4E6-2B31-B7773CBFD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Flaws in the method</a:t>
            </a:r>
          </a:p>
        </p:txBody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2E525D72-55A2-BE38-4E96-0BE3795F5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The body can be shortened to the following  (boolean zen):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900" b="1">
                <a:solidFill>
                  <a:srgbClr val="008080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return x == other.x &amp;&amp; y == other.y;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The parameter to equals must be of type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, not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262626"/>
                </a:solidFill>
              </a:rPr>
              <a:t>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It should be legal to compare a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404040"/>
                </a:solidFill>
              </a:rPr>
              <a:t> to </a:t>
            </a:r>
            <a:r>
              <a:rPr lang="en-US" altLang="en-US" i="1">
                <a:solidFill>
                  <a:srgbClr val="404040"/>
                </a:solidFill>
              </a:rPr>
              <a:t>any </a:t>
            </a:r>
            <a:r>
              <a:rPr lang="en-US" altLang="en-US">
                <a:solidFill>
                  <a:srgbClr val="404040"/>
                </a:solidFill>
              </a:rPr>
              <a:t>other object: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	// this should be allowed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Point p = new Point(7, 2);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if (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p.equals("hello")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) {   </a:t>
            </a: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false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    ...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equals</a:t>
            </a:r>
            <a:r>
              <a:rPr lang="en-US" altLang="en-US">
                <a:solidFill>
                  <a:srgbClr val="404040"/>
                </a:solidFill>
              </a:rPr>
              <a:t> should always return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>
                <a:solidFill>
                  <a:srgbClr val="404040"/>
                </a:solidFill>
              </a:rPr>
              <a:t> if a non-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404040"/>
                </a:solidFill>
              </a:rPr>
              <a:t> is passed.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By writing ours to accept a Point, we have </a:t>
            </a:r>
            <a:r>
              <a:rPr lang="en-US" altLang="en-US" i="1">
                <a:solidFill>
                  <a:srgbClr val="404040"/>
                </a:solidFill>
              </a:rPr>
              <a:t>overloaded</a:t>
            </a:r>
            <a:r>
              <a:rPr lang="en-US" altLang="en-US">
                <a:solidFill>
                  <a:srgbClr val="404040"/>
                </a:solidFill>
              </a:rPr>
              <a:t> equals.</a:t>
            </a:r>
          </a:p>
          <a:p>
            <a:pPr lvl="2"/>
            <a:r>
              <a:rPr lang="en-US" altLang="en-US"/>
              <a:t>Point has two equals methods: One takes an Object, one takes a Point.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A2AF220D-FD0A-0AB1-7CEC-E80722E25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Flawed </a:t>
            </a:r>
            <a:r>
              <a:rPr lang="en-US" altLang="en-US">
                <a:latin typeface="Courier New" panose="02070309020205020404" pitchFamily="49" charset="0"/>
              </a:rPr>
              <a:t>equals</a:t>
            </a:r>
            <a:r>
              <a:rPr lang="en-US" altLang="en-US"/>
              <a:t> method 2</a:t>
            </a:r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DA94A302-C102-1181-FF8D-23C321BCA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public boolean equals(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</a:rPr>
              <a:t>Object o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) {    </a:t>
            </a: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bad</a:t>
            </a: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return x == o.x &amp;&amp; y == o.y;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</a:pPr>
            <a:endParaRPr lang="en-US" altLang="en-US" sz="90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262626"/>
                </a:solidFill>
              </a:rPr>
              <a:t>What's wrong with the above implementation?</a:t>
            </a:r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404040"/>
                </a:solidFill>
              </a:rPr>
              <a:t>It does not compile: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Point.java:36: cannot find symbol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symbol  : variable x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location: class java.lang.Object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return x == o.x &amp;&amp; y == o.y;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         ^</a:t>
            </a:r>
          </a:p>
          <a:p>
            <a:pPr lvl="1"/>
            <a:endParaRPr lang="en-US" altLang="en-US">
              <a:solidFill>
                <a:srgbClr val="800000"/>
              </a:solidFill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The compiler is saying,</a:t>
            </a:r>
            <a:br>
              <a:rPr lang="en-US" altLang="en-US">
                <a:solidFill>
                  <a:srgbClr val="404040"/>
                </a:solidFill>
              </a:rPr>
            </a:br>
            <a:r>
              <a:rPr lang="en-US" altLang="en-US">
                <a:solidFill>
                  <a:srgbClr val="404040"/>
                </a:solidFill>
              </a:rPr>
              <a:t>"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</a:t>
            </a:r>
            <a:r>
              <a:rPr lang="en-US" altLang="en-US">
                <a:solidFill>
                  <a:srgbClr val="404040"/>
                </a:solidFill>
              </a:rPr>
              <a:t> could be any object. Not every object has an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>
                <a:solidFill>
                  <a:srgbClr val="404040"/>
                </a:solidFill>
              </a:rPr>
              <a:t> field."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8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8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8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1EA71296-5525-77AC-51E9-08F4A6313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 variables</a:t>
            </a:r>
          </a:p>
        </p:txBody>
      </p:sp>
      <p:sp>
        <p:nvSpPr>
          <p:cNvPr id="459779" name="Rectangle 3">
            <a:extLst>
              <a:ext uri="{FF2B5EF4-FFF2-40B4-BE49-F238E27FC236}">
                <a16:creationId xmlns:a16="http://schemas.microsoft.com/office/drawing/2014/main" id="{0B5596B6-205D-CBE9-5222-C5A23BBE3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You can store any object in a variable of type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o1 = new Point(5, -3);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o2 = "hello there";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o3 = new Scanner(System.in);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An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 variable only knows how to do general things.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String s = o1.toString();      </a:t>
            </a: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ok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int len = o2.length();         // error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String line = o3.nextLine();   // error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(The objects referred to by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o1</a:t>
            </a:r>
            <a:r>
              <a:rPr lang="en-US" altLang="en-US">
                <a:solidFill>
                  <a:srgbClr val="404040"/>
                </a:solidFill>
              </a:rPr>
              <a:t>,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o2</a:t>
            </a:r>
            <a:r>
              <a:rPr lang="en-US" altLang="en-US">
                <a:solidFill>
                  <a:srgbClr val="404040"/>
                </a:solidFill>
              </a:rPr>
              <a:t>, and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o3</a:t>
            </a:r>
            <a:r>
              <a:rPr lang="en-US" altLang="en-US">
                <a:solidFill>
                  <a:srgbClr val="404040"/>
                </a:solidFill>
              </a:rPr>
              <a:t> still do have those methods.  They just can't be called through those variables because the compiler isn't sure what kind of object the variable refers to.)</a:t>
            </a: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53F32CE7-DBE1-A185-D045-235703B88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Casting references</a:t>
            </a:r>
          </a:p>
        </p:txBody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0E980FB9-65E3-E5FB-7319-57A16D696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o1 = new Point(5, -3);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o2 = "hello there";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((Point) o1).translate(6, 2);      // ok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int len = ((String) o2).length();  // ok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Point p = (Point) o1;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int x = p.getX();                  // ok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Casting references is different than casting primitives.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Doesn't actually change the object that is referred to.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Tells the compiler to </a:t>
            </a:r>
            <a:r>
              <a:rPr lang="en-US" altLang="en-US" i="1">
                <a:solidFill>
                  <a:srgbClr val="404040"/>
                </a:solidFill>
              </a:rPr>
              <a:t>assume </a:t>
            </a:r>
            <a:r>
              <a:rPr lang="en-US" altLang="en-US">
                <a:solidFill>
                  <a:srgbClr val="404040"/>
                </a:solidFill>
              </a:rPr>
              <a:t>that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o1</a:t>
            </a:r>
            <a:r>
              <a:rPr lang="en-US" altLang="en-US">
                <a:solidFill>
                  <a:srgbClr val="404040"/>
                </a:solidFill>
              </a:rPr>
              <a:t> refers to a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404040"/>
                </a:solidFill>
              </a:rPr>
              <a:t> object.</a:t>
            </a:r>
          </a:p>
          <a:p>
            <a:pPr lvl="1"/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>
                <a:solidFill>
                  <a:srgbClr val="262626"/>
                </a:solidFill>
              </a:rPr>
              <a:t>Watch out for precedence mistakes: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int len = (String) </a:t>
            </a:r>
            <a:r>
              <a:rPr lang="en-US" altLang="en-US" u="sng">
                <a:solidFill>
                  <a:srgbClr val="800000"/>
                </a:solidFill>
                <a:latin typeface="Courier New" panose="02070309020205020404" pitchFamily="49" charset="0"/>
              </a:rPr>
              <a:t>o2.length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();    // error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F924AD1C-EC4E-6CA2-EA89-FB3D665FA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Flawed equals method 3</a:t>
            </a:r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9FA86967-68A7-B9A7-9E52-A4963C2A0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public boolean equals(Object o)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3399"/>
                </a:solidFill>
                <a:latin typeface="Courier New" panose="02070309020205020404" pitchFamily="49" charset="0"/>
              </a:rPr>
              <a:t>	    Point other = (Point) o;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    return x == other.x &amp;&amp; y == other.y;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}</a:t>
            </a:r>
            <a:endParaRPr lang="en-US" altLang="en-US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>
                <a:solidFill>
                  <a:srgbClr val="262626"/>
                </a:solidFill>
              </a:rPr>
              <a:t>What's wrong with the above implementation?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It compiles and works when other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404040"/>
                </a:solidFill>
              </a:rPr>
              <a:t> objects are passed, but it throws an exception when a non-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404040"/>
                </a:solidFill>
              </a:rPr>
              <a:t> is passed  (see next slide).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:a16="http://schemas.microsoft.com/office/drawing/2014/main" id="{EB8B96F3-C539-9128-59EC-B6BBEDCE4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different types</a:t>
            </a:r>
          </a:p>
        </p:txBody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3CA8DD01-821C-BDED-8169-16B78B07B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Point p = new Point(7, 2);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if (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p.equals("hello")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) {   </a:t>
            </a: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should be false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    ...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Currently our method crashes on the above code: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Exception in thread "main"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java.lang.ClassCastException: java.lang.String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    at Point.equals(Point.java:25)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    at PointMain.main(PointMain.java:25)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The problem is the cast  (cannot cast sideways in an inheritance tree):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public boolean equals(Object o)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A50021"/>
                </a:solidFill>
                <a:latin typeface="Courier New" panose="02070309020205020404" pitchFamily="49" charset="0"/>
              </a:rPr>
              <a:t>	    Point other = (Point) o;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>
            <a:extLst>
              <a:ext uri="{FF2B5EF4-FFF2-40B4-BE49-F238E27FC236}">
                <a16:creationId xmlns:a16="http://schemas.microsoft.com/office/drawing/2014/main" id="{4626DE0D-EDFD-8B5B-7D37-D8A3870B9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instanceof keyword</a:t>
            </a:r>
          </a:p>
        </p:txBody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10599F4C-0DA4-C366-B0C7-9446343E4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solidFill>
                  <a:srgbClr val="262626"/>
                </a:solidFill>
              </a:rPr>
              <a:t>reference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 instanceof </a:t>
            </a:r>
            <a:r>
              <a:rPr lang="en-US" altLang="en-US" b="1">
                <a:solidFill>
                  <a:srgbClr val="262626"/>
                </a:solidFill>
              </a:rPr>
              <a:t>type</a:t>
            </a:r>
            <a:endParaRPr lang="en-US" altLang="en-US">
              <a:solidFill>
                <a:srgbClr val="262626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sz="12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if (</a:t>
            </a:r>
            <a:r>
              <a:rPr lang="en-US" altLang="en-US" b="1">
                <a:solidFill>
                  <a:srgbClr val="404040"/>
                </a:solidFill>
              </a:rPr>
              <a:t>variable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instanceof </a:t>
            </a:r>
            <a:r>
              <a:rPr lang="en-US" altLang="en-US" b="1">
                <a:solidFill>
                  <a:srgbClr val="404040"/>
                </a:solidFill>
              </a:rPr>
              <a:t>type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) {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    </a:t>
            </a:r>
            <a:r>
              <a:rPr lang="en-US" altLang="en-US" b="1">
                <a:solidFill>
                  <a:srgbClr val="404040"/>
                </a:solidFill>
              </a:rPr>
              <a:t>statement(s)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}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i="1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A binary, infix,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boolean</a:t>
            </a:r>
            <a:r>
              <a:rPr lang="en-US" altLang="en-US">
                <a:solidFill>
                  <a:srgbClr val="262626"/>
                </a:solidFill>
              </a:rPr>
              <a:t> operator.</a:t>
            </a:r>
          </a:p>
          <a:p>
            <a:r>
              <a:rPr lang="en-US" altLang="en-US">
                <a:solidFill>
                  <a:srgbClr val="262626"/>
                </a:solidFill>
              </a:rPr>
              <a:t>Tests whether </a:t>
            </a:r>
            <a:r>
              <a:rPr lang="en-US" altLang="en-US" b="1">
                <a:solidFill>
                  <a:srgbClr val="262626"/>
                </a:solidFill>
              </a:rPr>
              <a:t>variable</a:t>
            </a:r>
            <a:r>
              <a:rPr lang="en-US" altLang="en-US">
                <a:solidFill>
                  <a:srgbClr val="262626"/>
                </a:solidFill>
              </a:rPr>
              <a:t> refers</a:t>
            </a:r>
            <a:br>
              <a:rPr lang="en-US" altLang="en-US">
                <a:solidFill>
                  <a:srgbClr val="262626"/>
                </a:solidFill>
              </a:rPr>
            </a:br>
            <a:r>
              <a:rPr lang="en-US" altLang="en-US">
                <a:solidFill>
                  <a:srgbClr val="262626"/>
                </a:solidFill>
              </a:rPr>
              <a:t>to an object of class </a:t>
            </a:r>
            <a:r>
              <a:rPr lang="en-US" altLang="en-US" b="1">
                <a:solidFill>
                  <a:srgbClr val="262626"/>
                </a:solidFill>
              </a:rPr>
              <a:t>type</a:t>
            </a:r>
            <a:br>
              <a:rPr lang="en-US" altLang="en-US">
                <a:solidFill>
                  <a:srgbClr val="262626"/>
                </a:solidFill>
              </a:rPr>
            </a:br>
            <a:r>
              <a:rPr lang="en-US" altLang="en-US">
                <a:solidFill>
                  <a:srgbClr val="262626"/>
                </a:solidFill>
              </a:rPr>
              <a:t>(or any subclass of </a:t>
            </a:r>
            <a:r>
              <a:rPr lang="en-US" altLang="en-US" b="1">
                <a:solidFill>
                  <a:srgbClr val="262626"/>
                </a:solidFill>
              </a:rPr>
              <a:t>type</a:t>
            </a:r>
            <a:r>
              <a:rPr lang="en-US" altLang="en-US">
                <a:solidFill>
                  <a:srgbClr val="262626"/>
                </a:solidFill>
              </a:rPr>
              <a:t>).</a:t>
            </a:r>
          </a:p>
          <a:p>
            <a:pPr lvl="1"/>
            <a:endParaRPr lang="en-US" altLang="en-US" sz="900">
              <a:solidFill>
                <a:srgbClr val="40404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String s = "hello";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Point p = new Point();</a:t>
            </a:r>
          </a:p>
          <a:p>
            <a:endParaRPr lang="en-US" altLang="en-US">
              <a:solidFill>
                <a:srgbClr val="262626"/>
              </a:solidFill>
            </a:endParaRPr>
          </a:p>
        </p:txBody>
      </p:sp>
      <p:graphicFrame>
        <p:nvGraphicFramePr>
          <p:cNvPr id="480296" name="Group 40">
            <a:extLst>
              <a:ext uri="{FF2B5EF4-FFF2-40B4-BE49-F238E27FC236}">
                <a16:creationId xmlns:a16="http://schemas.microsoft.com/office/drawing/2014/main" id="{0A20E0ED-6631-68C3-D597-5ED17A8D6916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3048000"/>
          <a:ext cx="3808413" cy="310832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974043568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306231716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expression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708677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s instanceof 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117572"/>
                  </a:ext>
                </a:extLst>
              </a:tr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s instanceof 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46591"/>
                  </a:ext>
                </a:extLst>
              </a:tr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 instanceof 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897422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 instanceof 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61568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 instanceof 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092784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s instanceof 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356467"/>
                  </a:ext>
                </a:extLst>
              </a:tr>
              <a:tr h="365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null instanceof 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689030"/>
                  </a:ext>
                </a:extLst>
              </a:tr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null instanceof Object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5369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1B9CE26D-3692-7D3A-BC42-ABC3246A0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Flawed equals method 4</a:t>
            </a:r>
          </a:p>
        </p:txBody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AF001E6B-38AD-D838-F624-E8D68C7E1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Returns true if o refers to a Point object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with the same (x, y) coordinates as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this Point; otherwise returns false.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public boolean equals(Object o)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    if (o instanceof Point)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Point other =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(Point)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o;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return x == other.x &amp;&amp; y == other.y;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    }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else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return false;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What's wrong with the above implementation?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It behaves incorrectly if the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404040"/>
                </a:solidFill>
              </a:rPr>
              <a:t> class is extended  (see next slides).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78C7DD53-7348-3315-7E7F-0165C9665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Subclassing and equals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11B2A9A3-F12E-A416-6F61-D3E9EEF3C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public class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Point3D extends Point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private int z;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public Point3D(int x, int y, int z) { ...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Point3D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p1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= new Point3D(4, 5, 0);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Point3D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p2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= new Point3D(4, 5, 6);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Point  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p3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= new Point  (4, 5);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All objects above will report that they are "equal" to each other.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But they shouldn't be.  The objects don't have equal state.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In some cases, they aren't even the same type.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4688BAF5-065D-FDC3-208B-A363F0F01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Flawed equals method 5</a:t>
            </a:r>
          </a:p>
        </p:txBody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453B0B4F-57F9-4994-B8EE-9B56EF502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public class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Point3D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extends Point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public boolean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equals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(Object o)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o instanceof Point3D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    Point3D other = (Point3D) o;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    return 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super.equals(o)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                   &amp;&amp; z == other.z;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} else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    return false;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What's wrong with the above implementation?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It produces </a:t>
            </a:r>
            <a:r>
              <a:rPr lang="en-US" altLang="en-US" i="1">
                <a:solidFill>
                  <a:srgbClr val="404040"/>
                </a:solidFill>
              </a:rPr>
              <a:t>asymmetric </a:t>
            </a:r>
            <a:r>
              <a:rPr lang="en-US" altLang="en-US">
                <a:solidFill>
                  <a:srgbClr val="404040"/>
                </a:solidFill>
              </a:rPr>
              <a:t>results when Point and Point3D are mixed.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:a16="http://schemas.microsoft.com/office/drawing/2014/main" id="{42D8B9F4-91EF-DE34-EC4D-34219CF21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class Object</a:t>
            </a:r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9ACBCCE5-5EFC-19AA-59A1-431AE119D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The class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 forms the root of the</a:t>
            </a:r>
            <a:br>
              <a:rPr lang="en-US" altLang="en-US">
                <a:solidFill>
                  <a:srgbClr val="262626"/>
                </a:solidFill>
              </a:rPr>
            </a:br>
            <a:r>
              <a:rPr lang="en-US" altLang="en-US">
                <a:solidFill>
                  <a:srgbClr val="262626"/>
                </a:solidFill>
              </a:rPr>
              <a:t>overall inheritance tree of all Java classes.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Every class is implicitly a subclass of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</a:t>
            </a:r>
            <a:endParaRPr lang="en-US" altLang="en-US">
              <a:solidFill>
                <a:srgbClr val="404040"/>
              </a:solidFill>
            </a:endParaRPr>
          </a:p>
          <a:p>
            <a:pPr lvl="1"/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>
                <a:solidFill>
                  <a:srgbClr val="262626"/>
                </a:solidFill>
              </a:rPr>
              <a:t>The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 class defines several methods</a:t>
            </a:r>
            <a:br>
              <a:rPr lang="en-US" altLang="en-US">
                <a:solidFill>
                  <a:srgbClr val="262626"/>
                </a:solidFill>
              </a:rPr>
            </a:br>
            <a:r>
              <a:rPr lang="en-US" altLang="en-US">
                <a:solidFill>
                  <a:srgbClr val="262626"/>
                </a:solidFill>
              </a:rPr>
              <a:t>that become part of every class you write.</a:t>
            </a:r>
            <a:br>
              <a:rPr lang="en-US" altLang="en-US">
                <a:solidFill>
                  <a:srgbClr val="262626"/>
                </a:solidFill>
              </a:rPr>
            </a:br>
            <a:r>
              <a:rPr lang="en-US" altLang="en-US">
                <a:solidFill>
                  <a:srgbClr val="262626"/>
                </a:solidFill>
              </a:rPr>
              <a:t>For example:</a:t>
            </a:r>
          </a:p>
          <a:p>
            <a:pPr lvl="1"/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public String toString()</a:t>
            </a:r>
            <a:b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404040"/>
                </a:solidFill>
              </a:rPr>
              <a:t>Returns a text representation of the object,</a:t>
            </a:r>
            <a:br>
              <a:rPr lang="en-US" altLang="en-US">
                <a:solidFill>
                  <a:srgbClr val="404040"/>
                </a:solidFill>
              </a:rPr>
            </a:br>
            <a:r>
              <a:rPr lang="en-US" altLang="en-US">
                <a:solidFill>
                  <a:srgbClr val="404040"/>
                </a:solidFill>
              </a:rPr>
              <a:t>usually so that it can be printed.</a:t>
            </a:r>
          </a:p>
        </p:txBody>
      </p:sp>
      <p:pic>
        <p:nvPicPr>
          <p:cNvPr id="458756" name="Picture 5">
            <a:extLst>
              <a:ext uri="{FF2B5EF4-FFF2-40B4-BE49-F238E27FC236}">
                <a16:creationId xmlns:a16="http://schemas.microsoft.com/office/drawing/2014/main" id="{08E2A952-CC27-5415-D279-4F5B0136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390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>
            <a:extLst>
              <a:ext uri="{FF2B5EF4-FFF2-40B4-BE49-F238E27FC236}">
                <a16:creationId xmlns:a16="http://schemas.microsoft.com/office/drawing/2014/main" id="{8B921EB0-1C6A-8297-B33D-B6B9C91DD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proper equals method</a:t>
            </a: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ABB96531-C522-D812-AAEE-10670866D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Equality is reflexive:</a:t>
            </a:r>
          </a:p>
          <a:p>
            <a:pPr lvl="1"/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a.equals(a)</a:t>
            </a:r>
            <a:r>
              <a:rPr lang="en-US" altLang="en-US">
                <a:solidFill>
                  <a:srgbClr val="404040"/>
                </a:solidFill>
              </a:rPr>
              <a:t> is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>
                <a:solidFill>
                  <a:srgbClr val="404040"/>
                </a:solidFill>
              </a:rPr>
              <a:t> for every object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</a:t>
            </a:r>
          </a:p>
          <a:p>
            <a:pPr lvl="1"/>
            <a:endParaRPr lang="en-US" altLang="en-US" sz="12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Equality is symmetric:</a:t>
            </a:r>
          </a:p>
          <a:p>
            <a:pPr lvl="1"/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a.equals(b)</a:t>
            </a:r>
            <a:r>
              <a:rPr lang="en-US" altLang="en-US">
                <a:solidFill>
                  <a:srgbClr val="404040"/>
                </a:solidFill>
              </a:rPr>
              <a:t> ↔ 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b.equals(a)</a:t>
            </a:r>
          </a:p>
          <a:p>
            <a:pPr lvl="1"/>
            <a:endParaRPr lang="en-US" altLang="en-US" sz="12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Equality is transitive:</a:t>
            </a:r>
          </a:p>
          <a:p>
            <a:pPr lvl="1"/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(a.equals(b) &amp;&amp; b.equals(c))</a:t>
            </a:r>
            <a:r>
              <a:rPr lang="en-US" altLang="en-US">
                <a:solidFill>
                  <a:srgbClr val="404040"/>
                </a:solidFill>
              </a:rPr>
              <a:t> ↔ 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a.equals(c)</a:t>
            </a:r>
            <a:endParaRPr lang="en-US" altLang="en-US" sz="12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sz="12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No non-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>
                <a:solidFill>
                  <a:srgbClr val="262626"/>
                </a:solidFill>
              </a:rPr>
              <a:t> object is equal to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>
                <a:solidFill>
                  <a:srgbClr val="262626"/>
                </a:solidFill>
              </a:rPr>
              <a:t>:</a:t>
            </a:r>
          </a:p>
          <a:p>
            <a:pPr lvl="1"/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a.equals(null)</a:t>
            </a:r>
            <a:r>
              <a:rPr lang="en-US" altLang="en-US">
                <a:solidFill>
                  <a:srgbClr val="404040"/>
                </a:solidFill>
              </a:rPr>
              <a:t> is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>
                <a:solidFill>
                  <a:srgbClr val="404040"/>
                </a:solidFill>
              </a:rPr>
              <a:t> for every object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</a:t>
            </a:r>
          </a:p>
          <a:p>
            <a:pPr lvl="1"/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 b="1">
                <a:solidFill>
                  <a:srgbClr val="262626"/>
                </a:solidFill>
              </a:rPr>
              <a:t>Effective Java Tip #8:</a:t>
            </a:r>
            <a:br>
              <a:rPr lang="en-US" altLang="en-US" b="1">
                <a:solidFill>
                  <a:srgbClr val="262626"/>
                </a:solidFill>
              </a:rPr>
            </a:br>
            <a:r>
              <a:rPr lang="en-US" altLang="en-US">
                <a:solidFill>
                  <a:srgbClr val="262626"/>
                </a:solidFill>
              </a:rPr>
              <a:t>Obey the general contract when overriding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equals</a:t>
            </a:r>
            <a:r>
              <a:rPr lang="en-US" altLang="en-US">
                <a:solidFill>
                  <a:srgbClr val="26262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>
            <a:extLst>
              <a:ext uri="{FF2B5EF4-FFF2-40B4-BE49-F238E27FC236}">
                <a16:creationId xmlns:a16="http://schemas.microsoft.com/office/drawing/2014/main" id="{24B503A1-749E-2F72-E5E6-03FDF704E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getClass method</a:t>
            </a:r>
          </a:p>
        </p:txBody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9AE8EED-1516-188F-9071-F09471047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getClass</a:t>
            </a:r>
            <a:r>
              <a:rPr lang="en-US" altLang="en-US">
                <a:solidFill>
                  <a:srgbClr val="262626"/>
                </a:solidFill>
              </a:rPr>
              <a:t> returns information about the type of an object.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Commonly used for </a:t>
            </a:r>
            <a:r>
              <a:rPr lang="en-US" altLang="en-US" i="1">
                <a:solidFill>
                  <a:srgbClr val="404040"/>
                </a:solidFill>
              </a:rPr>
              <a:t>reflection  </a:t>
            </a:r>
            <a:r>
              <a:rPr lang="en-US" altLang="en-US">
                <a:solidFill>
                  <a:srgbClr val="404040"/>
                </a:solidFill>
              </a:rPr>
              <a:t>(seen later).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Uses run-time type information, not the type of the variable.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Stricter than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instanceof</a:t>
            </a:r>
            <a:r>
              <a:rPr lang="en-US" altLang="en-US">
                <a:solidFill>
                  <a:srgbClr val="404040"/>
                </a:solidFill>
              </a:rPr>
              <a:t> ;  subclasses return different results.</a:t>
            </a:r>
          </a:p>
          <a:p>
            <a:pPr lvl="1"/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getClass</a:t>
            </a:r>
            <a:r>
              <a:rPr lang="en-US" altLang="en-US">
                <a:solidFill>
                  <a:srgbClr val="262626"/>
                </a:solidFill>
              </a:rPr>
              <a:t> should be used when implementing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equals</a:t>
            </a:r>
            <a:r>
              <a:rPr lang="en-US" altLang="en-US">
                <a:solidFill>
                  <a:srgbClr val="262626"/>
                </a:solidFill>
              </a:rPr>
              <a:t>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Instead of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instanceof</a:t>
            </a:r>
            <a:r>
              <a:rPr lang="en-US" altLang="en-US">
                <a:solidFill>
                  <a:srgbClr val="404040"/>
                </a:solidFill>
              </a:rPr>
              <a:t> to check for same type, use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getClass</a:t>
            </a:r>
            <a:r>
              <a:rPr lang="en-US" altLang="en-US">
                <a:solidFill>
                  <a:srgbClr val="404040"/>
                </a:solidFill>
              </a:rPr>
              <a:t>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This will eliminate subclasses from being considered for equality.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Caution: Must check for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>
                <a:solidFill>
                  <a:srgbClr val="404040"/>
                </a:solidFill>
              </a:rPr>
              <a:t> before calling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getClass</a:t>
            </a:r>
            <a:r>
              <a:rPr lang="en-US" altLang="en-US">
                <a:solidFill>
                  <a:srgbClr val="404040"/>
                </a:solidFill>
              </a:rPr>
              <a:t>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EA7CB456-D286-DA2A-7968-1842E353F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Correct equals methods</a:t>
            </a:r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4DC85948-D8C6-D310-5940-563D96A4A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public boolean equals(Object o) {   </a:t>
            </a: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// Point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if (</a:t>
            </a:r>
            <a:r>
              <a:rPr lang="en-US" altLang="en-US" sz="2000" b="1">
                <a:solidFill>
                  <a:srgbClr val="404040"/>
                </a:solidFill>
                <a:latin typeface="Courier New" panose="02070309020205020404" pitchFamily="49" charset="0"/>
              </a:rPr>
              <a:t>o != null &amp;&amp; getClass() == o.getClass()</a:t>
            </a: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    Point other = (Point) o;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    return x == other.x &amp;&amp; y == other.y;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40404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} else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    return false;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public boolean equals(Object o) {   </a:t>
            </a: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// Point3D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40404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2000" b="1">
                <a:solidFill>
                  <a:srgbClr val="404040"/>
                </a:solidFill>
                <a:latin typeface="Courier New" panose="02070309020205020404" pitchFamily="49" charset="0"/>
              </a:rPr>
              <a:t>o != null &amp;&amp; getClass() == o.getClass()</a:t>
            </a: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    Point3D other = (Point3D) o;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    return super.equals(o) &amp;&amp; z == other.z;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} else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    return false;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40404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4F6C463-8A60-DEF0-26A8-ED25F47DE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generics</a:t>
            </a:r>
          </a:p>
        </p:txBody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CD48CFA9-DE29-FB50-708B-5CC534319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a parameterized (generic) class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class </a:t>
            </a:r>
            <a:r>
              <a:rPr lang="en-US" altLang="en-US" b="1"/>
              <a:t>name</a:t>
            </a:r>
            <a:r>
              <a:rPr lang="en-US" altLang="en-US">
                <a:latin typeface="Courier New" panose="02070309020205020404" pitchFamily="49" charset="0"/>
              </a:rPr>
              <a:t>&lt;</a:t>
            </a:r>
            <a:r>
              <a:rPr lang="en-US" altLang="en-US" b="1"/>
              <a:t>Type</a:t>
            </a:r>
            <a:r>
              <a:rPr lang="en-US" altLang="en-US">
                <a:latin typeface="Courier New" panose="02070309020205020404" pitchFamily="49" charset="0"/>
              </a:rPr>
              <a:t>&gt;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Forces any client that constructs your object to supply a type.</a:t>
            </a:r>
          </a:p>
          <a:p>
            <a:pPr lvl="2" eaLnBrk="1" hangingPunct="1"/>
            <a:r>
              <a:rPr lang="en-US" altLang="en-US"/>
              <a:t>Don't write an actual type such as String; the client does that.</a:t>
            </a:r>
          </a:p>
          <a:p>
            <a:pPr lvl="2" eaLnBrk="1" hangingPunct="1"/>
            <a:r>
              <a:rPr lang="en-US" altLang="en-US"/>
              <a:t>Instead, write a type variable name such as </a:t>
            </a:r>
            <a:r>
              <a:rPr lang="en-US" altLang="en-US">
                <a:latin typeface="Courier New" panose="02070309020205020404" pitchFamily="49" charset="0"/>
              </a:rPr>
              <a:t>E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T</a:t>
            </a:r>
            <a:r>
              <a:rPr lang="en-US" altLang="en-US"/>
              <a:t>.</a:t>
            </a:r>
          </a:p>
          <a:p>
            <a:pPr lvl="2" eaLnBrk="1" hangingPunct="1"/>
            <a:endParaRPr lang="en-US" altLang="en-US" sz="800"/>
          </a:p>
          <a:p>
            <a:pPr lvl="2" eaLnBrk="1" hangingPunct="1"/>
            <a:r>
              <a:rPr lang="en-US" altLang="en-US"/>
              <a:t>You can require multiple type parameters separated by commas.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r>
              <a:rPr lang="en-US" altLang="en-US"/>
              <a:t>The rest of your class's code can refer to that type by name.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Exercise: Convert our list classes to use generics.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A7CB75A-8048-ABA2-1B78-EF3EFF484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Generics and arrays</a:t>
            </a:r>
            <a:endParaRPr lang="en-US" altLang="en-US" sz="28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E92CAC-F71B-3D17-386B-D216CE4E5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class Foo&lt;T&gt;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private T myField;  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ok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void method1(T param)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myField = new T();</a:t>
            </a:r>
            <a:r>
              <a:rPr lang="en-US" altLang="en-US">
                <a:latin typeface="Courier New" panose="02070309020205020404" pitchFamily="49" charset="0"/>
              </a:rPr>
              <a:t>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error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T[] a = new T[10];          </a:t>
            </a:r>
            <a:r>
              <a:rPr lang="en-US" altLang="en-US">
                <a:latin typeface="Courier New" panose="02070309020205020404" pitchFamily="49" charset="0"/>
              </a:rPr>
              <a:t>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error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myField = param;</a:t>
            </a:r>
            <a:r>
              <a:rPr lang="en-US" altLang="en-US">
                <a:latin typeface="Courier New" panose="02070309020205020404" pitchFamily="49" charset="0"/>
              </a:rPr>
              <a:t>  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ok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T[] a2 =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(T[]) (new Object[10]);</a:t>
            </a:r>
            <a:r>
              <a:rPr lang="en-US" altLang="en-US">
                <a:latin typeface="Courier New" panose="02070309020205020404" pitchFamily="49" charset="0"/>
              </a:rPr>
              <a:t>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ok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You cannot create objects or arrays of a parameterized type.</a:t>
            </a:r>
          </a:p>
          <a:p>
            <a:pPr lvl="1" eaLnBrk="1" hangingPunct="1"/>
            <a:r>
              <a:rPr lang="en-US" altLang="en-US"/>
              <a:t>You can create variables of that type, accept them as parameters, return them, or create arrays by casting from </a:t>
            </a:r>
            <a:r>
              <a:rPr lang="en-US" altLang="en-US">
                <a:latin typeface="Courier New" panose="02070309020205020404" pitchFamily="49" charset="0"/>
              </a:rPr>
              <a:t>Object[]</a:t>
            </a:r>
            <a:r>
              <a:rPr lang="en-US" altLang="en-US"/>
              <a:t> 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C44C93-315E-5C74-DD1F-00147B24D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generic objects</a:t>
            </a:r>
            <a:endParaRPr lang="en-US" altLang="en-US" sz="28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0EAD679-697A-7FB1-A941-9C859FF7E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class ArrayList&lt;</a:t>
            </a:r>
            <a:r>
              <a:rPr lang="en-US" altLang="en-US" b="1"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&gt;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int indexOf(</a:t>
            </a:r>
            <a:r>
              <a:rPr lang="en-US" altLang="en-US" b="1"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for (int i = 0; i &lt; size;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        // if (elementData[i] ==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   if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elementData[i].equals(value)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       return i;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-1;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When testing objects of type E for equality, must use </a:t>
            </a:r>
            <a:r>
              <a:rPr lang="en-US" altLang="en-US">
                <a:latin typeface="Courier New" panose="02070309020205020404" pitchFamily="49" charset="0"/>
              </a:rPr>
              <a:t>equals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B2F375C-CD18-E02F-A413-5A11FADAC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Generic interface</a:t>
            </a:r>
            <a:endParaRPr lang="en-US" altLang="en-US" sz="28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FE9ED37-4742-0AB7-AD55-1CF4575DA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</a:rPr>
              <a:t>// Represents a list of values.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interface 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&lt;E&gt;</a:t>
            </a:r>
            <a:r>
              <a:rPr lang="en-US" altLang="en-US">
                <a:latin typeface="Courier New" panose="02070309020205020404" pitchFamily="49" charset="0"/>
              </a:rPr>
              <a:t>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void add(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 value);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void add(int index,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 value);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 get(int index);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int indexOf(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 value);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boolean isEmpty();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void remove(int index);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void set(int index,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E</a:t>
            </a:r>
            <a:r>
              <a:rPr lang="en-US" altLang="en-US">
                <a:latin typeface="Courier New" panose="02070309020205020404" pitchFamily="49" charset="0"/>
              </a:rPr>
              <a:t> value);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public int size();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class ArrayList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&lt;E&gt; implements List&lt;E&gt;</a:t>
            </a:r>
            <a:r>
              <a:rPr lang="en-US" altLang="en-US" sz="2000">
                <a:latin typeface="Courier New" panose="02070309020205020404" pitchFamily="49" charset="0"/>
              </a:rPr>
              <a:t> {</a:t>
            </a:r>
            <a:r>
              <a:rPr lang="en-US" altLang="en-US" sz="2000" b="1"/>
              <a:t> ...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sz="7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class LinkedList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&lt;E&gt; implements List&lt;E&gt;</a:t>
            </a:r>
            <a:r>
              <a:rPr lang="en-US" altLang="en-US" sz="2000">
                <a:latin typeface="Courier New" panose="02070309020205020404" pitchFamily="49" charset="0"/>
              </a:rPr>
              <a:t> {</a:t>
            </a:r>
            <a:r>
              <a:rPr lang="en-US" altLang="en-US" sz="2000" b="1"/>
              <a:t> ...</a:t>
            </a:r>
            <a:endParaRPr lang="en-US" altLang="en-US" sz="20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5D18AF3C-DD23-6EB8-CC08-86E2F2C7E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 methods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A7B8F42-FF1F-66A2-85F8-916D911FD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endParaRPr lang="en-US" altLang="en-US">
              <a:solidFill>
                <a:srgbClr val="262626"/>
              </a:solidFill>
            </a:endParaRP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What does this list of methods tell you about Java's design?</a:t>
            </a:r>
          </a:p>
        </p:txBody>
      </p:sp>
      <p:graphicFrame>
        <p:nvGraphicFramePr>
          <p:cNvPr id="461828" name="Group 4">
            <a:extLst>
              <a:ext uri="{FF2B5EF4-FFF2-40B4-BE49-F238E27FC236}">
                <a16:creationId xmlns:a16="http://schemas.microsoft.com/office/drawing/2014/main" id="{1DFF62F3-EE1D-FE45-B42D-0367622A5D7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8686800" cy="4693920"/>
        </p:xfrm>
        <a:graphic>
          <a:graphicData uri="http://schemas.openxmlformats.org/drawingml/2006/table">
            <a:tbl>
              <a:tblPr/>
              <a:tblGrid>
                <a:gridCol w="4908550">
                  <a:extLst>
                    <a:ext uri="{9D8B030D-6E8A-4147-A177-3AD203B41FA5}">
                      <a16:colId xmlns:a16="http://schemas.microsoft.com/office/drawing/2014/main" val="1603016325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1676177927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092634"/>
                  </a:ext>
                </a:extLst>
              </a:tr>
              <a:tr h="288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protected Object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clone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creates a copy of the 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53818"/>
                  </a:ext>
                </a:extLst>
              </a:tr>
              <a:tr h="509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boolean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equals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(Object 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returns whether two objects have the same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02548"/>
                  </a:ext>
                </a:extLst>
              </a:tr>
              <a:tr h="319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protected void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finalize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called during garbage collection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53971"/>
                  </a:ext>
                </a:extLst>
              </a:tr>
              <a:tr h="2873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Class&lt;?&gt;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getClass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info about the object's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93600"/>
                  </a:ext>
                </a:extLst>
              </a:tr>
              <a:tr h="509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int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hashCode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a code suitable for putting this object into a hash collection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647067"/>
                  </a:ext>
                </a:extLst>
              </a:tr>
              <a:tr h="323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String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toString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text representation of the 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485303"/>
                  </a:ext>
                </a:extLst>
              </a:tr>
              <a:tr h="5810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void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notify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</a:b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void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notifyAll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</a:b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void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wait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</a:b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public void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wait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(...)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213"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57467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68375" algn="l" eaLnBrk="0" hangingPunct="0">
                        <a:spcBef>
                          <a:spcPct val="20000"/>
                        </a:spcBef>
                        <a:buClr>
                          <a:srgbClr val="9900CC"/>
                        </a:buClr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marL="1257300" algn="l" eaLnBrk="0" hangingPunct="0">
                        <a:spcBef>
                          <a:spcPct val="20000"/>
                        </a:spcBef>
                        <a:buClr>
                          <a:srgbClr val="796646"/>
                        </a:buClr>
                        <a:buFont typeface="Wingdings" panose="05000000000000000000" pitchFamily="2" charset="2"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marL="1544638" algn="l" eaLnBrk="0" hangingPunct="0">
                        <a:spcBef>
                          <a:spcPct val="20000"/>
                        </a:spcBef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2001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2459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2916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33734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92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>
                          <a:tab pos="860425" algn="l"/>
                          <a:tab pos="1143000" algn="l"/>
                          <a:tab pos="1431925" algn="l"/>
                          <a:tab pos="1774825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methods related to concurrency and locking  (seen later)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924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EB51996C-D50C-1D19-C207-E13534F63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properties of objects</a:t>
            </a:r>
          </a:p>
        </p:txBody>
      </p:sp>
      <p:sp>
        <p:nvSpPr>
          <p:cNvPr id="462851" name="Rectangle 3">
            <a:extLst>
              <a:ext uri="{FF2B5EF4-FFF2-40B4-BE49-F238E27FC236}">
                <a16:creationId xmlns:a16="http://schemas.microsoft.com/office/drawing/2014/main" id="{3F9F6DA0-5FAE-A2D1-6ABD-31EAB612A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When Sun designed Java, they felt that </a:t>
            </a:r>
            <a:r>
              <a:rPr lang="en-US" altLang="en-US" i="1">
                <a:solidFill>
                  <a:srgbClr val="262626"/>
                </a:solidFill>
              </a:rPr>
              <a:t>every</a:t>
            </a:r>
            <a:r>
              <a:rPr lang="en-US" altLang="en-US">
                <a:solidFill>
                  <a:srgbClr val="262626"/>
                </a:solidFill>
              </a:rPr>
              <a:t> object (including arrays) should be able to: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be compared to other objects  (equals)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be printed on the console or converted into a string  (toString)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ask questions at runtime about what type/class it is  (getClass)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be created  (constructors),  copied  (clone),  and destroyed  (finalize)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be used in hash-based collections  (hashCode)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perform multi-threaded synchronization and locking  (notify/wait)</a:t>
            </a:r>
          </a:p>
          <a:p>
            <a:pPr lvl="1"/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>
                <a:solidFill>
                  <a:srgbClr val="262626"/>
                </a:solidFill>
              </a:rPr>
              <a:t>This powerful and broad set of capabilities helped Java's adoption as an object-oriented language.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9093836A-58C2-14D2-BCB7-07AE55643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Object class</a:t>
            </a:r>
          </a:p>
        </p:txBody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C00319C8-C976-277E-A87B-4A601A8E0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You can store any object in a variable of type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o1 = new Point(5, -3);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 o2 = "hello there";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You can write methods that accept an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 parameter.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public void example(</a:t>
            </a:r>
            <a:r>
              <a:rPr lang="en-US" altLang="en-US" b="1">
                <a:solidFill>
                  <a:srgbClr val="404040"/>
                </a:solidFill>
                <a:latin typeface="Courier New" panose="02070309020205020404" pitchFamily="49" charset="0"/>
              </a:rPr>
              <a:t>Object o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if (o != null)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    System.out.println(</a:t>
            </a: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"o is " + o.toString()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    }</a:t>
            </a:r>
            <a:endParaRPr lang="en-US" altLang="en-US">
              <a:solidFill>
                <a:srgbClr val="404040"/>
              </a:solidFill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r>
              <a:rPr lang="en-US" altLang="en-US">
                <a:solidFill>
                  <a:srgbClr val="262626"/>
                </a:solidFill>
              </a:rPr>
              <a:t>You can make arrays or collections of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s.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9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Object[] a = new Object[5];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a[0] = "hello";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a[1] = new Random();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List&lt;Object&gt; list = new ArrayList&lt;Object&gt;();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>
            <a:extLst>
              <a:ext uri="{FF2B5EF4-FFF2-40B4-BE49-F238E27FC236}">
                <a16:creationId xmlns:a16="http://schemas.microsoft.com/office/drawing/2014/main" id="{6EC451F6-9D90-0F83-D7B1-7F614F010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comparing objects</a:t>
            </a:r>
          </a:p>
        </p:txBody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42EA3273-488D-3F79-3094-1C1F6ED65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The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>
                <a:solidFill>
                  <a:srgbClr val="262626"/>
                </a:solidFill>
              </a:rPr>
              <a:t> operator does not work well with objects.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	==</a:t>
            </a:r>
            <a:r>
              <a:rPr lang="en-US" altLang="en-US">
                <a:solidFill>
                  <a:srgbClr val="404040"/>
                </a:solidFill>
              </a:rPr>
              <a:t> tests for </a:t>
            </a:r>
            <a:r>
              <a:rPr lang="en-US" altLang="en-US" b="1">
                <a:solidFill>
                  <a:srgbClr val="404040"/>
                </a:solidFill>
              </a:rPr>
              <a:t>referential equality</a:t>
            </a:r>
            <a:r>
              <a:rPr lang="en-US" altLang="en-US">
                <a:solidFill>
                  <a:srgbClr val="404040"/>
                </a:solidFill>
              </a:rPr>
              <a:t>, not state-based equality.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404040"/>
                </a:solidFill>
              </a:rPr>
              <a:t>	It produces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>
                <a:solidFill>
                  <a:srgbClr val="404040"/>
                </a:solidFill>
              </a:rPr>
              <a:t> only when you compare an object to itself.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>
              <a:solidFill>
                <a:srgbClr val="40404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	Point p1 = new Point(5, 3);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	Point p2 = new Point(5, 3);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	Point p3 = p2;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	// p1 == p2 is false;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	// p1 == p3 is false;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	// p2 == p3 is true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660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	// p1.equals(p2)?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6600"/>
                </a:solidFill>
                <a:latin typeface="Courier New" panose="02070309020205020404" pitchFamily="49" charset="0"/>
              </a:rPr>
              <a:t>	// p2.equals(p3)?</a:t>
            </a:r>
          </a:p>
        </p:txBody>
      </p:sp>
      <p:sp>
        <p:nvSpPr>
          <p:cNvPr id="475140" name="Text Box 4">
            <a:extLst>
              <a:ext uri="{FF2B5EF4-FFF2-40B4-BE49-F238E27FC236}">
                <a16:creationId xmlns:a16="http://schemas.microsoft.com/office/drawing/2014/main" id="{A8D16DB8-2659-239F-9C8E-3B5BEF70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81400"/>
            <a:ext cx="24384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lnSpc>
                <a:spcPct val="70000"/>
              </a:lnSpc>
            </a:pPr>
            <a:endParaRPr lang="en-US" altLang="en-US">
              <a:latin typeface="Courier New" panose="02070309020205020404" pitchFamily="49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70000"/>
              </a:lnSpc>
            </a:pPr>
            <a:endParaRPr lang="en-US" altLang="en-US">
              <a:latin typeface="Courier New" panose="02070309020205020404" pitchFamily="49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70000"/>
              </a:lnSpc>
            </a:pPr>
            <a:endParaRPr lang="en-US" altLang="en-US">
              <a:latin typeface="Courier New" panose="02070309020205020404" pitchFamily="49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latin typeface="Courier New" panose="02070309020205020404" pitchFamily="49" charset="0"/>
                <a:ea typeface="MS PGothic" panose="020B0600070205080204" pitchFamily="34" charset="-128"/>
                <a:cs typeface="Times New Roman" panose="02020603050405020304" pitchFamily="18" charset="0"/>
              </a:rPr>
              <a:t>...</a:t>
            </a:r>
          </a:p>
        </p:txBody>
      </p:sp>
      <p:graphicFrame>
        <p:nvGraphicFramePr>
          <p:cNvPr id="407557" name="Group 5">
            <a:extLst>
              <a:ext uri="{FF2B5EF4-FFF2-40B4-BE49-F238E27FC236}">
                <a16:creationId xmlns:a16="http://schemas.microsoft.com/office/drawing/2014/main" id="{C1D19E18-E965-ACF2-C121-7128E335F24B}"/>
              </a:ext>
            </a:extLst>
          </p:cNvPr>
          <p:cNvGraphicFramePr>
            <a:graphicFrameLocks noGrp="1"/>
          </p:cNvGraphicFramePr>
          <p:nvPr/>
        </p:nvGraphicFramePr>
        <p:xfrm>
          <a:off x="6605588" y="3751263"/>
          <a:ext cx="2197100" cy="396875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1700981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6932308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00227241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39474187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007414"/>
                  </a:ext>
                </a:extLst>
              </a:tr>
            </a:tbl>
          </a:graphicData>
        </a:graphic>
      </p:graphicFrame>
      <p:graphicFrame>
        <p:nvGraphicFramePr>
          <p:cNvPr id="407575" name="Group 23">
            <a:extLst>
              <a:ext uri="{FF2B5EF4-FFF2-40B4-BE49-F238E27FC236}">
                <a16:creationId xmlns:a16="http://schemas.microsoft.com/office/drawing/2014/main" id="{40EFD617-A79D-EFE0-96A5-70E2125B2604}"/>
              </a:ext>
            </a:extLst>
          </p:cNvPr>
          <p:cNvGraphicFramePr>
            <a:graphicFrameLocks noGrp="1"/>
          </p:cNvGraphicFramePr>
          <p:nvPr/>
        </p:nvGraphicFramePr>
        <p:xfrm>
          <a:off x="4306888" y="38862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3244443849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4182048163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745071"/>
                  </a:ext>
                </a:extLst>
              </a:tr>
            </a:tbl>
          </a:graphicData>
        </a:graphic>
      </p:graphicFrame>
      <p:sp>
        <p:nvSpPr>
          <p:cNvPr id="475161" name="Line 33">
            <a:extLst>
              <a:ext uri="{FF2B5EF4-FFF2-40B4-BE49-F238E27FC236}">
                <a16:creationId xmlns:a16="http://schemas.microsoft.com/office/drawing/2014/main" id="{C6E63073-9F82-CD01-721A-93931A69D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888" y="4191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7586" name="Group 34">
            <a:extLst>
              <a:ext uri="{FF2B5EF4-FFF2-40B4-BE49-F238E27FC236}">
                <a16:creationId xmlns:a16="http://schemas.microsoft.com/office/drawing/2014/main" id="{129332EF-E80D-7D55-71D3-33E79CBAF0DE}"/>
              </a:ext>
            </a:extLst>
          </p:cNvPr>
          <p:cNvGraphicFramePr>
            <a:graphicFrameLocks noGrp="1"/>
          </p:cNvGraphicFramePr>
          <p:nvPr/>
        </p:nvGraphicFramePr>
        <p:xfrm>
          <a:off x="4306888" y="4778375"/>
          <a:ext cx="1428750" cy="520700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3632772929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3876913171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000484"/>
                  </a:ext>
                </a:extLst>
              </a:tr>
            </a:tbl>
          </a:graphicData>
        </a:graphic>
      </p:graphicFrame>
      <p:sp>
        <p:nvSpPr>
          <p:cNvPr id="475169" name="Line 44">
            <a:extLst>
              <a:ext uri="{FF2B5EF4-FFF2-40B4-BE49-F238E27FC236}">
                <a16:creationId xmlns:a16="http://schemas.microsoft.com/office/drawing/2014/main" id="{2A193A2A-CE9D-F56C-4F80-4E3D177BF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888" y="50831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170" name="Text Box 45">
            <a:extLst>
              <a:ext uri="{FF2B5EF4-FFF2-40B4-BE49-F238E27FC236}">
                <a16:creationId xmlns:a16="http://schemas.microsoft.com/office/drawing/2014/main" id="{9FA06787-8E0D-1628-FF1D-6036A5F5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686300"/>
            <a:ext cx="24384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lnSpc>
                <a:spcPct val="70000"/>
              </a:lnSpc>
            </a:pPr>
            <a:endParaRPr lang="en-US" altLang="en-US">
              <a:latin typeface="Courier New" panose="02070309020205020404" pitchFamily="49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70000"/>
              </a:lnSpc>
            </a:pPr>
            <a:endParaRPr lang="en-US" altLang="en-US">
              <a:latin typeface="Courier New" panose="02070309020205020404" pitchFamily="49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70000"/>
              </a:lnSpc>
            </a:pPr>
            <a:endParaRPr lang="en-US" altLang="en-US">
              <a:latin typeface="Courier New" panose="02070309020205020404" pitchFamily="49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latin typeface="Courier New" panose="02070309020205020404" pitchFamily="49" charset="0"/>
                <a:ea typeface="MS PGothic" panose="020B0600070205080204" pitchFamily="34" charset="-128"/>
                <a:cs typeface="Times New Roman" panose="02020603050405020304" pitchFamily="18" charset="0"/>
              </a:rPr>
              <a:t>...</a:t>
            </a:r>
          </a:p>
        </p:txBody>
      </p:sp>
      <p:graphicFrame>
        <p:nvGraphicFramePr>
          <p:cNvPr id="407598" name="Group 46">
            <a:extLst>
              <a:ext uri="{FF2B5EF4-FFF2-40B4-BE49-F238E27FC236}">
                <a16:creationId xmlns:a16="http://schemas.microsoft.com/office/drawing/2014/main" id="{F207AA65-8628-9AAE-7553-909B767973B2}"/>
              </a:ext>
            </a:extLst>
          </p:cNvPr>
          <p:cNvGraphicFramePr>
            <a:graphicFrameLocks noGrp="1"/>
          </p:cNvGraphicFramePr>
          <p:nvPr/>
        </p:nvGraphicFramePr>
        <p:xfrm>
          <a:off x="6605588" y="4856163"/>
          <a:ext cx="2197100" cy="396875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32774218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9645727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408123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20955927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urier New" panose="02070309020205020404" pitchFamily="49" charset="0"/>
                        </a:rPr>
                        <a:t>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244839"/>
                  </a:ext>
                </a:extLst>
              </a:tr>
            </a:tbl>
          </a:graphicData>
        </a:graphic>
      </p:graphicFrame>
      <p:graphicFrame>
        <p:nvGraphicFramePr>
          <p:cNvPr id="2" name="Group 34">
            <a:extLst>
              <a:ext uri="{FF2B5EF4-FFF2-40B4-BE49-F238E27FC236}">
                <a16:creationId xmlns:a16="http://schemas.microsoft.com/office/drawing/2014/main" id="{5EEA4EF7-405F-E340-6729-691DB0035FC1}"/>
              </a:ext>
            </a:extLst>
          </p:cNvPr>
          <p:cNvGraphicFramePr>
            <a:graphicFrameLocks noGrp="1"/>
          </p:cNvGraphicFramePr>
          <p:nvPr/>
        </p:nvGraphicFramePr>
        <p:xfrm>
          <a:off x="4306888" y="55753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152011327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349619519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9275B"/>
                        </a:buClr>
                        <a:buSzPct val="100000"/>
                        <a:defRPr sz="2000">
                          <a:solidFill>
                            <a:srgbClr val="262626"/>
                          </a:solidFill>
                          <a:latin typeface="Calibri" panose="020F0502020204030204" pitchFamily="34" charset="0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rgbClr val="4D4D4D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4D4D4D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275B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846810"/>
                  </a:ext>
                </a:extLst>
              </a:tr>
            </a:tbl>
          </a:graphicData>
        </a:graphic>
      </p:graphicFrame>
      <p:sp>
        <p:nvSpPr>
          <p:cNvPr id="475191" name="Line 44">
            <a:extLst>
              <a:ext uri="{FF2B5EF4-FFF2-40B4-BE49-F238E27FC236}">
                <a16:creationId xmlns:a16="http://schemas.microsoft.com/office/drawing/2014/main" id="{436B7039-C32D-05E3-8F2D-8483AD7D1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9888" y="5334000"/>
            <a:ext cx="99060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>
            <a:extLst>
              <a:ext uri="{FF2B5EF4-FFF2-40B4-BE49-F238E27FC236}">
                <a16:creationId xmlns:a16="http://schemas.microsoft.com/office/drawing/2014/main" id="{FBA89978-76D4-A10D-2889-BC35886F8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equals method</a:t>
            </a:r>
          </a:p>
        </p:txBody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80ACC47C-0773-909A-9B09-11C3973C6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>
                <a:solidFill>
                  <a:srgbClr val="262626"/>
                </a:solidFill>
              </a:rPr>
              <a:t>The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Object</a:t>
            </a:r>
            <a:r>
              <a:rPr lang="en-US" altLang="en-US">
                <a:solidFill>
                  <a:srgbClr val="262626"/>
                </a:solidFill>
              </a:rPr>
              <a:t> class's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equals</a:t>
            </a:r>
            <a:r>
              <a:rPr lang="en-US" altLang="en-US">
                <a:solidFill>
                  <a:srgbClr val="262626"/>
                </a:solidFill>
              </a:rPr>
              <a:t> implementation is very simple: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404040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public class Object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public boolean equals(Object o)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404040"/>
                </a:solidFill>
                <a:latin typeface="Courier New" panose="02070309020205020404" pitchFamily="49" charset="0"/>
              </a:rPr>
              <a:t>        return this == o;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    }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404040"/>
                </a:solidFill>
                <a:latin typeface="Courier New" panose="02070309020205020404" pitchFamily="49" charset="0"/>
              </a:rPr>
              <a:t>}</a:t>
            </a:r>
          </a:p>
          <a:p>
            <a:endParaRPr lang="en-US" altLang="en-US" sz="2000">
              <a:solidFill>
                <a:srgbClr val="262626"/>
              </a:solidFill>
              <a:latin typeface="Courier New" panose="02070309020205020404" pitchFamily="49" charset="0"/>
            </a:endParaRPr>
          </a:p>
          <a:p>
            <a:r>
              <a:rPr lang="en-US" altLang="en-US">
                <a:solidFill>
                  <a:srgbClr val="262626"/>
                </a:solidFill>
              </a:rPr>
              <a:t>However: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When we have used equals with various kinds of objects, it didn't behave like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>
                <a:solidFill>
                  <a:srgbClr val="404040"/>
                </a:solidFill>
              </a:rPr>
              <a:t> .  Why not?</a:t>
            </a:r>
          </a:p>
          <a:p>
            <a:pPr lvl="1"/>
            <a:r>
              <a:rPr lang="en-US" altLang="en-US">
                <a:solidFill>
                  <a:srgbClr val="404040"/>
                </a:solidFill>
              </a:rPr>
              <a:t>The </a:t>
            </a:r>
            <a:r>
              <a:rPr lang="en-US" altLang="en-US">
                <a:solidFill>
                  <a:srgbClr val="404040"/>
                </a:solidFill>
                <a:hlinkClick r:id="rId2"/>
              </a:rPr>
              <a:t>Java API documentation for equals</a:t>
            </a:r>
            <a:r>
              <a:rPr lang="en-US" altLang="en-US">
                <a:solidFill>
                  <a:srgbClr val="404040"/>
                </a:solidFill>
              </a:rPr>
              <a:t> is elaborate.  Why?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1A19049D-5A31-C96E-C41F-B39E0136B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Overriding equals</a:t>
            </a:r>
          </a:p>
        </p:txBody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36690D70-7236-023D-45CA-7CFBA1B66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GB" altLang="en-US">
                <a:solidFill>
                  <a:srgbClr val="262626"/>
                </a:solidFill>
              </a:rPr>
              <a:t>The Object class is designed for inheritance.</a:t>
            </a:r>
          </a:p>
          <a:p>
            <a:pPr lvl="1"/>
            <a:r>
              <a:rPr lang="en-GB" altLang="en-US">
                <a:solidFill>
                  <a:srgbClr val="404040"/>
                </a:solidFill>
              </a:rPr>
              <a:t>Its description and specification will apply to all other Java classes.</a:t>
            </a:r>
          </a:p>
          <a:p>
            <a:pPr lvl="1"/>
            <a:endParaRPr lang="en-GB" altLang="en-US">
              <a:solidFill>
                <a:srgbClr val="404040"/>
              </a:solidFill>
            </a:endParaRPr>
          </a:p>
          <a:p>
            <a:r>
              <a:rPr lang="en-GB" altLang="en-US">
                <a:solidFill>
                  <a:srgbClr val="262626"/>
                </a:solidFill>
              </a:rPr>
              <a:t>So, its specification must be flexible enough to apply to all classes.</a:t>
            </a:r>
          </a:p>
          <a:p>
            <a:pPr lvl="1"/>
            <a:r>
              <a:rPr lang="en-GB" altLang="en-US">
                <a:solidFill>
                  <a:srgbClr val="404040"/>
                </a:solidFill>
              </a:rPr>
              <a:t>Subclasses will </a:t>
            </a:r>
            <a:r>
              <a:rPr lang="en-GB" altLang="en-US" i="1">
                <a:solidFill>
                  <a:srgbClr val="404040"/>
                </a:solidFill>
              </a:rPr>
              <a:t>override </a:t>
            </a:r>
            <a:r>
              <a:rPr lang="en-GB" altLang="en-US">
                <a:solidFill>
                  <a:srgbClr val="404040"/>
                </a:solidFill>
              </a:rPr>
              <a:t>equals to test for equality in their own way.</a:t>
            </a:r>
          </a:p>
          <a:p>
            <a:pPr lvl="1"/>
            <a:r>
              <a:rPr lang="en-GB" altLang="en-US">
                <a:solidFill>
                  <a:srgbClr val="404040"/>
                </a:solidFill>
              </a:rPr>
              <a:t>The Object equals spec enumerates basic properties that clients can rely on that method to have in all subtypes of Object.</a:t>
            </a:r>
          </a:p>
          <a:p>
            <a:pPr lvl="2"/>
            <a:r>
              <a:rPr lang="en-GB" altLang="en-US"/>
              <a:t>(this == o) is compatible with these properties, but so are other tests.</a:t>
            </a:r>
          </a:p>
          <a:p>
            <a:endParaRPr lang="en-US" altLang="en-US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>
            <a:extLst>
              <a:ext uri="{FF2B5EF4-FFF2-40B4-BE49-F238E27FC236}">
                <a16:creationId xmlns:a16="http://schemas.microsoft.com/office/drawing/2014/main" id="{A124EFB9-A817-0ABB-EC68-21E7B6396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Flawed </a:t>
            </a:r>
            <a:r>
              <a:rPr lang="en-US" altLang="en-US">
                <a:latin typeface="Courier New" panose="02070309020205020404" pitchFamily="49" charset="0"/>
              </a:rPr>
              <a:t>equals</a:t>
            </a:r>
            <a:r>
              <a:rPr lang="en-US" altLang="en-US"/>
              <a:t> method 1</a:t>
            </a:r>
          </a:p>
        </p:txBody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1A078AD7-E7A4-DF6B-64DE-E0988F93C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public boolean equals(Point other) {    </a:t>
            </a:r>
            <a:r>
              <a:rPr lang="en-US" altLang="en-US">
                <a:solidFill>
                  <a:srgbClr val="006600"/>
                </a:solidFill>
                <a:latin typeface="Courier New" panose="02070309020205020404" pitchFamily="49" charset="0"/>
              </a:rPr>
              <a:t>// bad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if (x == other.x &amp;&amp; y == other.y)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    return true;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} else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    return false;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  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</a:rPr>
              <a:t>	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rgbClr val="8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en-US">
                <a:solidFill>
                  <a:srgbClr val="262626"/>
                </a:solidFill>
              </a:rPr>
              <a:t>Let's write an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equals</a:t>
            </a:r>
            <a:r>
              <a:rPr lang="en-US" altLang="en-US">
                <a:solidFill>
                  <a:srgbClr val="262626"/>
                </a:solidFill>
              </a:rPr>
              <a:t> method for a </a:t>
            </a:r>
            <a:r>
              <a:rPr lang="en-US" altLang="en-US">
                <a:solidFill>
                  <a:srgbClr val="262626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>
                <a:solidFill>
                  <a:srgbClr val="262626"/>
                </a:solidFill>
              </a:rPr>
              <a:t> class.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solidFill>
                  <a:srgbClr val="404040"/>
                </a:solidFill>
              </a:rPr>
              <a:t>The method should compare the state of the two objects and return </a:t>
            </a:r>
            <a:r>
              <a:rPr lang="en-US" altLang="en-US">
                <a:solidFill>
                  <a:srgbClr val="40404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>
                <a:solidFill>
                  <a:srgbClr val="404040"/>
                </a:solidFill>
              </a:rPr>
              <a:t> if they have the same x/y position.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solidFill>
                  <a:srgbClr val="404040"/>
                </a:solidFill>
              </a:rPr>
              <a:t>What's wrong with the above implementation?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3655</TotalTime>
  <Words>2547</Words>
  <Application>Microsoft Office PowerPoint</Application>
  <PresentationFormat>On-screen Show (4:3)</PresentationFormat>
  <Paragraphs>403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Cambria</vt:lpstr>
      <vt:lpstr>Courier New</vt:lpstr>
      <vt:lpstr>Verdana</vt:lpstr>
      <vt:lpstr>Wingdings</vt:lpstr>
      <vt:lpstr>Wingdings 2</vt:lpstr>
      <vt:lpstr>cse143-13wi</vt:lpstr>
      <vt:lpstr>CS 142</vt:lpstr>
      <vt:lpstr>The class Object</vt:lpstr>
      <vt:lpstr>Object methods</vt:lpstr>
      <vt:lpstr>Common properties of objects</vt:lpstr>
      <vt:lpstr>Using the Object class</vt:lpstr>
      <vt:lpstr>Recall: comparing objects</vt:lpstr>
      <vt:lpstr>Default equals method</vt:lpstr>
      <vt:lpstr>Overriding equals</vt:lpstr>
      <vt:lpstr>Flawed equals method 1</vt:lpstr>
      <vt:lpstr>Flaws in the method</vt:lpstr>
      <vt:lpstr>Flawed equals method 2</vt:lpstr>
      <vt:lpstr>Object variables</vt:lpstr>
      <vt:lpstr>Casting references</vt:lpstr>
      <vt:lpstr>Flawed equals method 3</vt:lpstr>
      <vt:lpstr>Comparing different types</vt:lpstr>
      <vt:lpstr>The instanceof keyword</vt:lpstr>
      <vt:lpstr>Flawed equals method 4</vt:lpstr>
      <vt:lpstr>Subclassing and equals</vt:lpstr>
      <vt:lpstr>Flawed equals method 5</vt:lpstr>
      <vt:lpstr>A proper equals method</vt:lpstr>
      <vt:lpstr>The getClass method</vt:lpstr>
      <vt:lpstr>Correct equals methods</vt:lpstr>
      <vt:lpstr>Implementing generics</vt:lpstr>
      <vt:lpstr>Generics and arrays</vt:lpstr>
      <vt:lpstr>Comparing generic objects</vt:lpstr>
      <vt:lpstr>Generic interface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143</dc:title>
  <dc:creator>allison</dc:creator>
  <cp:lastModifiedBy>Allison Obourn</cp:lastModifiedBy>
  <cp:revision>42</cp:revision>
  <dcterms:created xsi:type="dcterms:W3CDTF">2013-01-18T06:01:52Z</dcterms:created>
  <dcterms:modified xsi:type="dcterms:W3CDTF">2024-05-29T05:10:17Z</dcterms:modified>
</cp:coreProperties>
</file>