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98" r:id="rId3"/>
    <p:sldId id="299" r:id="rId4"/>
    <p:sldId id="300" r:id="rId5"/>
    <p:sldId id="301" r:id="rId6"/>
    <p:sldId id="302" r:id="rId7"/>
    <p:sldId id="262" r:id="rId8"/>
    <p:sldId id="275" r:id="rId9"/>
    <p:sldId id="276" r:id="rId10"/>
    <p:sldId id="279" r:id="rId11"/>
    <p:sldId id="280" r:id="rId12"/>
    <p:sldId id="277" r:id="rId13"/>
    <p:sldId id="291" r:id="rId14"/>
    <p:sldId id="258" r:id="rId15"/>
    <p:sldId id="259" r:id="rId16"/>
    <p:sldId id="293" r:id="rId17"/>
    <p:sldId id="273" r:id="rId18"/>
    <p:sldId id="296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4D4"/>
    <a:srgbClr val="E1F2F3"/>
    <a:srgbClr val="FFFFC0"/>
    <a:srgbClr val="FFFF80"/>
    <a:srgbClr val="008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1003" autoAdjust="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97EA132-36FC-C341-0D42-C910B3CF18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C69060F-389F-E1BA-8D11-7A84AD2479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66D9212-0E6B-49AF-9016-0D47D7876C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60BC750-3C89-DD51-1F69-DFD5D59EFD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CD3C29E0-6BB1-F6B1-A094-F0F4385C20B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2F67C2DC-31EF-3B43-846F-E9E545426B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1B723E4-9DF5-4CFF-A43B-668B3288B0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DF6536CC-3B36-7416-388D-E36FEBE0F166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999D4A4A-A1DA-93F4-79EB-D032B8BA1FC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4">
              <a:extLst>
                <a:ext uri="{FF2B5EF4-FFF2-40B4-BE49-F238E27FC236}">
                  <a16:creationId xmlns:a16="http://schemas.microsoft.com/office/drawing/2014/main" id="{4259DB16-34B1-4E55-4069-70BBE20C9F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sp>
          <p:nvSpPr>
            <p:cNvPr id="5" name="Freeform 15">
              <a:extLst>
                <a:ext uri="{FF2B5EF4-FFF2-40B4-BE49-F238E27FC236}">
                  <a16:creationId xmlns:a16="http://schemas.microsoft.com/office/drawing/2014/main" id="{A89E009E-F2E5-D479-B8E4-E6C845434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6181834B-D190-0BE4-4427-6E13E5F184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17">
                <a:extLst>
                  <a:ext uri="{FF2B5EF4-FFF2-40B4-BE49-F238E27FC236}">
                    <a16:creationId xmlns:a16="http://schemas.microsoft.com/office/drawing/2014/main" id="{EEEB50B2-70A5-F49A-5F09-46AF899C9B2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18">
                <a:extLst>
                  <a:ext uri="{FF2B5EF4-FFF2-40B4-BE49-F238E27FC236}">
                    <a16:creationId xmlns:a16="http://schemas.microsoft.com/office/drawing/2014/main" id="{5A6A9109-02CC-9A09-DD3D-F56F640EB62E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2286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001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692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0"/>
            <a:ext cx="22479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59130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161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1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866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4196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4196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890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337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750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89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04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299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2AA31D7-E641-58A1-C9B5-5CDDF716A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E4D4641-57D6-1917-BE6D-9E88CDAFA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99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Slide Number Placeholder 3">
            <a:extLst>
              <a:ext uri="{FF2B5EF4-FFF2-40B4-BE49-F238E27FC236}">
                <a16:creationId xmlns:a16="http://schemas.microsoft.com/office/drawing/2014/main" id="{4555AB13-FB3E-A03B-DC51-F60A57F02589}"/>
              </a:ext>
            </a:extLst>
          </p:cNvPr>
          <p:cNvSpPr txBox="1">
            <a:spLocks noGrp="1"/>
          </p:cNvSpPr>
          <p:nvPr userDrawn="1"/>
        </p:nvSpPr>
        <p:spPr bwMode="auto">
          <a:xfrm>
            <a:off x="82296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ts val="500"/>
              </a:spcBef>
            </a:pPr>
            <a:fld id="{3BD8D76B-4BBF-4D56-8500-BCEB2BC9FBF0}" type="slidenum">
              <a:rPr lang="en-US" altLang="en-US" sz="1200">
                <a:solidFill>
                  <a:srgbClr val="424242"/>
                </a:solidFill>
                <a:latin typeface="Verdana" panose="020B0604030504040204" pitchFamily="34" charset="0"/>
              </a:rPr>
              <a:pPr algn="r" eaLnBrk="1" hangingPunct="1">
                <a:spcBef>
                  <a:spcPts val="500"/>
                </a:spcBef>
              </a:pPr>
              <a:t>‹#›</a:t>
            </a:fld>
            <a:endParaRPr lang="en-US" altLang="en-US"/>
          </a:p>
        </p:txBody>
      </p:sp>
      <p:grpSp>
        <p:nvGrpSpPr>
          <p:cNvPr id="6" name="Group 23">
            <a:extLst>
              <a:ext uri="{FF2B5EF4-FFF2-40B4-BE49-F238E27FC236}">
                <a16:creationId xmlns:a16="http://schemas.microsoft.com/office/drawing/2014/main" id="{2A31CCAE-89A9-48C4-41F1-A00FFD41673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EAFD76E-A569-91A3-7737-96E0B7685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68FA799-2CF5-BC53-7F19-DBE6959C1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grpSp>
          <p:nvGrpSpPr>
            <p:cNvPr id="9" name="Group 1">
              <a:extLst>
                <a:ext uri="{FF2B5EF4-FFF2-40B4-BE49-F238E27FC236}">
                  <a16:creationId xmlns:a16="http://schemas.microsoft.com/office/drawing/2014/main" id="{0B4FC3A7-C4AE-170A-C57C-DBF689EB88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C4D27A48-F2A3-73C8-8410-399DC994E7A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475D665-5A97-3BA4-5AD9-928878FB4C3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2" name="Freeform 11">
            <a:extLst>
              <a:ext uri="{FF2B5EF4-FFF2-40B4-BE49-F238E27FC236}">
                <a16:creationId xmlns:a16="http://schemas.microsoft.com/office/drawing/2014/main" id="{641ECD6E-B92D-04B2-72E4-A875B931F11E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9pPr>
    </p:titleStyle>
    <p:bodyStyle>
      <a:lvl1pPr marL="231775" indent="-231775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279400" algn="l" rtl="0" eaLnBrk="0" fontAlgn="base" hangingPunct="0">
        <a:spcBef>
          <a:spcPct val="20000"/>
        </a:spcBef>
        <a:spcAft>
          <a:spcPct val="0"/>
        </a:spcAft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74625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3325" indent="-173038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97025" indent="-220663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57F1DB4-3593-2687-01FC-D8E6A9232F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2286000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E21B5D7-D244-8EE0-9500-61E5B876A16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146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Lecture 34: </a:t>
            </a:r>
            <a:r>
              <a:rPr lang="en-US" altLang="en-US" dirty="0"/>
              <a:t>Advanced List Implementation</a:t>
            </a:r>
          </a:p>
        </p:txBody>
      </p:sp>
      <p:pic>
        <p:nvPicPr>
          <p:cNvPr id="4100" name="Picture 1">
            <a:extLst>
              <a:ext uri="{FF2B5EF4-FFF2-40B4-BE49-F238E27FC236}">
                <a16:creationId xmlns:a16="http://schemas.microsoft.com/office/drawing/2014/main" id="{08F63F43-CB9A-543F-F7B2-0865343EC9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3200400"/>
            <a:ext cx="59245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3203DC-B7E8-7CA7-4D74-D9283A0FDC29}"/>
              </a:ext>
            </a:extLst>
          </p:cNvPr>
          <p:cNvSpPr txBox="1"/>
          <p:nvPr/>
        </p:nvSpPr>
        <p:spPr>
          <a:xfrm>
            <a:off x="914400" y="5650468"/>
            <a:ext cx="73152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600" dirty="0"/>
              <a:t>Thanks to Marty Stepp and Stuart Reges for parts on these slides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73E47B3-543E-26DF-AFDB-B2EA28673D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 and interfaces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A42F7A9-0091-CE36-25A8-34F630371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classes that claim to implement an interface must implement all methods of that interface:</a:t>
            </a:r>
          </a:p>
          <a:p>
            <a:pPr lvl="1" eaLnBrk="1" hangingPunct="1">
              <a:buFontTx/>
              <a:buNone/>
            </a:pPr>
            <a:endParaRPr lang="en-US" altLang="en-US" sz="800"/>
          </a:p>
          <a:p>
            <a:pPr lvl="1" eaLnBrk="1" hangingPunct="1"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class Empty </a:t>
            </a:r>
            <a:r>
              <a:rPr lang="en-US" altLang="en-US" sz="2000" b="1">
                <a:latin typeface="Courier New" panose="02070309020205020404" pitchFamily="49" charset="0"/>
              </a:rPr>
              <a:t>implements IntList</a:t>
            </a:r>
            <a:r>
              <a:rPr lang="en-US" altLang="en-US" sz="2000">
                <a:latin typeface="Courier New" panose="02070309020205020404" pitchFamily="49" charset="0"/>
              </a:rPr>
              <a:t> {}  </a:t>
            </a:r>
            <a:r>
              <a:rPr lang="en-US" altLang="en-US" sz="2000">
                <a:solidFill>
                  <a:srgbClr val="008000"/>
                </a:solidFill>
                <a:latin typeface="Courier New" panose="02070309020205020404" pitchFamily="49" charset="0"/>
              </a:rPr>
              <a:t>// error</a:t>
            </a:r>
          </a:p>
          <a:p>
            <a:pPr lvl="1" eaLnBrk="1" hangingPunct="1">
              <a:buFontTx/>
              <a:buNone/>
            </a:pPr>
            <a:endParaRPr lang="en-US" altLang="en-US" sz="200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 sz="2000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Abstract classes can claim to implement an interface without writing its methods; subclasses must implement the methods.</a:t>
            </a:r>
          </a:p>
          <a:p>
            <a:pPr lvl="1" eaLnBrk="1" hangingPunct="1">
              <a:buFontTx/>
              <a:buNone/>
            </a:pPr>
            <a:endParaRPr lang="en-US" altLang="en-US" sz="800"/>
          </a:p>
          <a:p>
            <a:pPr lvl="1" eaLnBrk="1" hangingPunct="1"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</a:t>
            </a: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abstract </a:t>
            </a:r>
            <a:r>
              <a:rPr lang="en-US" altLang="en-US" sz="2000">
                <a:latin typeface="Courier New" panose="02070309020205020404" pitchFamily="49" charset="0"/>
              </a:rPr>
              <a:t>class Empty implements IntList {} </a:t>
            </a:r>
            <a:r>
              <a:rPr lang="en-US" altLang="en-US" sz="2000">
                <a:solidFill>
                  <a:srgbClr val="00800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buFontTx/>
              <a:buNone/>
            </a:pPr>
            <a:endParaRPr lang="en-US" altLang="en-US" sz="800"/>
          </a:p>
          <a:p>
            <a:pPr lvl="1" eaLnBrk="1" hangingPunct="1"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class Child </a:t>
            </a:r>
            <a:r>
              <a:rPr lang="en-US" altLang="en-US" sz="2000" b="1">
                <a:latin typeface="Courier New" panose="02070309020205020404" pitchFamily="49" charset="0"/>
              </a:rPr>
              <a:t>extends Empty</a:t>
            </a:r>
            <a:r>
              <a:rPr lang="en-US" altLang="en-US" sz="2000">
                <a:latin typeface="Courier New" panose="02070309020205020404" pitchFamily="49" charset="0"/>
              </a:rPr>
              <a:t> {}       </a:t>
            </a:r>
            <a:r>
              <a:rPr lang="en-US" altLang="en-US" sz="2000">
                <a:solidFill>
                  <a:srgbClr val="008000"/>
                </a:solidFill>
                <a:latin typeface="Courier New" panose="02070309020205020404" pitchFamily="49" charset="0"/>
              </a:rPr>
              <a:t>// error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0CCFE4A-D2C4-25B9-1B63-82C12921FD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abstract list class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91DA4D9-2E92-2F4E-E904-314D580C42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</a:rPr>
              <a:t>// Superclass with common code for a list of integers.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</a:t>
            </a:r>
            <a:r>
              <a:rPr lang="en-US" altLang="en-US" sz="1800" b="1">
                <a:latin typeface="Courier New" panose="02070309020205020404" pitchFamily="49" charset="0"/>
              </a:rPr>
              <a:t>abstract</a:t>
            </a:r>
            <a:r>
              <a:rPr lang="en-US" altLang="en-US" sz="1800">
                <a:latin typeface="Courier New" panose="02070309020205020404" pitchFamily="49" charset="0"/>
              </a:rPr>
              <a:t> class AbstractIntList implements IntList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public void add(int value)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add(size(), value);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800">
                <a:latin typeface="Courier New" panose="02070309020205020404" pitchFamily="49" charset="0"/>
              </a:rPr>
              <a:t>    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public boolean contains(int value)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return indexOf(value) &gt;= 0;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800">
                <a:latin typeface="Courier New" panose="02070309020205020404" pitchFamily="49" charset="0"/>
              </a:rPr>
              <a:t>    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public boolean isEmpty()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return size() == 0;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class ArrayIntList </a:t>
            </a: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extends AbstractIntList</a:t>
            </a:r>
            <a:r>
              <a:rPr lang="en-US" altLang="en-US" sz="1800">
                <a:latin typeface="Courier New" panose="02070309020205020404" pitchFamily="49" charset="0"/>
              </a:rPr>
              <a:t> {</a:t>
            </a:r>
            <a:r>
              <a:rPr lang="en-US" altLang="en-US" sz="1800" b="1"/>
              <a:t> ...</a:t>
            </a: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class LinkedIntList </a:t>
            </a: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extends AbstractIntList</a:t>
            </a:r>
            <a:r>
              <a:rPr lang="en-US" altLang="en-US" sz="1800">
                <a:latin typeface="Courier New" panose="02070309020205020404" pitchFamily="49" charset="0"/>
              </a:rPr>
              <a:t> {</a:t>
            </a:r>
            <a:r>
              <a:rPr lang="en-US" altLang="en-US" sz="1800" b="1"/>
              <a:t> ...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960A2CD-97AF-ADC7-4B4C-3A8D5B1B0F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 class vs. interface</a:t>
            </a:r>
          </a:p>
        </p:txBody>
      </p:sp>
      <p:sp>
        <p:nvSpPr>
          <p:cNvPr id="482307" name="Rectangle 3">
            <a:extLst>
              <a:ext uri="{FF2B5EF4-FFF2-40B4-BE49-F238E27FC236}">
                <a16:creationId xmlns:a16="http://schemas.microsoft.com/office/drawing/2014/main" id="{16FC393F-BA1C-4400-0129-24AAA826A0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do both interfaces and abstract classes exist in Java?</a:t>
            </a:r>
          </a:p>
          <a:p>
            <a:pPr lvl="1" eaLnBrk="1" hangingPunct="1"/>
            <a:r>
              <a:rPr lang="en-US" altLang="en-US"/>
              <a:t>An abstract class can do everything an interface can do and more.</a:t>
            </a:r>
          </a:p>
          <a:p>
            <a:pPr lvl="1" eaLnBrk="1" hangingPunct="1"/>
            <a:r>
              <a:rPr lang="en-US" altLang="en-US"/>
              <a:t>So why would someone ever use an interface?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Answer: Java has single inheritance.</a:t>
            </a:r>
          </a:p>
          <a:p>
            <a:pPr lvl="1" eaLnBrk="1" hangingPunct="1"/>
            <a:r>
              <a:rPr lang="en-US" altLang="en-US"/>
              <a:t>can extend only one superclass</a:t>
            </a:r>
          </a:p>
          <a:p>
            <a:pPr lvl="1" eaLnBrk="1" hangingPunct="1"/>
            <a:r>
              <a:rPr lang="en-US" altLang="en-US"/>
              <a:t>can implement many interfaces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Having interfaces allows a class to be part of a hierarchy (polymorphism) without using up its inheritance relationship.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2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2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2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2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321E9B6-FADE-9814-6B79-1B1F84E20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Linked list iterator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5133F7B-C1F9-4AE5-687B-410D0204B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following code is particularly slow on linked lists: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List&lt;Integer&gt; list = new LinkedList&lt;Integer&gt;();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for (int i = 0; i &lt; </a:t>
            </a: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list.size()</a:t>
            </a:r>
            <a:r>
              <a:rPr lang="en-US" altLang="en-US">
                <a:latin typeface="Courier New" panose="02070309020205020404" pitchFamily="49" charset="0"/>
              </a:rPr>
              <a:t>; i++)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int value = </a:t>
            </a: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list.get(i)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if (value % 2 == 1)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list.remove(i)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Why?</a:t>
            </a:r>
          </a:p>
          <a:p>
            <a:pPr lvl="1" eaLnBrk="1" hangingPunct="1"/>
            <a:r>
              <a:rPr lang="en-US" altLang="en-US"/>
              <a:t>What can we do to improve the runtime?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5C07275-6DD6-680F-D2B6-B01D9089B0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Iterators</a:t>
            </a:r>
            <a:endParaRPr lang="en-U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E268C27-DE32-CF8C-8071-1781F58ED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iterator</a:t>
            </a:r>
            <a:r>
              <a:rPr lang="en-US" altLang="en-US"/>
              <a:t>: An object that allows a client to traverse the elements of a collection, regardless of its implementation.</a:t>
            </a:r>
          </a:p>
          <a:p>
            <a:pPr lvl="1" eaLnBrk="1" hangingPunct="1"/>
            <a:r>
              <a:rPr lang="en-US" altLang="en-US"/>
              <a:t>Remembers a position within a collection, and allows you to:</a:t>
            </a:r>
          </a:p>
          <a:p>
            <a:pPr lvl="2" eaLnBrk="1" hangingPunct="1"/>
            <a:r>
              <a:rPr lang="en-US" altLang="en-US"/>
              <a:t>get the element at that position</a:t>
            </a:r>
          </a:p>
          <a:p>
            <a:pPr lvl="2" eaLnBrk="1" hangingPunct="1"/>
            <a:r>
              <a:rPr lang="en-US" altLang="en-US"/>
              <a:t>advance to the next position</a:t>
            </a:r>
          </a:p>
          <a:p>
            <a:pPr lvl="2" eaLnBrk="1" hangingPunct="1"/>
            <a:r>
              <a:rPr lang="en-US" altLang="en-US"/>
              <a:t>(possibly) remove or change the element at that position</a:t>
            </a:r>
          </a:p>
          <a:p>
            <a:pPr lvl="1" eaLnBrk="1" hangingPunct="1">
              <a:lnSpc>
                <a:spcPct val="60000"/>
              </a:lnSpc>
            </a:pPr>
            <a:endParaRPr lang="en-US" altLang="en-US"/>
          </a:p>
          <a:p>
            <a:pPr lvl="1" eaLnBrk="1" hangingPunct="1"/>
            <a:r>
              <a:rPr lang="en-US" altLang="en-US"/>
              <a:t>A common way to examine </a:t>
            </a:r>
            <a:r>
              <a:rPr lang="en-US" altLang="en-US" i="1"/>
              <a:t>any  </a:t>
            </a:r>
            <a:r>
              <a:rPr lang="en-US" altLang="en-US"/>
              <a:t>collection's elements.</a:t>
            </a:r>
          </a:p>
        </p:txBody>
      </p:sp>
      <p:grpSp>
        <p:nvGrpSpPr>
          <p:cNvPr id="17412" name="Group 55">
            <a:extLst>
              <a:ext uri="{FF2B5EF4-FFF2-40B4-BE49-F238E27FC236}">
                <a16:creationId xmlns:a16="http://schemas.microsoft.com/office/drawing/2014/main" id="{0D495D6A-733B-7D96-44F5-5C05C1D38824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5334000"/>
            <a:ext cx="3205163" cy="1295400"/>
            <a:chOff x="1533" y="3408"/>
            <a:chExt cx="2019" cy="816"/>
          </a:xfrm>
        </p:grpSpPr>
        <p:sp>
          <p:nvSpPr>
            <p:cNvPr id="17472" name="Rectangle 56">
              <a:extLst>
                <a:ext uri="{FF2B5EF4-FFF2-40B4-BE49-F238E27FC236}">
                  <a16:creationId xmlns:a16="http://schemas.microsoft.com/office/drawing/2014/main" id="{98625DAF-EB45-E23B-C91E-E429F5FC6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3792"/>
              <a:ext cx="1392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ahoma" panose="020B0604030504040204" pitchFamily="34" charset="0"/>
                </a:rPr>
                <a:t>current element:	-3</a:t>
              </a:r>
            </a:p>
            <a:p>
              <a:pPr eaLnBrk="1" hangingPunct="1"/>
              <a:r>
                <a:rPr lang="en-US" altLang="en-US">
                  <a:latin typeface="Tahoma" panose="020B0604030504040204" pitchFamily="34" charset="0"/>
                </a:rPr>
                <a:t>current index:	 1</a:t>
              </a:r>
            </a:p>
          </p:txBody>
        </p:sp>
        <p:sp>
          <p:nvSpPr>
            <p:cNvPr id="17473" name="Line 57">
              <a:extLst>
                <a:ext uri="{FF2B5EF4-FFF2-40B4-BE49-F238E27FC236}">
                  <a16:creationId xmlns:a16="http://schemas.microsoft.com/office/drawing/2014/main" id="{E52E20C5-74ED-638D-A9B1-1568FDF68B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340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4" name="Text Box 58">
              <a:extLst>
                <a:ext uri="{FF2B5EF4-FFF2-40B4-BE49-F238E27FC236}">
                  <a16:creationId xmlns:a16="http://schemas.microsoft.com/office/drawing/2014/main" id="{74062755-4984-2691-AC14-FBC97D7E1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3" y="3897"/>
              <a:ext cx="5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en-US" altLang="en-US">
                  <a:latin typeface="Tahoma" panose="020B0604030504040204" pitchFamily="34" charset="0"/>
                </a:rPr>
                <a:t>iterator</a:t>
              </a:r>
            </a:p>
          </p:txBody>
        </p:sp>
      </p:grpSp>
      <p:graphicFrame>
        <p:nvGraphicFramePr>
          <p:cNvPr id="461895" name="Group 71">
            <a:extLst>
              <a:ext uri="{FF2B5EF4-FFF2-40B4-BE49-F238E27FC236}">
                <a16:creationId xmlns:a16="http://schemas.microsoft.com/office/drawing/2014/main" id="{38251E1E-17A7-86EE-2C36-DF1CADC624E4}"/>
              </a:ext>
            </a:extLst>
          </p:cNvPr>
          <p:cNvGraphicFramePr>
            <a:graphicFrameLocks noGrp="1"/>
          </p:cNvGraphicFramePr>
          <p:nvPr/>
        </p:nvGraphicFramePr>
        <p:xfrm>
          <a:off x="762000" y="4495800"/>
          <a:ext cx="2117725" cy="792308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08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index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value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42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-3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30" name="Text Box 88">
            <a:extLst>
              <a:ext uri="{FF2B5EF4-FFF2-40B4-BE49-F238E27FC236}">
                <a16:creationId xmlns:a16="http://schemas.microsoft.com/office/drawing/2014/main" id="{6275319B-886C-44D3-550A-133AE6F05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8688" y="4894263"/>
            <a:ext cx="7223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000">
                <a:latin typeface="Tahoma" panose="020B0604030504040204" pitchFamily="34" charset="0"/>
              </a:rPr>
              <a:t>front</a:t>
            </a:r>
          </a:p>
        </p:txBody>
      </p:sp>
      <p:graphicFrame>
        <p:nvGraphicFramePr>
          <p:cNvPr id="461913" name="Group 89">
            <a:extLst>
              <a:ext uri="{FF2B5EF4-FFF2-40B4-BE49-F238E27FC236}">
                <a16:creationId xmlns:a16="http://schemas.microsoft.com/office/drawing/2014/main" id="{97EC7BEF-90FA-1DEB-D8CA-C3A08A6ECB39}"/>
              </a:ext>
            </a:extLst>
          </p:cNvPr>
          <p:cNvGraphicFramePr>
            <a:graphicFrameLocks noGrp="1"/>
          </p:cNvGraphicFramePr>
          <p:nvPr/>
        </p:nvGraphicFramePr>
        <p:xfrm>
          <a:off x="4435475" y="4495800"/>
          <a:ext cx="1346200" cy="792308"/>
        </p:xfrm>
        <a:graphic>
          <a:graphicData uri="http://schemas.openxmlformats.org/drawingml/2006/table">
            <a:tbl>
              <a:tblPr/>
              <a:tblGrid>
                <a:gridCol w="6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08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data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next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42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42" name="Line 100">
            <a:extLst>
              <a:ext uri="{FF2B5EF4-FFF2-40B4-BE49-F238E27FC236}">
                <a16:creationId xmlns:a16="http://schemas.microsoft.com/office/drawing/2014/main" id="{58D57CA6-C33D-936B-BAF6-12D14E51AF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5105400"/>
            <a:ext cx="3413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61925" name="Group 101">
            <a:extLst>
              <a:ext uri="{FF2B5EF4-FFF2-40B4-BE49-F238E27FC236}">
                <a16:creationId xmlns:a16="http://schemas.microsoft.com/office/drawing/2014/main" id="{854C5DF6-CC55-39D9-61BA-C4C890408056}"/>
              </a:ext>
            </a:extLst>
          </p:cNvPr>
          <p:cNvGraphicFramePr>
            <a:graphicFrameLocks noGrp="1"/>
          </p:cNvGraphicFramePr>
          <p:nvPr/>
        </p:nvGraphicFramePr>
        <p:xfrm>
          <a:off x="6056313" y="4505325"/>
          <a:ext cx="1346200" cy="796925"/>
        </p:xfrm>
        <a:graphic>
          <a:graphicData uri="http://schemas.openxmlformats.org/drawingml/2006/table">
            <a:tbl>
              <a:tblPr/>
              <a:tblGrid>
                <a:gridCol w="6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36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data</a:t>
                      </a:r>
                    </a:p>
                  </a:txBody>
                  <a:tcPr marT="45756" marB="4575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next</a:t>
                      </a:r>
                    </a:p>
                  </a:txBody>
                  <a:tcPr marT="45756" marB="457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5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-3</a:t>
                      </a:r>
                    </a:p>
                  </a:txBody>
                  <a:tcPr marT="45756" marB="4575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56" marB="457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54" name="Line 112">
            <a:extLst>
              <a:ext uri="{FF2B5EF4-FFF2-40B4-BE49-F238E27FC236}">
                <a16:creationId xmlns:a16="http://schemas.microsoft.com/office/drawing/2014/main" id="{9FA0E2D1-52DA-6D0F-4182-8D5C9B45FF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51054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61937" name="Group 113">
            <a:extLst>
              <a:ext uri="{FF2B5EF4-FFF2-40B4-BE49-F238E27FC236}">
                <a16:creationId xmlns:a16="http://schemas.microsoft.com/office/drawing/2014/main" id="{98CDCB61-7110-96D1-ABE4-3E9C065A6C83}"/>
              </a:ext>
            </a:extLst>
          </p:cNvPr>
          <p:cNvGraphicFramePr>
            <a:graphicFrameLocks noGrp="1"/>
          </p:cNvGraphicFramePr>
          <p:nvPr/>
        </p:nvGraphicFramePr>
        <p:xfrm>
          <a:off x="7696200" y="4524375"/>
          <a:ext cx="1346200" cy="796925"/>
        </p:xfrm>
        <a:graphic>
          <a:graphicData uri="http://schemas.openxmlformats.org/drawingml/2006/table">
            <a:tbl>
              <a:tblPr/>
              <a:tblGrid>
                <a:gridCol w="6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36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data</a:t>
                      </a:r>
                    </a:p>
                  </a:txBody>
                  <a:tcPr marT="45756" marB="4575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anose="020B0604030504040204" pitchFamily="34" charset="0"/>
                        </a:rPr>
                        <a:t>next</a:t>
                      </a:r>
                    </a:p>
                  </a:txBody>
                  <a:tcPr marT="45756" marB="457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5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T="45756" marB="4575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56" marB="457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66" name="Line 124">
            <a:extLst>
              <a:ext uri="{FF2B5EF4-FFF2-40B4-BE49-F238E27FC236}">
                <a16:creationId xmlns:a16="http://schemas.microsoft.com/office/drawing/2014/main" id="{283AAB85-594A-1E89-AA77-E501933F2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1054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7" name="Line 125">
            <a:extLst>
              <a:ext uri="{FF2B5EF4-FFF2-40B4-BE49-F238E27FC236}">
                <a16:creationId xmlns:a16="http://schemas.microsoft.com/office/drawing/2014/main" id="{A3D22A4E-CC50-DA2A-9313-DC7EE33503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0" y="4948238"/>
            <a:ext cx="685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468" name="Group 126">
            <a:extLst>
              <a:ext uri="{FF2B5EF4-FFF2-40B4-BE49-F238E27FC236}">
                <a16:creationId xmlns:a16="http://schemas.microsoft.com/office/drawing/2014/main" id="{457DA12C-2A76-E9B7-E3D5-4B1B2B6CE141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334000"/>
            <a:ext cx="3205163" cy="1295400"/>
            <a:chOff x="1533" y="3408"/>
            <a:chExt cx="2019" cy="816"/>
          </a:xfrm>
        </p:grpSpPr>
        <p:sp>
          <p:nvSpPr>
            <p:cNvPr id="17469" name="Rectangle 127">
              <a:extLst>
                <a:ext uri="{FF2B5EF4-FFF2-40B4-BE49-F238E27FC236}">
                  <a16:creationId xmlns:a16="http://schemas.microsoft.com/office/drawing/2014/main" id="{67B9C045-88B4-9788-F0FD-F680EB34C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3792"/>
              <a:ext cx="1392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ahoma" panose="020B0604030504040204" pitchFamily="34" charset="0"/>
                </a:rPr>
                <a:t>current element:	-3</a:t>
              </a:r>
            </a:p>
            <a:p>
              <a:pPr eaLnBrk="1" hangingPunct="1"/>
              <a:r>
                <a:rPr lang="en-US" altLang="en-US">
                  <a:latin typeface="Tahoma" panose="020B0604030504040204" pitchFamily="34" charset="0"/>
                </a:rPr>
                <a:t>current index:	 1</a:t>
              </a:r>
            </a:p>
          </p:txBody>
        </p:sp>
        <p:sp>
          <p:nvSpPr>
            <p:cNvPr id="17470" name="Line 128">
              <a:extLst>
                <a:ext uri="{FF2B5EF4-FFF2-40B4-BE49-F238E27FC236}">
                  <a16:creationId xmlns:a16="http://schemas.microsoft.com/office/drawing/2014/main" id="{07D49FED-5AF4-1D70-EDC6-458B9CC8AE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340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1" name="Text Box 129">
              <a:extLst>
                <a:ext uri="{FF2B5EF4-FFF2-40B4-BE49-F238E27FC236}">
                  <a16:creationId xmlns:a16="http://schemas.microsoft.com/office/drawing/2014/main" id="{4FC47100-47D8-3134-2DC8-F48054D86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3" y="3897"/>
              <a:ext cx="5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en-US" altLang="en-US">
                  <a:latin typeface="Tahoma" panose="020B0604030504040204" pitchFamily="34" charset="0"/>
                </a:rPr>
                <a:t>iterator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EB63397-95E8-BF06-41C8-CEC0E6FC66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Iterator</a:t>
            </a:r>
            <a:r>
              <a:rPr lang="en-US" altLang="en-US"/>
              <a:t> methods</a:t>
            </a:r>
          </a:p>
        </p:txBody>
      </p:sp>
      <p:sp>
        <p:nvSpPr>
          <p:cNvPr id="462851" name="Rectangle 3">
            <a:extLst>
              <a:ext uri="{FF2B5EF4-FFF2-40B4-BE49-F238E27FC236}">
                <a16:creationId xmlns:a16="http://schemas.microsoft.com/office/drawing/2014/main" id="{4FCAF043-CF8E-646D-A891-69ABF6EAA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every provided collection has an </a:t>
            </a:r>
            <a:r>
              <a:rPr lang="en-US" altLang="en-US">
                <a:latin typeface="Courier New" panose="02070309020205020404" pitchFamily="49" charset="0"/>
              </a:rPr>
              <a:t>iterator</a:t>
            </a:r>
            <a:r>
              <a:rPr lang="en-US" altLang="en-US"/>
              <a:t> method</a:t>
            </a:r>
            <a:endParaRPr lang="en-US" altLang="en-US" sz="800"/>
          </a:p>
          <a:p>
            <a:pPr lvl="1" eaLnBrk="1" hangingPunct="1">
              <a:buFontTx/>
              <a:buNone/>
            </a:pPr>
            <a:endParaRPr lang="en-US" altLang="en-US" sz="8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Set&lt;String&gt; set = new HashSet&lt;String&gt;();</a:t>
            </a:r>
          </a:p>
          <a:p>
            <a:pPr lvl="1" eaLnBrk="1" hangingPunct="1">
              <a:lnSpc>
                <a:spcPct val="5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	Iterator&lt;String&gt; itr = set.iterator();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	</a:t>
            </a:r>
            <a:r>
              <a:rPr lang="en-US" altLang="en-US">
                <a:solidFill>
                  <a:schemeClr val="accent2"/>
                </a:solidFill>
              </a:rPr>
              <a:t>...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/>
              <a:t>Exercise: Write iterators for our linked list and array list.</a:t>
            </a:r>
          </a:p>
          <a:p>
            <a:pPr lvl="1" eaLnBrk="1" hangingPunct="1"/>
            <a:r>
              <a:rPr lang="en-US" altLang="en-US"/>
              <a:t>You don't need to support the </a:t>
            </a:r>
            <a:r>
              <a:rPr lang="en-US" altLang="en-US">
                <a:latin typeface="Courier New" panose="02070309020205020404" pitchFamily="49" charset="0"/>
              </a:rPr>
              <a:t>remove</a:t>
            </a:r>
            <a:r>
              <a:rPr lang="en-US" altLang="en-US"/>
              <a:t> operation.</a:t>
            </a:r>
          </a:p>
        </p:txBody>
      </p:sp>
      <p:graphicFrame>
        <p:nvGraphicFramePr>
          <p:cNvPr id="462852" name="Group 4">
            <a:extLst>
              <a:ext uri="{FF2B5EF4-FFF2-40B4-BE49-F238E27FC236}">
                <a16:creationId xmlns:a16="http://schemas.microsoft.com/office/drawing/2014/main" id="{6E9AD0AF-2396-D3A1-4CE1-01491A1910DD}"/>
              </a:ext>
            </a:extLst>
          </p:cNvPr>
          <p:cNvGraphicFramePr>
            <a:graphicFrameLocks noGrp="1"/>
          </p:cNvGraphicFramePr>
          <p:nvPr/>
        </p:nvGraphicFramePr>
        <p:xfrm>
          <a:off x="123825" y="1371600"/>
          <a:ext cx="8915400" cy="2149533"/>
        </p:xfrm>
        <a:graphic>
          <a:graphicData uri="http://schemas.openxmlformats.org/drawingml/2006/table">
            <a:tbl>
              <a:tblPr/>
              <a:tblGrid>
                <a:gridCol w="155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9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hasNext()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true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if there are more elements to examine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50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next()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the next element from the collection (throws a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NoSuchElementException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if there are none left to examine)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7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remove()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removes from the collection the last value returned by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next()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(throws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IllegalStateException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if you have not called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next()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yet)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879BF9C-8284-1348-66A6-1757F8480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list iterator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D52FBBF-0692-0B5A-19D0-132ADA3BA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class ArrayList&lt;E&gt; extends AbstractIntList&lt;E&gt; {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</a:rPr>
              <a:t>    // not perfect; doesn't forbid multiple removes in a row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private class ArrayIterator implements Iterator&lt;E&gt; {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private int index;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</a:rPr>
              <a:t>// current position in list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en-US" sz="80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public ArrayIterator() {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    index = 0;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public boolean hasNext() {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    return index &lt; size();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public E next() {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    index++;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    return get(index - 1);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public void remove() {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    ArrayList.this.remove(index - 1);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    index--;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}   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B6C7E0B-8545-864C-1D86-A35E1A56E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for-each loop and </a:t>
            </a:r>
            <a:r>
              <a:rPr lang="en-US" altLang="en-US">
                <a:latin typeface="Courier New" panose="02070309020205020404" pitchFamily="49" charset="0"/>
              </a:rPr>
              <a:t>Iterable</a:t>
            </a:r>
          </a:p>
        </p:txBody>
      </p:sp>
      <p:sp>
        <p:nvSpPr>
          <p:cNvPr id="478211" name="Rectangle 3">
            <a:extLst>
              <a:ext uri="{FF2B5EF4-FFF2-40B4-BE49-F238E27FC236}">
                <a16:creationId xmlns:a16="http://schemas.microsoft.com/office/drawing/2014/main" id="{060D392A-794A-B718-9A17-ED4D8F070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Java's collections can be iterated using a "for-each" loop: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List&lt;String&gt; list = new LinkedList&lt;String&gt;();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...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for (String s : list)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System.out.println(s);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 b="1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Our collections do not work in this way.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To fix this, your list must implement the </a:t>
            </a:r>
            <a:r>
              <a:rPr lang="en-US" altLang="en-US">
                <a:latin typeface="Courier New" panose="02070309020205020404" pitchFamily="49" charset="0"/>
              </a:rPr>
              <a:t>Iterable</a:t>
            </a:r>
            <a:r>
              <a:rPr lang="en-US" altLang="en-US"/>
              <a:t> interface.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interface Iterable&lt;E&gt;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	    public Iterator&lt;E&gt; iterator();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323CCD0-3F6F-1D16-A495-866159D5CC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Final </a:t>
            </a:r>
            <a:r>
              <a:rPr lang="en-US" altLang="en-US" dirty="0">
                <a:latin typeface="Courier New" panose="02070309020205020404" pitchFamily="49" charset="0"/>
              </a:rPr>
              <a:t>List</a:t>
            </a:r>
            <a:r>
              <a:rPr lang="en-US" altLang="en-US" dirty="0"/>
              <a:t> interface</a:t>
            </a:r>
            <a:endParaRPr lang="en-US" altLang="en-US" sz="2800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DC2C3D7-6479-1199-84AB-BAC931127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Represents a list of values.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List</a:t>
            </a:r>
            <a:r>
              <a:rPr lang="en-US" altLang="en-US" b="1">
                <a:latin typeface="Courier New" panose="02070309020205020404" pitchFamily="49" charset="0"/>
              </a:rPr>
              <a:t>&lt;E&gt;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extends Iterable&lt;E&gt;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add(E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add(int index, E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E get(int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indexOf(E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boolean isEmpty();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    public Iterator&lt;E&gt; iterator();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remove(int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set(int index, E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size();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785EF80-3DD2-F5FD-468D-E81D5CD89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generics</a:t>
            </a:r>
          </a:p>
        </p:txBody>
      </p:sp>
      <p:sp>
        <p:nvSpPr>
          <p:cNvPr id="521219" name="Rectangle 3">
            <a:extLst>
              <a:ext uri="{FF2B5EF4-FFF2-40B4-BE49-F238E27FC236}">
                <a16:creationId xmlns:a16="http://schemas.microsoft.com/office/drawing/2014/main" id="{0F508457-8DC3-B02D-79BE-D126F93F7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a parameterized (generic) class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class </a:t>
            </a: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b="1" dirty="0"/>
              <a:t>Type</a:t>
            </a:r>
            <a:r>
              <a:rPr lang="en-US" altLang="en-US" dirty="0">
                <a:latin typeface="Courier New" panose="02070309020205020404" pitchFamily="49" charset="0"/>
              </a:rPr>
              <a:t>&gt;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Forces any client that constructs your object to supply a type.</a:t>
            </a:r>
          </a:p>
          <a:p>
            <a:pPr lvl="2" eaLnBrk="1" hangingPunct="1"/>
            <a:r>
              <a:rPr lang="en-US" altLang="en-US" dirty="0"/>
              <a:t>Don't write an actual type such as String; the client does that.</a:t>
            </a:r>
          </a:p>
          <a:p>
            <a:pPr lvl="2" eaLnBrk="1" hangingPunct="1"/>
            <a:r>
              <a:rPr lang="en-US" altLang="en-US" dirty="0"/>
              <a:t>Instead, write a type variable name such as </a:t>
            </a:r>
            <a:r>
              <a:rPr lang="en-US" altLang="en-US" dirty="0">
                <a:latin typeface="Courier New" panose="02070309020205020404" pitchFamily="49" charset="0"/>
              </a:rPr>
              <a:t>E</a:t>
            </a:r>
            <a:r>
              <a:rPr lang="en-US" altLang="en-US" dirty="0"/>
              <a:t> or </a:t>
            </a:r>
            <a:r>
              <a:rPr lang="en-US" altLang="en-US" dirty="0">
                <a:latin typeface="Courier New" panose="02070309020205020404" pitchFamily="49" charset="0"/>
              </a:rPr>
              <a:t>T</a:t>
            </a:r>
            <a:r>
              <a:rPr lang="en-US" altLang="en-US" dirty="0"/>
              <a:t>.</a:t>
            </a:r>
          </a:p>
          <a:p>
            <a:pPr lvl="2" eaLnBrk="1" hangingPunct="1"/>
            <a:endParaRPr lang="en-US" altLang="en-US" sz="800" dirty="0"/>
          </a:p>
          <a:p>
            <a:pPr lvl="2" eaLnBrk="1" hangingPunct="1"/>
            <a:r>
              <a:rPr lang="en-US" altLang="en-US" dirty="0"/>
              <a:t>You can require multiple type parameters separated by commas.</a:t>
            </a:r>
          </a:p>
          <a:p>
            <a:pPr lvl="2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The rest of your class's code can refer to that type by name.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Exercise: Convert our list class to use generics.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2BB48F8-761A-C4F8-EBE5-6A52B3C2DB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Generics and arrays</a:t>
            </a:r>
            <a:endParaRPr lang="en-US" altLang="en-US" sz="2800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C576F8D-6B49-6BCF-78F1-B049D520B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Foo&lt;T&gt;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private T myField;                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method1(T param)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myField = new T();</a:t>
            </a:r>
            <a:r>
              <a:rPr lang="en-US" altLang="en-US">
                <a:latin typeface="Courier New" panose="02070309020205020404" pitchFamily="49" charset="0"/>
              </a:rPr>
              <a:t>         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error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T[] a = new T[10];          </a:t>
            </a:r>
            <a:r>
              <a:rPr lang="en-US" altLang="en-US">
                <a:latin typeface="Courier New" panose="02070309020205020404" pitchFamily="49" charset="0"/>
              </a:rPr>
              <a:t>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error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myField = param;</a:t>
            </a:r>
            <a:r>
              <a:rPr lang="en-US" altLang="en-US">
                <a:latin typeface="Courier New" panose="02070309020205020404" pitchFamily="49" charset="0"/>
              </a:rPr>
              <a:t>              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   T[] a2 =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(T[]) (new Object[10]);</a:t>
            </a:r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You cannot create objects or arrays of a parameterized type.</a:t>
            </a:r>
          </a:p>
          <a:p>
            <a:pPr lvl="1" eaLnBrk="1" hangingPunct="1"/>
            <a:r>
              <a:rPr lang="en-US" altLang="en-US"/>
              <a:t>You can create variables of that type, accept them as parameters, return them, or create arrays by casting from </a:t>
            </a:r>
            <a:r>
              <a:rPr lang="en-US" altLang="en-US">
                <a:latin typeface="Courier New" panose="02070309020205020404" pitchFamily="49" charset="0"/>
              </a:rPr>
              <a:t>Object[]</a:t>
            </a:r>
            <a:r>
              <a:rPr lang="en-US" altLang="en-US"/>
              <a:t> 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28989DF-92BB-CD2D-FF26-6C5A4D62C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Comparing generic objects</a:t>
            </a:r>
            <a:endParaRPr lang="en-US" altLang="en-US" sz="280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B59B794-4468-1DF1-E38E-2B647ABE1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ArrayList&lt;</a:t>
            </a:r>
            <a:r>
              <a:rPr lang="en-US" altLang="en-US" b="1">
                <a:latin typeface="Courier New" panose="02070309020205020404" pitchFamily="49" charset="0"/>
              </a:rPr>
              <a:t>E</a:t>
            </a:r>
            <a:r>
              <a:rPr lang="en-US" altLang="en-US">
                <a:latin typeface="Courier New" panose="02070309020205020404" pitchFamily="49" charset="0"/>
              </a:rPr>
              <a:t>&gt;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indexOf(</a:t>
            </a:r>
            <a:r>
              <a:rPr lang="en-US" altLang="en-US" b="1">
                <a:latin typeface="Courier New" panose="02070309020205020404" pitchFamily="49" charset="0"/>
              </a:rPr>
              <a:t>E</a:t>
            </a:r>
            <a:r>
              <a:rPr lang="en-US" altLang="en-US">
                <a:latin typeface="Courier New" panose="02070309020205020404" pitchFamily="49" charset="0"/>
              </a:rPr>
              <a:t> value)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for (int i = 0; i &lt; size; i++)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    // if (elementData[i] == value)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if (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elementData[i].equals(value)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   return i;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return -1;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When testing objects of type E for equality, must use </a:t>
            </a:r>
            <a:r>
              <a:rPr lang="en-US" altLang="en-US">
                <a:latin typeface="Courier New" panose="02070309020205020404" pitchFamily="49" charset="0"/>
              </a:rPr>
              <a:t>equals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D4A2F13-17AB-FB76-9948-75D606696E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Generic interface</a:t>
            </a:r>
            <a:endParaRPr lang="en-US" altLang="en-US" sz="2800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72EEEC7-F875-5D02-FA97-006D5245B3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Represents a list of values.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List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&lt;E&gt;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</a:t>
            </a:r>
            <a:r>
              <a:rPr lang="en-US" altLang="en-US">
                <a:latin typeface="Courier New" panose="02070309020205020404" pitchFamily="49" charset="0"/>
              </a:rPr>
              <a:t>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add(int index,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</a:t>
            </a:r>
            <a:r>
              <a:rPr lang="en-US" altLang="en-US">
                <a:latin typeface="Courier New" panose="02070309020205020404" pitchFamily="49" charset="0"/>
              </a:rPr>
              <a:t>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</a:t>
            </a:r>
            <a:r>
              <a:rPr lang="en-US" altLang="en-US">
                <a:latin typeface="Courier New" panose="02070309020205020404" pitchFamily="49" charset="0"/>
              </a:rPr>
              <a:t> get(int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indexOf(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</a:t>
            </a:r>
            <a:r>
              <a:rPr lang="en-US" altLang="en-US">
                <a:latin typeface="Courier New" panose="02070309020205020404" pitchFamily="49" charset="0"/>
              </a:rPr>
              <a:t>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boolean isEmpty();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remove(int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set(int index,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E</a:t>
            </a:r>
            <a:r>
              <a:rPr lang="en-US" altLang="en-US">
                <a:latin typeface="Courier New" panose="02070309020205020404" pitchFamily="49" charset="0"/>
              </a:rPr>
              <a:t>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size();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class ArrayList</a:t>
            </a: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&lt;E&gt; implements List&lt;E&gt;</a:t>
            </a:r>
            <a:r>
              <a:rPr lang="en-US" altLang="en-US" sz="2000">
                <a:latin typeface="Courier New" panose="02070309020205020404" pitchFamily="49" charset="0"/>
              </a:rPr>
              <a:t> {</a:t>
            </a:r>
            <a:r>
              <a:rPr lang="en-US" altLang="en-US" sz="2000" b="1"/>
              <a:t> ...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class LinkedList</a:t>
            </a: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&lt;E&gt; implements List&lt;E&gt;</a:t>
            </a:r>
            <a:r>
              <a:rPr lang="en-US" altLang="en-US" sz="2000">
                <a:latin typeface="Courier New" panose="02070309020205020404" pitchFamily="49" charset="0"/>
              </a:rPr>
              <a:t> {</a:t>
            </a:r>
            <a:r>
              <a:rPr lang="en-US" altLang="en-US" sz="2000" b="1"/>
              <a:t> ...</a:t>
            </a:r>
            <a:endParaRPr lang="en-US" altLang="en-US" sz="200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E1FBA47-C4D5-AEC3-673A-25C1D4511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Inner classes</a:t>
            </a:r>
          </a:p>
        </p:txBody>
      </p:sp>
      <p:sp>
        <p:nvSpPr>
          <p:cNvPr id="483331" name="Rectangle 3">
            <a:extLst>
              <a:ext uri="{FF2B5EF4-FFF2-40B4-BE49-F238E27FC236}">
                <a16:creationId xmlns:a16="http://schemas.microsoft.com/office/drawing/2014/main" id="{F49BB78A-6165-88B5-9DCA-3B931E1F6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outer (enclosing) class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inner (nested) class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private class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...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Only this file can see the inner class or make objects of it.</a:t>
            </a:r>
          </a:p>
          <a:p>
            <a:pPr lvl="1" eaLnBrk="1" hangingPunct="1"/>
            <a:r>
              <a:rPr lang="en-US" altLang="en-US"/>
              <a:t>Each inner object is associated with the outer object that created it, so it can access/modify that outer object's methods/fields.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Exercise: Convert the linked node into an inner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683E540-D9AF-880D-E792-EC2AFCD1D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Common code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503BDE2-A2FE-B128-DF98-1FAD93AAA0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Notice that some of the methods are implemented the same way in both the array and linked list classes.</a:t>
            </a:r>
          </a:p>
          <a:p>
            <a:pPr lvl="1" eaLnBrk="1" hangingPunct="1"/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add(</a:t>
            </a:r>
            <a:r>
              <a:rPr lang="en-US" altLang="en-US" b="1"/>
              <a:t>value</a:t>
            </a:r>
            <a:r>
              <a:rPr lang="en-US" altLang="en-US">
                <a:latin typeface="Courier New" panose="02070309020205020404" pitchFamily="49" charset="0"/>
              </a:rPr>
              <a:t>)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contains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isEmpty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Should we change our interface to a class?  Why / why not?</a:t>
            </a:r>
          </a:p>
          <a:p>
            <a:pPr lvl="1" eaLnBrk="1" hangingPunct="1"/>
            <a:r>
              <a:rPr lang="en-US" altLang="en-US"/>
              <a:t>How can we capture this common behavior?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9C13396-CE1D-82AB-2D65-A7DFE53DC0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Abstract classes</a:t>
            </a:r>
            <a:endParaRPr lang="en-US" altLang="en-US" sz="2800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CB55579-1C30-F121-FE81-33F569C737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abstract class</a:t>
            </a:r>
            <a:r>
              <a:rPr lang="en-US" altLang="en-US"/>
              <a:t>: A hybrid between an interface and a class.</a:t>
            </a:r>
          </a:p>
          <a:p>
            <a:pPr lvl="1" eaLnBrk="1" hangingPunct="1"/>
            <a:r>
              <a:rPr lang="en-US" altLang="en-US"/>
              <a:t>defines a superclass type that can contain method declarations (like an interface) and/or method bodies (like a class)</a:t>
            </a:r>
          </a:p>
          <a:p>
            <a:pPr lvl="1" eaLnBrk="1" hangingPunct="1"/>
            <a:r>
              <a:rPr lang="en-US" altLang="en-US"/>
              <a:t>like interfaces, abstract classes that cannot be instantiated</a:t>
            </a:r>
            <a:br>
              <a:rPr lang="en-US" altLang="en-US"/>
            </a:br>
            <a:r>
              <a:rPr lang="en-US" altLang="en-US"/>
              <a:t>(cannot use </a:t>
            </a:r>
            <a:r>
              <a:rPr lang="en-US" altLang="en-US">
                <a:latin typeface="Courier New" panose="02070309020205020404" pitchFamily="49" charset="0"/>
              </a:rPr>
              <a:t>new</a:t>
            </a:r>
            <a:r>
              <a:rPr lang="en-US" altLang="en-US"/>
              <a:t> to create any objects of their type)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What goes in an abstract class?</a:t>
            </a:r>
          </a:p>
          <a:p>
            <a:pPr lvl="1" eaLnBrk="1" hangingPunct="1"/>
            <a:r>
              <a:rPr lang="en-US" altLang="en-US"/>
              <a:t>implementation of common state and behavior that will be inherited by subclasses (parent class role)</a:t>
            </a:r>
          </a:p>
          <a:p>
            <a:pPr lvl="1" eaLnBrk="1" hangingPunct="1"/>
            <a:r>
              <a:rPr lang="en-US" altLang="en-US"/>
              <a:t>declare generic behaviors that subclasses must implement (interface role)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9FA6D76-6B2C-567C-2B95-ABA9266F61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 class syntax</a:t>
            </a:r>
          </a:p>
        </p:txBody>
      </p:sp>
      <p:sp>
        <p:nvSpPr>
          <p:cNvPr id="481283" name="Rectangle 3">
            <a:extLst>
              <a:ext uri="{FF2B5EF4-FFF2-40B4-BE49-F238E27FC236}">
                <a16:creationId xmlns:a16="http://schemas.microsoft.com/office/drawing/2014/main" id="{4F333AD0-89E4-7B8F-4AB3-861563B22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declaring an abstract class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abstract</a:t>
            </a:r>
            <a:r>
              <a:rPr lang="en-US" altLang="en-US">
                <a:latin typeface="Courier New" panose="02070309020205020404" pitchFamily="49" charset="0"/>
              </a:rPr>
              <a:t> class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declaring an abstract method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(any subclass must implement it)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abstract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parameters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A class can be </a:t>
            </a:r>
            <a:r>
              <a:rPr lang="en-US" altLang="en-US">
                <a:latin typeface="Courier New" panose="02070309020205020404" pitchFamily="49" charset="0"/>
              </a:rPr>
              <a:t>abstract</a:t>
            </a:r>
            <a:r>
              <a:rPr lang="en-US" altLang="en-US"/>
              <a:t> even if it has no abstract methods</a:t>
            </a:r>
          </a:p>
          <a:p>
            <a:pPr eaLnBrk="1" hangingPunct="1"/>
            <a:r>
              <a:rPr lang="en-US" altLang="en-US"/>
              <a:t>You can create variables (but not objects) of the abstract type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Exercise: Introduce an abstract class into the list hierarchy.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6849</TotalTime>
  <Words>1554</Words>
  <Application>Microsoft Office PowerPoint</Application>
  <PresentationFormat>On-screen Show (4:3)</PresentationFormat>
  <Paragraphs>277</Paragraphs>
  <Slides>18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</vt:lpstr>
      <vt:lpstr>Courier New</vt:lpstr>
      <vt:lpstr>Tahoma</vt:lpstr>
      <vt:lpstr>Verdana</vt:lpstr>
      <vt:lpstr>Default Design</vt:lpstr>
      <vt:lpstr>CS 142</vt:lpstr>
      <vt:lpstr>Implementing generics</vt:lpstr>
      <vt:lpstr>Generics and arrays</vt:lpstr>
      <vt:lpstr>Comparing generic objects</vt:lpstr>
      <vt:lpstr>Generic interface</vt:lpstr>
      <vt:lpstr>Inner classes</vt:lpstr>
      <vt:lpstr>Common code</vt:lpstr>
      <vt:lpstr>Abstract classes</vt:lpstr>
      <vt:lpstr>Abstract class syntax</vt:lpstr>
      <vt:lpstr>Abstract and interfaces</vt:lpstr>
      <vt:lpstr>An abstract list class</vt:lpstr>
      <vt:lpstr>Abstract class vs. interface</vt:lpstr>
      <vt:lpstr>Linked list iterator</vt:lpstr>
      <vt:lpstr>Iterators</vt:lpstr>
      <vt:lpstr>Iterator methods</vt:lpstr>
      <vt:lpstr>Array list iterator</vt:lpstr>
      <vt:lpstr>for-each loop and Iterable</vt:lpstr>
      <vt:lpstr>Final List interface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143 Slides</dc:title>
  <dc:creator>allison</dc:creator>
  <cp:keywords/>
  <dc:description>Slides used in the University of Washington's CSE 143 lectures.</dc:description>
  <cp:lastModifiedBy>Allison Obourn</cp:lastModifiedBy>
  <cp:revision>584</cp:revision>
  <dcterms:created xsi:type="dcterms:W3CDTF">2008-06-28T20:57:21Z</dcterms:created>
  <dcterms:modified xsi:type="dcterms:W3CDTF">2024-06-02T02:20:01Z</dcterms:modified>
</cp:coreProperties>
</file>