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5"/>
  </p:notesMasterIdLst>
  <p:handoutMasterIdLst>
    <p:handoutMasterId r:id="rId16"/>
  </p:handoutMasterIdLst>
  <p:sldIdLst>
    <p:sldId id="303" r:id="rId2"/>
    <p:sldId id="294" r:id="rId3"/>
    <p:sldId id="295" r:id="rId4"/>
    <p:sldId id="296" r:id="rId5"/>
    <p:sldId id="280" r:id="rId6"/>
    <p:sldId id="308" r:id="rId7"/>
    <p:sldId id="304" r:id="rId8"/>
    <p:sldId id="297" r:id="rId9"/>
    <p:sldId id="281" r:id="rId10"/>
    <p:sldId id="300" r:id="rId11"/>
    <p:sldId id="298" r:id="rId12"/>
    <p:sldId id="299" r:id="rId13"/>
    <p:sldId id="305" r:id="rId14"/>
  </p:sldIdLst>
  <p:sldSz cx="9144000" cy="6858000" type="screen4x3"/>
  <p:notesSz cx="6343650" cy="8402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47">
          <p15:clr>
            <a:srgbClr val="A4A3A4"/>
          </p15:clr>
        </p15:guide>
        <p15:guide id="2" pos="19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9966"/>
    <a:srgbClr val="319831"/>
    <a:srgbClr val="003399"/>
    <a:srgbClr val="008080"/>
    <a:srgbClr val="00B8B4"/>
    <a:srgbClr val="00CC99"/>
    <a:srgbClr val="FFC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59" d="100"/>
          <a:sy n="59" d="100"/>
        </p:scale>
        <p:origin x="126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notesViewPr>
    <p:cSldViewPr>
      <p:cViewPr varScale="1">
        <p:scale>
          <a:sx n="80" d="100"/>
          <a:sy n="80" d="100"/>
        </p:scale>
        <p:origin x="-1866" y="-84"/>
      </p:cViewPr>
      <p:guideLst>
        <p:guide orient="horz" pos="2647"/>
        <p:guide pos="19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F0838FD-B7FC-CC02-2D5D-8E8E68B63C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49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62" tIns="42131" rIns="84262" bIns="42131" numCol="1" anchor="t" anchorCtr="0" compatLnSpc="1">
            <a:prstTxWarp prst="textNoShape">
              <a:avLst/>
            </a:prstTxWarp>
          </a:bodyPr>
          <a:lstStyle>
            <a:lvl1pPr defTabSz="842963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4FD03F3-D118-703A-6281-8078BDCB5A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94100" y="0"/>
            <a:ext cx="2749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62" tIns="42131" rIns="84262" bIns="42131" numCol="1" anchor="t" anchorCtr="0" compatLnSpc="1">
            <a:prstTxWarp prst="textNoShape">
              <a:avLst/>
            </a:prstTxWarp>
          </a:bodyPr>
          <a:lstStyle>
            <a:lvl1pPr algn="r" defTabSz="842963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CBD2410-4614-CAEF-95DC-11B53BA864C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981950"/>
            <a:ext cx="2749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62" tIns="42131" rIns="84262" bIns="42131" numCol="1" anchor="b" anchorCtr="0" compatLnSpc="1">
            <a:prstTxWarp prst="textNoShape">
              <a:avLst/>
            </a:prstTxWarp>
          </a:bodyPr>
          <a:lstStyle>
            <a:lvl1pPr defTabSz="842963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0187AFAB-B6A0-4D8B-364B-72DA4F0C490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94100" y="7981950"/>
            <a:ext cx="2749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62" tIns="42131" rIns="84262" bIns="42131" numCol="1" anchor="b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BAA82C0-4A15-433F-A97F-0F6C3B945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0267084-B4F0-0323-991F-B41BD8239B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49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62" tIns="42131" rIns="84262" bIns="42131" numCol="1" anchor="t" anchorCtr="0" compatLnSpc="1">
            <a:prstTxWarp prst="textNoShape">
              <a:avLst/>
            </a:prstTxWarp>
          </a:bodyPr>
          <a:lstStyle>
            <a:lvl1pPr defTabSz="842963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181F9CC-C840-7863-40A2-1C74C266BC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594100" y="0"/>
            <a:ext cx="2749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62" tIns="42131" rIns="84262" bIns="42131" numCol="1" anchor="t" anchorCtr="0" compatLnSpc="1">
            <a:prstTxWarp prst="textNoShape">
              <a:avLst/>
            </a:prstTxWarp>
          </a:bodyPr>
          <a:lstStyle>
            <a:lvl1pPr algn="r" defTabSz="842963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664F34A-CDAB-B279-D932-FF8DE234DD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1563" y="630238"/>
            <a:ext cx="4202112" cy="3151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1C348297-1CC8-3898-8E5D-E29A20AF6E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46138" y="3990975"/>
            <a:ext cx="46513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62" tIns="42131" rIns="84262" bIns="42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71E94E6-97E5-3ADC-53BA-9C2458A8FC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981950"/>
            <a:ext cx="2749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62" tIns="42131" rIns="84262" bIns="42131" numCol="1" anchor="b" anchorCtr="0" compatLnSpc="1">
            <a:prstTxWarp prst="textNoShape">
              <a:avLst/>
            </a:prstTxWarp>
          </a:bodyPr>
          <a:lstStyle>
            <a:lvl1pPr defTabSz="842963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EDFD2951-6A11-49FE-90A0-EDF30F60A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94100" y="7981950"/>
            <a:ext cx="27495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62" tIns="42131" rIns="84262" bIns="42131" numCol="1" anchor="b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0DF21FA-6C07-4735-A689-685B727CA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609AF68A-F9E8-36A3-194E-9D8A46302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05600" y="6245225"/>
            <a:ext cx="2133600" cy="4762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None/>
              <a:defRPr sz="1200">
                <a:solidFill>
                  <a:srgbClr val="424242"/>
                </a:solidFill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A61803E-A680-43F1-B5ED-A03597522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C9F84BC5-3602-C634-F123-939F5D7694F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rgbClr val="DAEDEF">
                  <a:alpha val="37000"/>
                  <a:lumMod val="100000"/>
                </a:srgbClr>
              </a:gs>
              <a:gs pos="44000">
                <a:srgbClr val="DAEDEF">
                  <a:lumMod val="75000"/>
                </a:srgb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A136896-7A49-03CE-AF2A-5671472B9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3DEA5DB-94BF-16CB-BB91-BEDCE54E1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charset="0"/>
              </a:endParaRPr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5CB0EBF4-83C1-74C4-E677-2F5308E14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E4929E2-FFA0-31B6-7FA2-420BF0B383C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97EC9020-2E41-8E86-E2FA-F087556EF7B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</p:grpSp>
      </p:grpSp>
      <p:sp>
        <p:nvSpPr>
          <p:cNvPr id="23" name="Freeform 18">
            <a:extLst>
              <a:ext uri="{FF2B5EF4-FFF2-40B4-BE49-F238E27FC236}">
                <a16:creationId xmlns:a16="http://schemas.microsoft.com/office/drawing/2014/main" id="{A0E6A53E-1C96-D35B-0725-44ABB47FAC6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rgbClr val="DAEDEF">
                  <a:alpha val="37000"/>
                  <a:lumMod val="100000"/>
                </a:srgbClr>
              </a:gs>
              <a:gs pos="44000">
                <a:srgbClr val="DAEDEF">
                  <a:lumMod val="75000"/>
                </a:srgb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9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4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10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31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87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6EA38D67-503A-E352-2ECA-BEED4F6430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BAF5322B-A92F-CCE0-7332-2BCD344B5E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5DA8-D778-7B87-7683-C8AE7E15ED88}"/>
              </a:ext>
            </a:extLst>
          </p:cNvPr>
          <p:cNvSpPr txBox="1">
            <a:spLocks noGrp="1"/>
          </p:cNvSpPr>
          <p:nvPr userDrawn="1"/>
        </p:nvSpPr>
        <p:spPr>
          <a:xfrm>
            <a:off x="8153400" y="63246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None/>
              <a:defRPr/>
            </a:pPr>
            <a:fld id="{6644BF12-540D-4892-A7FA-9D2562DEF837}" type="slidenum">
              <a:rPr lang="en-US" altLang="en-US" sz="1200" smtClean="0">
                <a:solidFill>
                  <a:srgbClr val="424242"/>
                </a:solidFill>
                <a:cs typeface="Times New Roman" panose="02020603050405020304" pitchFamily="18" charset="0"/>
              </a:rPr>
              <a:pPr algn="r"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Group 23">
            <a:extLst>
              <a:ext uri="{FF2B5EF4-FFF2-40B4-BE49-F238E27FC236}">
                <a16:creationId xmlns:a16="http://schemas.microsoft.com/office/drawing/2014/main" id="{F5DDA3D3-C565-6B89-B340-073820A3DE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rgbClr val="DAEDEF">
                  <a:alpha val="37000"/>
                  <a:lumMod val="100000"/>
                </a:srgbClr>
              </a:gs>
              <a:gs pos="44000">
                <a:srgbClr val="DAEDEF">
                  <a:lumMod val="75000"/>
                </a:srgb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99249CC2-A30C-4193-CBDA-EB0FE81C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9D59FD70-27EA-FC8F-12DE-A8F3EE0FD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charset="0"/>
              </a:endParaRPr>
            </a:p>
          </p:txBody>
        </p: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28395C9B-BBAC-684E-9149-A6AE6526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B18AD5CD-08A6-6B36-C762-9FFE0E3DD25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1F8095ED-85B2-0B12-E6B1-EBCBF559DEE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</p:grpSp>
      </p:grpSp>
      <p:sp>
        <p:nvSpPr>
          <p:cNvPr id="23" name="Freeform 18">
            <a:extLst>
              <a:ext uri="{FF2B5EF4-FFF2-40B4-BE49-F238E27FC236}">
                <a16:creationId xmlns:a16="http://schemas.microsoft.com/office/drawing/2014/main" id="{618E4E9A-3B68-CB8B-4E24-0163B889E59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rgbClr val="DAEDEF">
                  <a:alpha val="37000"/>
                  <a:lumMod val="100000"/>
                </a:srgbClr>
              </a:gs>
              <a:gs pos="44000">
                <a:srgbClr val="DAEDEF">
                  <a:lumMod val="75000"/>
                </a:srgb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3" r:id="rId2"/>
    <p:sldLayoutId id="2147484204" r:id="rId3"/>
    <p:sldLayoutId id="2147484205" r:id="rId4"/>
    <p:sldLayoutId id="2147484206" r:id="rId5"/>
    <p:sldLayoutId id="2147484207" r:id="rId6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buntu.com/" TargetMode="External"/><Relationship Id="rId2" Type="http://schemas.openxmlformats.org/officeDocument/2006/relationships/hyperlink" Target="http://virtualbox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eufinder.com/programs-for-community-college-students/" TargetMode="External"/><Relationship Id="rId3" Type="http://schemas.openxmlformats.org/officeDocument/2006/relationships/hyperlink" Target="https://buildyourfuture.withgoogle.com/programs/step" TargetMode="External"/><Relationship Id="rId7" Type="http://schemas.openxmlformats.org/officeDocument/2006/relationships/hyperlink" Target="https://science.osti.gov/wdts/cci" TargetMode="External"/><Relationship Id="rId2" Type="http://schemas.openxmlformats.org/officeDocument/2006/relationships/hyperlink" Target="https://careers.microsoft.com/v2/global/en/exploremicrosof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ternships.fnal.gov/community-college-internships-cci/" TargetMode="External"/><Relationship Id="rId5" Type="http://schemas.openxmlformats.org/officeDocument/2006/relationships/hyperlink" Target="https://www.metacareers.com/careerprograms/pathways/metauniversity" TargetMode="External"/><Relationship Id="rId4" Type="http://schemas.openxmlformats.org/officeDocument/2006/relationships/hyperlink" Target="https://summerofcode.withgoogl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ligencecareers.gov/nsa/students-and-internships" TargetMode="External"/><Relationship Id="rId2" Type="http://schemas.openxmlformats.org/officeDocument/2006/relationships/hyperlink" Target="https://www.khanacademy.org/careers/intern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evs.greenrivertech.net/internships" TargetMode="External"/><Relationship Id="rId5" Type="http://schemas.openxmlformats.org/officeDocument/2006/relationships/hyperlink" Target="https://info.codepath.org/futureforce-tech-launchpad" TargetMode="External"/><Relationship Id="rId4" Type="http://schemas.openxmlformats.org/officeDocument/2006/relationships/hyperlink" Target="http://breakoutmentors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eddit.com/r/datasets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uides.github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DA627B1-7A70-0720-F135-F36606C42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363538"/>
            <a:ext cx="7904163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CS 142, Spring 2024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81DD1B9-7C3F-CAEB-6DF8-7C8BE2D3A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8675" y="1219200"/>
            <a:ext cx="4943475" cy="609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Lecture 37: </a:t>
            </a:r>
            <a:r>
              <a:rPr lang="en-US" altLang="en-US" dirty="0"/>
              <a:t>closing thoughts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13DD4A3-5275-0FD1-4F2A-EECE913AE3DF}"/>
              </a:ext>
            </a:extLst>
          </p:cNvPr>
          <p:cNvSpPr txBox="1">
            <a:spLocks/>
          </p:cNvSpPr>
          <p:nvPr/>
        </p:nvSpPr>
        <p:spPr bwMode="auto">
          <a:xfrm>
            <a:off x="454025" y="6324600"/>
            <a:ext cx="8235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1400" dirty="0"/>
              <a:t>Thank you to Marty Stepp and Stuart Reges for parts of these slides</a:t>
            </a:r>
          </a:p>
        </p:txBody>
      </p:sp>
      <p:pic>
        <p:nvPicPr>
          <p:cNvPr id="2" name="Picture 2" descr="Tasks">
            <a:extLst>
              <a:ext uri="{FF2B5EF4-FFF2-40B4-BE49-F238E27FC236}">
                <a16:creationId xmlns:a16="http://schemas.microsoft.com/office/drawing/2014/main" id="{5065E4BA-407C-8CC2-BB48-CC34A072E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4" y="1828800"/>
            <a:ext cx="25431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3559559-8B70-0D33-8F4F-4F09F81B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Teach yourself the terminal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80B8DAB-2724-7737-72CF-1E3ADB93B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1900238"/>
          </a:xfrm>
        </p:spPr>
        <p:txBody>
          <a:bodyPr/>
          <a:lstStyle/>
          <a:p>
            <a:pPr>
              <a:tabLst>
                <a:tab pos="3200400" algn="l"/>
              </a:tabLst>
            </a:pPr>
            <a:r>
              <a:rPr lang="en-US" altLang="en-US" sz="1900" dirty="0"/>
              <a:t>Computer scientists tend to use terminals a lot and companies expect you to know how to get around one</a:t>
            </a:r>
          </a:p>
          <a:p>
            <a:pPr>
              <a:tabLst>
                <a:tab pos="3200400" algn="l"/>
              </a:tabLst>
            </a:pPr>
            <a:r>
              <a:rPr lang="en-US" altLang="en-US" sz="1900" dirty="0"/>
              <a:t>There are a huge number of commands! No one knows all of them.</a:t>
            </a:r>
          </a:p>
          <a:p>
            <a:pPr>
              <a:tabLst>
                <a:tab pos="3200400" algn="l"/>
              </a:tabLst>
            </a:pPr>
            <a:r>
              <a:rPr lang="en-US" altLang="en-US" sz="1900" dirty="0"/>
              <a:t>You will likely take a class where you will learn this once you transfer</a:t>
            </a:r>
          </a:p>
          <a:p>
            <a:pPr lvl="1">
              <a:tabLst>
                <a:tab pos="3200400" algn="l"/>
              </a:tabLst>
            </a:pPr>
            <a:r>
              <a:rPr lang="en-US" altLang="en-US" sz="1700" dirty="0"/>
              <a:t>It can be helpful to learn a little on your own earlier as this information comes a little late in some programs</a:t>
            </a:r>
          </a:p>
          <a:p>
            <a:pPr>
              <a:tabLst>
                <a:tab pos="3200400" algn="l"/>
              </a:tabLst>
            </a:pPr>
            <a:r>
              <a:rPr lang="en-US" altLang="en-US" sz="1900" dirty="0"/>
              <a:t>There are lots of terminals – I recommend bash (a Unix terminal)</a:t>
            </a:r>
          </a:p>
          <a:p>
            <a:pPr lvl="1">
              <a:tabLst>
                <a:tab pos="3200400" algn="l"/>
              </a:tabLst>
            </a:pPr>
            <a:r>
              <a:rPr lang="en-US" altLang="en-US" sz="1700" dirty="0"/>
              <a:t>If you have Windows, install Windows Subsystem for Linux or Cygwin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A34B71D0-29D5-9F40-D765-AEBC6B9D0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44640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1A3CF06-79C6-85C5-1D43-45BA093E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Teach yourself Linux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80E1795-2024-974E-C1E0-94257755E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1900238"/>
          </a:xfrm>
        </p:spPr>
        <p:txBody>
          <a:bodyPr/>
          <a:lstStyle/>
          <a:p>
            <a:pPr>
              <a:tabLst>
                <a:tab pos="3200400" algn="l"/>
              </a:tabLst>
            </a:pPr>
            <a:r>
              <a:rPr lang="en-US" altLang="en-US" sz="1900" b="1"/>
              <a:t>Linux</a:t>
            </a:r>
            <a:r>
              <a:rPr lang="en-US" altLang="en-US" sz="1900"/>
              <a:t> is a free open source operating system for PCs and Macs.</a:t>
            </a:r>
          </a:p>
          <a:p>
            <a:pPr lvl="1">
              <a:tabLst>
                <a:tab pos="3200400" algn="l"/>
              </a:tabLst>
            </a:pPr>
            <a:r>
              <a:rPr lang="en-US" altLang="en-US" sz="1900"/>
              <a:t>You can install it on any computer, or on a </a:t>
            </a:r>
            <a:r>
              <a:rPr lang="en-US" altLang="en-US" sz="1900" b="1"/>
              <a:t>virtual machine</a:t>
            </a:r>
            <a:r>
              <a:rPr lang="en-US" altLang="en-US" sz="1900"/>
              <a:t> (VM).</a:t>
            </a:r>
          </a:p>
          <a:p>
            <a:pPr lvl="1">
              <a:tabLst>
                <a:tab pos="3200400" algn="l"/>
              </a:tabLst>
            </a:pPr>
            <a:r>
              <a:rPr lang="en-US" altLang="en-US" sz="1900"/>
              <a:t>Many courses and companies use Linux;  knowing it is useful.</a:t>
            </a:r>
          </a:p>
          <a:p>
            <a:pPr lvl="1">
              <a:tabLst>
                <a:tab pos="3200400" algn="l"/>
              </a:tabLst>
            </a:pPr>
            <a:r>
              <a:rPr lang="en-US" altLang="en-US" sz="1900"/>
              <a:t>Get a free VM at:	 </a:t>
            </a:r>
            <a:r>
              <a:rPr lang="en-US" altLang="en-US" sz="1900">
                <a:hlinkClick r:id="rId2"/>
              </a:rPr>
              <a:t>http://virtualbox.org/</a:t>
            </a:r>
            <a:endParaRPr lang="en-US" altLang="en-US" sz="1900"/>
          </a:p>
          <a:p>
            <a:pPr lvl="1">
              <a:tabLst>
                <a:tab pos="3200400" algn="l"/>
              </a:tabLst>
            </a:pPr>
            <a:r>
              <a:rPr lang="en-US" altLang="en-US" sz="1900"/>
              <a:t>Get Ubuntu Linux at:	 </a:t>
            </a:r>
            <a:r>
              <a:rPr lang="en-US" altLang="en-US" sz="1900">
                <a:hlinkClick r:id="rId3"/>
              </a:rPr>
              <a:t>http://ubuntu.com/</a:t>
            </a:r>
            <a:r>
              <a:rPr lang="en-US" altLang="en-US" sz="1900"/>
              <a:t> 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DD7E100-7345-6FD8-3ADC-31F89D64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586163"/>
            <a:ext cx="67691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0CF03A4-2823-F8F8-2592-82EAB186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 about CS topics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7465D9D-18C9-35BB-D89B-C443CA809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Challenge</a:t>
            </a:r>
            <a:r>
              <a:rPr lang="en-US" altLang="en-US"/>
              <a:t>: Pick a CS topic or sub-field,</a:t>
            </a:r>
            <a:br>
              <a:rPr lang="en-US" altLang="en-US"/>
            </a:br>
            <a:r>
              <a:rPr lang="en-US" altLang="en-US"/>
              <a:t>and go read about the basics of it over the break.</a:t>
            </a:r>
          </a:p>
          <a:p>
            <a:pPr lvl="1"/>
            <a:r>
              <a:rPr lang="en-US" altLang="en-US" i="1"/>
              <a:t>suggestion:</a:t>
            </a:r>
            <a:r>
              <a:rPr lang="en-US" altLang="en-US"/>
              <a:t> Pick a topic that aligns with a CS "track."</a:t>
            </a:r>
          </a:p>
          <a:p>
            <a:pPr algn="ctr">
              <a:buFontTx/>
              <a:buNone/>
            </a:pPr>
            <a:endParaRPr lang="en-US" altLang="en-US"/>
          </a:p>
          <a:p>
            <a:pPr algn="ctr">
              <a:buFontTx/>
              <a:buNone/>
            </a:pPr>
            <a:r>
              <a:rPr lang="en-US" altLang="en-US" sz="2000" b="1"/>
              <a:t>Machine Learning</a:t>
            </a:r>
            <a:r>
              <a:rPr lang="en-US" altLang="en-US" sz="2000"/>
              <a:t>,  </a:t>
            </a:r>
            <a:r>
              <a:rPr lang="en-US" altLang="en-US" sz="2000" b="1"/>
              <a:t>Neural Networks</a:t>
            </a:r>
            <a:r>
              <a:rPr lang="en-US" altLang="en-US" sz="2000"/>
              <a:t>,   </a:t>
            </a:r>
            <a:r>
              <a:rPr lang="en-US" altLang="en-US" sz="2000" b="1"/>
              <a:t>Computer Vision</a:t>
            </a:r>
            <a:r>
              <a:rPr lang="en-US" altLang="en-US" sz="2000"/>
              <a:t>,  ...</a:t>
            </a:r>
          </a:p>
        </p:txBody>
      </p:sp>
      <p:pic>
        <p:nvPicPr>
          <p:cNvPr id="16388" name="Picture 9" descr="Popular web comic XKCD shuts down forum after hack - CNET">
            <a:extLst>
              <a:ext uri="{FF2B5EF4-FFF2-40B4-BE49-F238E27FC236}">
                <a16:creationId xmlns:a16="http://schemas.microsoft.com/office/drawing/2014/main" id="{F3CBCAF0-1E78-3E69-6038-4AC12E3B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567113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omic&#10;">
            <a:extLst>
              <a:ext uri="{FF2B5EF4-FFF2-40B4-BE49-F238E27FC236}">
                <a16:creationId xmlns:a16="http://schemas.microsoft.com/office/drawing/2014/main" id="{B23DD655-F226-CCA7-1A06-90BFA30E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810000"/>
            <a:ext cx="4916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75DB9EA-D359-7D4C-587E-8E5783B8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124200"/>
            <a:ext cx="86868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dirty="0"/>
              <a:t>Thanks for a great quarter!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9AADFF-F403-5ACB-7D63-BB0F16E9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Outside of Edmonds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F69475E-62FA-CC46-C1D5-1DA9A18EE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Online courses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Coursera, Udacity, edX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CS lectures on YouTube</a:t>
            </a:r>
          </a:p>
          <a:p>
            <a:pPr lvl="1">
              <a:lnSpc>
                <a:spcPct val="80000"/>
              </a:lnSpc>
            </a:pPr>
            <a:endParaRPr lang="en-US" altLang="en-US" sz="1200"/>
          </a:p>
          <a:p>
            <a:pPr>
              <a:lnSpc>
                <a:spcPct val="80000"/>
              </a:lnSpc>
            </a:pPr>
            <a:r>
              <a:rPr lang="en-US" altLang="en-US"/>
              <a:t>Online tutorials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Codecademy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Khan Academy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Stack Overflow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W3 Schools</a:t>
            </a:r>
          </a:p>
          <a:p>
            <a:pPr lvl="1">
              <a:lnSpc>
                <a:spcPct val="80000"/>
              </a:lnSpc>
            </a:pPr>
            <a:endParaRPr lang="en-US" altLang="en-US" sz="1200"/>
          </a:p>
          <a:p>
            <a:pPr>
              <a:lnSpc>
                <a:spcPct val="80000"/>
              </a:lnSpc>
            </a:pPr>
            <a:r>
              <a:rPr lang="en-US" altLang="en-US"/>
              <a:t>Practice coding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TopCoder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Project Euler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CodeFights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HackerRank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CodeStepByStep :)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C34A701-2459-410A-DDDE-179B29D6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905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47903C58-3537-4AF0-DCA9-0F826AE4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6666"/>
          <a:stretch>
            <a:fillRect/>
          </a:stretch>
        </p:blipFill>
        <p:spPr bwMode="auto">
          <a:xfrm>
            <a:off x="7162800" y="3124200"/>
            <a:ext cx="1652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ECC1FCE1-5881-79E2-B5C9-11BB4026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10200"/>
            <a:ext cx="264795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57CE60D4-A0AE-CA07-F392-2492FD58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1695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F1FF11A-BB4A-A384-0CD3-88ED8E90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Internships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A2B6EAB-1643-54B1-88D5-BA2E0D2E5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You could get a summer job based on what you learned this year.</a:t>
            </a:r>
          </a:p>
          <a:p>
            <a:pPr lvl="1">
              <a:defRPr/>
            </a:pPr>
            <a:r>
              <a:rPr lang="en-US" altLang="en-US" dirty="0"/>
              <a:t>A few companies hire summer interns with only intro CS skills.</a:t>
            </a:r>
          </a:p>
          <a:p>
            <a:pPr lvl="1">
              <a:defRPr/>
            </a:pPr>
            <a:r>
              <a:rPr lang="en-US" altLang="en-US" dirty="0"/>
              <a:t>A lot of CS interview questions are actually about 142/143-esque topics:</a:t>
            </a:r>
          </a:p>
          <a:p>
            <a:pPr lvl="2">
              <a:defRPr/>
            </a:pPr>
            <a:r>
              <a:rPr lang="en-US" altLang="en-US" dirty="0"/>
              <a:t>references / </a:t>
            </a:r>
            <a:r>
              <a:rPr lang="en-US" altLang="en-US" dirty="0">
                <a:solidFill>
                  <a:srgbClr val="0070C0"/>
                </a:solidFill>
              </a:rPr>
              <a:t>linked lists</a:t>
            </a:r>
            <a:r>
              <a:rPr lang="en-US" altLang="en-US" dirty="0"/>
              <a:t>, array lists, </a:t>
            </a:r>
            <a:r>
              <a:rPr lang="en-US" altLang="en-US" dirty="0">
                <a:solidFill>
                  <a:srgbClr val="0070C0"/>
                </a:solidFill>
              </a:rPr>
              <a:t>hashing</a:t>
            </a:r>
            <a:r>
              <a:rPr lang="en-US" altLang="en-US" dirty="0"/>
              <a:t>, complexity, recursion,</a:t>
            </a:r>
            <a:br>
              <a:rPr lang="en-US" altLang="en-US" dirty="0"/>
            </a:br>
            <a:r>
              <a:rPr lang="en-US" altLang="en-US" dirty="0">
                <a:solidFill>
                  <a:srgbClr val="0070C0"/>
                </a:solidFill>
              </a:rPr>
              <a:t>binary trees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70C0"/>
                </a:solidFill>
              </a:rPr>
              <a:t>graphs</a:t>
            </a:r>
            <a:r>
              <a:rPr lang="en-US" altLang="en-US" dirty="0"/>
              <a:t>, ...</a:t>
            </a:r>
          </a:p>
          <a:p>
            <a:pPr lvl="2"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dirty="0"/>
              <a:t>Don't assume you are unqualified.</a:t>
            </a:r>
          </a:p>
          <a:p>
            <a:pPr lvl="1">
              <a:defRPr/>
            </a:pPr>
            <a:r>
              <a:rPr lang="en-US" altLang="en-US" dirty="0"/>
              <a:t>Job ads usually list a huge amount </a:t>
            </a:r>
          </a:p>
          <a:p>
            <a:pPr marL="393700" lvl="1" indent="0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   of requirements that the company </a:t>
            </a:r>
          </a:p>
          <a:p>
            <a:pPr marL="393700" lvl="1" indent="0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   isn’t actually expecting. </a:t>
            </a:r>
          </a:p>
          <a:p>
            <a:pPr marL="393700" lvl="1" indent="0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   You can do it!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3F2BCFA-BD72-78E2-B6AA-B201982A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44888"/>
            <a:ext cx="25558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B15D30-3F62-2B2D-49A7-A854A1D2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Freshman internships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7C3EE3-21C9-5C91-3BC1-98B06F01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8915400" cy="51054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en-US" sz="1600" b="1" dirty="0"/>
              <a:t>Warning: </a:t>
            </a:r>
            <a:r>
              <a:rPr lang="en-US" altLang="en-US" sz="1600" dirty="0"/>
              <a:t>There are lots of lists of freshman and sophomore internships. Most have many that do not exist anymore due to Covid.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1000" dirty="0"/>
          </a:p>
          <a:p>
            <a:pPr>
              <a:defRPr/>
            </a:pPr>
            <a:r>
              <a:rPr lang="en-US" altLang="en-US" sz="1600" b="1" dirty="0"/>
              <a:t>Microsoft Explore</a:t>
            </a:r>
          </a:p>
          <a:p>
            <a:pPr lvl="1">
              <a:defRPr/>
            </a:pPr>
            <a:r>
              <a:rPr lang="en-US" altLang="en-US" sz="1400" dirty="0">
                <a:hlinkClick r:id="rId2"/>
              </a:rPr>
              <a:t>https://careers.microsoft.com/v2/global/en/exploremicrosoft</a:t>
            </a:r>
            <a:endParaRPr lang="en-US" altLang="en-US" sz="1400" dirty="0"/>
          </a:p>
          <a:p>
            <a:pPr>
              <a:defRPr/>
            </a:pPr>
            <a:r>
              <a:rPr lang="en-US" altLang="en-US" sz="1600" b="1" dirty="0"/>
              <a:t>Google STEP </a:t>
            </a:r>
            <a:r>
              <a:rPr lang="en-US" sz="1400" b="1" i="0" dirty="0">
                <a:solidFill>
                  <a:srgbClr val="202124"/>
                </a:solidFill>
                <a:effectLst/>
              </a:rPr>
              <a:t>(Student Training in Engineering Program)</a:t>
            </a:r>
            <a:endParaRPr lang="en-US" altLang="en-US" sz="1400" b="1" dirty="0"/>
          </a:p>
          <a:p>
            <a:pPr lvl="1">
              <a:defRPr/>
            </a:pPr>
            <a:r>
              <a:rPr lang="en-US" altLang="en-US" sz="1400" dirty="0">
                <a:hlinkClick r:id="rId3"/>
              </a:rPr>
              <a:t>https://buildyourfuture.withgoogle.com/programs/step</a:t>
            </a:r>
            <a:endParaRPr lang="en-US" altLang="en-US" sz="1400" dirty="0"/>
          </a:p>
          <a:p>
            <a:pPr>
              <a:defRPr/>
            </a:pPr>
            <a:r>
              <a:rPr lang="en-US" altLang="en-US" sz="1600" b="1" dirty="0"/>
              <a:t>Google Summer of Code</a:t>
            </a:r>
          </a:p>
          <a:p>
            <a:pPr lvl="1">
              <a:defRPr/>
            </a:pPr>
            <a:r>
              <a:rPr lang="en-US" altLang="en-US" sz="1400" dirty="0">
                <a:hlinkClick r:id="rId4"/>
              </a:rPr>
              <a:t>https://summerofcode.withgoogle.com/</a:t>
            </a:r>
            <a:endParaRPr lang="en-US" altLang="en-US" sz="1400" dirty="0"/>
          </a:p>
          <a:p>
            <a:pPr>
              <a:defRPr/>
            </a:pPr>
            <a:r>
              <a:rPr lang="en-US" altLang="en-US" sz="1600" b="1" dirty="0"/>
              <a:t>Meta University</a:t>
            </a:r>
          </a:p>
          <a:p>
            <a:pPr lvl="1">
              <a:defRPr/>
            </a:pPr>
            <a:r>
              <a:rPr lang="en-US" altLang="en-US" sz="1400" dirty="0">
                <a:hlinkClick r:id="rId5"/>
              </a:rPr>
              <a:t>https://www.metacareers.com/careerprograms/pathways/metauniversity</a:t>
            </a:r>
            <a:endParaRPr lang="en-US" altLang="en-US" sz="1400" dirty="0"/>
          </a:p>
          <a:p>
            <a:r>
              <a:rPr lang="en-US" altLang="en-US" sz="1600" b="1" dirty="0"/>
              <a:t>Fermi Lab</a:t>
            </a:r>
          </a:p>
          <a:p>
            <a:pPr lvl="1"/>
            <a:r>
              <a:rPr lang="en-US" altLang="en-US" sz="1400" dirty="0">
                <a:hlinkClick r:id="rId6"/>
              </a:rPr>
              <a:t>https://internships.fnal.gov/community-college-internships-cci/</a:t>
            </a:r>
            <a:endParaRPr lang="en-US" altLang="en-US" sz="1400" dirty="0"/>
          </a:p>
          <a:p>
            <a:r>
              <a:rPr lang="en-US" altLang="en-US" sz="1600" b="1" dirty="0"/>
              <a:t>US Department of Energy</a:t>
            </a:r>
          </a:p>
          <a:p>
            <a:pPr lvl="1"/>
            <a:r>
              <a:rPr lang="en-US" altLang="en-US" sz="1400" dirty="0">
                <a:hlinkClick r:id="rId7"/>
              </a:rPr>
              <a:t>https://science.osti.gov/wdts/cci</a:t>
            </a:r>
            <a:endParaRPr lang="en-US" altLang="en-US" sz="1400" dirty="0"/>
          </a:p>
          <a:p>
            <a:r>
              <a:rPr lang="en-US" altLang="en-US" sz="1600" b="1" dirty="0"/>
              <a:t>Research Experiences for Undergraduates</a:t>
            </a:r>
          </a:p>
          <a:p>
            <a:pPr lvl="1"/>
            <a:r>
              <a:rPr lang="en-US" altLang="en-US" sz="1400" dirty="0">
                <a:hlinkClick r:id="rId8"/>
              </a:rPr>
              <a:t>https://reufinder.com/programs-for-community-college-students/</a:t>
            </a:r>
            <a:endParaRPr lang="en-US" altLang="en-US" sz="1400" dirty="0"/>
          </a:p>
          <a:p>
            <a:pPr lvl="1"/>
            <a:endParaRPr lang="en-US" altLang="en-US" sz="1400" dirty="0"/>
          </a:p>
          <a:p>
            <a:pPr>
              <a:defRPr/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B7D726E-CCCD-81BD-F742-BFE8402F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Freshman internships 2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39EBA6C-25F2-7B74-277A-C08B2D526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b="1" dirty="0"/>
              <a:t>Khan Academy internships</a:t>
            </a:r>
          </a:p>
          <a:p>
            <a:pPr lvl="1"/>
            <a:r>
              <a:rPr lang="en-US" altLang="en-US" sz="1500" dirty="0">
                <a:hlinkClick r:id="rId2"/>
              </a:rPr>
              <a:t>https://www.khanacademy.org/careers/interns</a:t>
            </a:r>
            <a:endParaRPr lang="en-US" altLang="en-US" sz="1500" dirty="0"/>
          </a:p>
          <a:p>
            <a:r>
              <a:rPr lang="en-US" altLang="en-US" sz="1600" b="1" dirty="0"/>
              <a:t>NSA internships</a:t>
            </a:r>
          </a:p>
          <a:p>
            <a:pPr lvl="1"/>
            <a:r>
              <a:rPr lang="en-US" altLang="en-US" sz="1500" dirty="0">
                <a:hlinkClick r:id="rId3"/>
              </a:rPr>
              <a:t>https://www.intelligencecareers.gov/nsa/students-and-internships</a:t>
            </a:r>
            <a:endParaRPr lang="en-US" altLang="en-US" sz="1500" dirty="0"/>
          </a:p>
          <a:p>
            <a:r>
              <a:rPr lang="en-US" altLang="en-US" sz="1600" b="1" dirty="0"/>
              <a:t>Breakout Mentors</a:t>
            </a:r>
            <a:r>
              <a:rPr lang="en-US" altLang="en-US" sz="1600" dirty="0"/>
              <a:t>    (mentor students age 9-14 as they learn programming)</a:t>
            </a:r>
          </a:p>
          <a:p>
            <a:pPr lvl="1"/>
            <a:r>
              <a:rPr lang="en-US" altLang="en-US" sz="1500" dirty="0">
                <a:hlinkClick r:id="rId4"/>
              </a:rPr>
              <a:t>http://breakoutmentors.com/</a:t>
            </a:r>
            <a:endParaRPr lang="en-US" altLang="en-US" sz="1500" dirty="0"/>
          </a:p>
          <a:p>
            <a:r>
              <a:rPr lang="en-US" altLang="en-US" sz="1600" b="1" dirty="0"/>
              <a:t>Salesforce </a:t>
            </a:r>
            <a:r>
              <a:rPr lang="en-US" altLang="en-US" sz="1600" b="1" dirty="0" err="1"/>
              <a:t>Futureforce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TechLaunchpad</a:t>
            </a:r>
            <a:endParaRPr lang="en-US" altLang="en-US" sz="1600" b="1" dirty="0"/>
          </a:p>
          <a:p>
            <a:pPr lvl="1"/>
            <a:r>
              <a:rPr lang="en-US" altLang="en-US" sz="1600" dirty="0">
                <a:hlinkClick r:id="rId5"/>
              </a:rPr>
              <a:t>https://info.codepath.org/futureforce-tech-launchpad</a:t>
            </a:r>
            <a:endParaRPr lang="en-US" altLang="en-US" sz="1600" dirty="0"/>
          </a:p>
          <a:p>
            <a:r>
              <a:rPr lang="en-US" altLang="en-US" sz="1600" b="1" dirty="0"/>
              <a:t>Green River College Internships List</a:t>
            </a:r>
          </a:p>
          <a:p>
            <a:pPr lvl="1"/>
            <a:r>
              <a:rPr lang="en-US" altLang="en-US" sz="1600" dirty="0">
                <a:hlinkClick r:id="rId6"/>
              </a:rPr>
              <a:t>https://www.devs.greenrivertech.net/internships</a:t>
            </a:r>
            <a:endParaRPr lang="en-US" altLang="en-US" sz="1600" dirty="0"/>
          </a:p>
          <a:p>
            <a:endParaRPr lang="en-US" alt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270C-05E1-4FBC-734F-7F17B37D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7EDE-84F6-BFE9-516F-86BB064D7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181600"/>
          </a:xfrm>
        </p:spPr>
        <p:txBody>
          <a:bodyPr/>
          <a:lstStyle/>
          <a:p>
            <a:r>
              <a:rPr lang="en-US" dirty="0"/>
              <a:t>Interviews vary company to company, but they usually involve at least some of:</a:t>
            </a:r>
          </a:p>
          <a:p>
            <a:pPr lvl="1"/>
            <a:r>
              <a:rPr lang="en-US" dirty="0"/>
              <a:t>Solving coding problems at a whiteboard or on a shared screen</a:t>
            </a:r>
          </a:p>
          <a:p>
            <a:pPr lvl="2"/>
            <a:r>
              <a:rPr lang="en-US" dirty="0"/>
              <a:t>No compiler access so you can’t guess and check</a:t>
            </a:r>
          </a:p>
          <a:p>
            <a:pPr lvl="2"/>
            <a:r>
              <a:rPr lang="en-US" dirty="0"/>
              <a:t>Usually, you can pick any language</a:t>
            </a:r>
          </a:p>
          <a:p>
            <a:pPr lvl="2"/>
            <a:r>
              <a:rPr lang="en-US" dirty="0"/>
              <a:t>Syntax and exact built-in method names are not important</a:t>
            </a:r>
          </a:p>
          <a:p>
            <a:pPr lvl="1"/>
            <a:r>
              <a:rPr lang="en-US" dirty="0"/>
              <a:t>Describing an algorithm you would use to solve a particular problem</a:t>
            </a:r>
          </a:p>
          <a:p>
            <a:pPr lvl="1"/>
            <a:r>
              <a:rPr lang="en-US" dirty="0"/>
              <a:t>Discussing the pros and cons, and complexity (both space and time) of a programming solution</a:t>
            </a:r>
          </a:p>
          <a:p>
            <a:pPr lvl="1"/>
            <a:endParaRPr lang="en-US" dirty="0"/>
          </a:p>
          <a:p>
            <a:r>
              <a:rPr lang="en-US" dirty="0"/>
              <a:t>Overall – they want to see your reasoning ability </a:t>
            </a:r>
          </a:p>
        </p:txBody>
      </p:sp>
    </p:spTree>
    <p:extLst>
      <p:ext uri="{BB962C8B-B14F-4D97-AF65-F5344CB8AC3E}">
        <p14:creationId xmlns:p14="http://schemas.microsoft.com/office/powerpoint/2010/main" val="329224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415D508-B03F-93F3-015E-236A6BEE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Create a CS Resume or CV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67A32FA-6E39-AD18-FDC0-8C41B2CAC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8" y="1295400"/>
            <a:ext cx="9110662" cy="5181600"/>
          </a:xfrm>
        </p:spPr>
        <p:txBody>
          <a:bodyPr/>
          <a:lstStyle/>
          <a:p>
            <a:r>
              <a:rPr lang="en-US" altLang="en-US"/>
              <a:t>Resumes used to get Computer Science jobs tend to be in a bit of a different format.</a:t>
            </a:r>
          </a:p>
          <a:p>
            <a:endParaRPr lang="en-US" altLang="en-US"/>
          </a:p>
          <a:p>
            <a:r>
              <a:rPr lang="en-US" altLang="en-US"/>
              <a:t>Make sure to include</a:t>
            </a:r>
          </a:p>
          <a:p>
            <a:endParaRPr lang="en-US" altLang="en-US"/>
          </a:p>
          <a:p>
            <a:pPr lvl="1"/>
            <a:r>
              <a:rPr lang="en-US" altLang="en-US" b="1"/>
              <a:t>projects</a:t>
            </a:r>
            <a:r>
              <a:rPr lang="en-US" altLang="en-US"/>
              <a:t>: either from a class or written on your own</a:t>
            </a:r>
          </a:p>
          <a:p>
            <a:pPr lvl="1"/>
            <a:endParaRPr lang="en-US" altLang="en-US"/>
          </a:p>
          <a:p>
            <a:pPr lvl="1"/>
            <a:r>
              <a:rPr lang="en-US" altLang="en-US" b="1"/>
              <a:t>languages</a:t>
            </a:r>
            <a:r>
              <a:rPr lang="en-US" altLang="en-US"/>
              <a:t>: divide into "proficient" and "working knowledge of"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technologies and tools: Git, command line, etc.</a:t>
            </a:r>
          </a:p>
          <a:p>
            <a:pPr lvl="1"/>
            <a:endParaRPr lang="en-US" altLang="en-US"/>
          </a:p>
          <a:p>
            <a:pPr lvl="1"/>
            <a:r>
              <a:rPr lang="en-US" altLang="en-US" b="1"/>
              <a:t>standard categories</a:t>
            </a:r>
            <a:r>
              <a:rPr lang="en-US" altLang="en-US"/>
              <a:t>: work experience, education, awards, extra curricular projects / interests and activities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D3A4BF-E2C0-367E-AD3B-39F96C1D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00063"/>
            <a:ext cx="8458200" cy="703262"/>
          </a:xfrm>
        </p:spPr>
        <p:txBody>
          <a:bodyPr/>
          <a:lstStyle/>
          <a:p>
            <a:r>
              <a:rPr lang="en-US" altLang="en-US"/>
              <a:t>Create a project of your own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075AB60-86A7-7D38-7565-672D56CF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100" dirty="0"/>
              <a:t>If there is a CS topic that interests you, go learn more about it!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Learn how to make a web site   </a:t>
            </a:r>
            <a:r>
              <a:rPr lang="en-US" altLang="en-US" sz="1800" dirty="0"/>
              <a:t>(resume? blog? photos?)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Teach yourself a new language and try rewriting 14X HW in it.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Grab cool data from reddit </a:t>
            </a:r>
            <a:r>
              <a:rPr lang="en-US" altLang="en-US" dirty="0">
                <a:hlinkClick r:id="rId2"/>
              </a:rPr>
              <a:t>/r/datasets</a:t>
            </a:r>
            <a:r>
              <a:rPr lang="en-US" altLang="en-US" dirty="0"/>
              <a:t> and process it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Create a tool to help you solve a small annoying problem you have in your everyday life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Any personal project can look great on your resume if you are excited about it</a:t>
            </a:r>
          </a:p>
          <a:p>
            <a:pPr lvl="1"/>
            <a:endParaRPr lang="en-US" altLang="en-US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FAB4E93B-A25C-820A-EA38-70070B01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4572000"/>
            <a:ext cx="345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D8E1B68C-6E10-8EA8-D1E5-0135E75E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43513"/>
            <a:ext cx="2262188" cy="117475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08000" tIns="68040" rIns="108000" bIns="63000"/>
          <a:lstStyle>
            <a:lvl1pPr defTabSz="457200"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Page content is specified in </a:t>
            </a: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</a:rPr>
              <a:t>HTML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. You can learn its basics in a weekend.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11BBD637-39AC-BC88-245D-86C7BA3E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953000"/>
            <a:ext cx="2262187" cy="1174750"/>
          </a:xfrm>
          <a:prstGeom prst="rect">
            <a:avLst/>
          </a:prstGeom>
          <a:solidFill>
            <a:srgbClr val="FFFFFF"/>
          </a:solidFill>
          <a:ln w="3672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108000" tIns="68040" rIns="108000" bIns="63000"/>
          <a:lstStyle>
            <a:lvl1pPr defTabSz="457200">
              <a:spcBef>
                <a:spcPct val="20000"/>
              </a:spcBef>
              <a:buClr>
                <a:srgbClr val="EB641B"/>
              </a:buClr>
              <a:buSzPct val="9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7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8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Fonts, colors, and layout are specified in </a:t>
            </a: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</a:rPr>
              <a:t>CSS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. You can learn its basics in a weekend.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0186C7-8A50-F776-013B-38951015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Teach yourself Git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51B295D-30CF-D3C8-B7B4-307B6F0C5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915400" cy="5257800"/>
          </a:xfrm>
        </p:spPr>
        <p:txBody>
          <a:bodyPr/>
          <a:lstStyle/>
          <a:p>
            <a:r>
              <a:rPr lang="en-US" altLang="en-US" b="1" dirty="0"/>
              <a:t>Git</a:t>
            </a:r>
            <a:r>
              <a:rPr lang="en-US" altLang="en-US" dirty="0"/>
              <a:t> is a version control system for managing files in a project.</a:t>
            </a:r>
          </a:p>
          <a:p>
            <a:r>
              <a:rPr lang="en-US" altLang="en-US" b="1" dirty="0"/>
              <a:t>GitHub</a:t>
            </a:r>
            <a:r>
              <a:rPr lang="en-US" altLang="en-US" dirty="0"/>
              <a:t> is a web site that helps host Git projects.</a:t>
            </a:r>
          </a:p>
          <a:p>
            <a:pPr lvl="1"/>
            <a:r>
              <a:rPr lang="en-US" altLang="en-US" dirty="0"/>
              <a:t>Many companies and courses use Git/GitHub.</a:t>
            </a:r>
          </a:p>
          <a:p>
            <a:pPr lvl="1"/>
            <a:r>
              <a:rPr lang="en-US" altLang="en-US" dirty="0"/>
              <a:t>Git can be tricky, but you can learn its basics in a short time.</a:t>
            </a:r>
          </a:p>
          <a:p>
            <a:pPr lvl="1"/>
            <a:r>
              <a:rPr lang="en-US" altLang="en-US" dirty="0"/>
              <a:t>The Edmonds CS Support Club did a workshop on this earlier this quarter</a:t>
            </a:r>
          </a:p>
          <a:p>
            <a:pPr lvl="1"/>
            <a:r>
              <a:rPr lang="en-US" altLang="en-US" dirty="0">
                <a:hlinkClick r:id="rId2"/>
              </a:rPr>
              <a:t>http://guides.github.com/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Please do not post your 142 project solutions publicly!</a:t>
            </a:r>
          </a:p>
        </p:txBody>
      </p:sp>
      <p:pic>
        <p:nvPicPr>
          <p:cNvPr id="13316" name="Picture 7">
            <a:extLst>
              <a:ext uri="{FF2B5EF4-FFF2-40B4-BE49-F238E27FC236}">
                <a16:creationId xmlns:a16="http://schemas.microsoft.com/office/drawing/2014/main" id="{409A66A6-FE37-D045-0731-55FFA1EC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2" b="17949"/>
          <a:stretch>
            <a:fillRect/>
          </a:stretch>
        </p:blipFill>
        <p:spPr bwMode="auto">
          <a:xfrm>
            <a:off x="609600" y="4495800"/>
            <a:ext cx="36576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>
            <a:extLst>
              <a:ext uri="{FF2B5EF4-FFF2-40B4-BE49-F238E27FC236}">
                <a16:creationId xmlns:a16="http://schemas.microsoft.com/office/drawing/2014/main" id="{B03E6608-1DC3-5875-13DD-41F36C47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560763"/>
            <a:ext cx="30035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JP">
  <a:themeElements>
    <a:clrScheme name="14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17B84"/>
      </a:accent1>
      <a:accent2>
        <a:srgbClr val="9BC7CE"/>
      </a:accent2>
      <a:accent3>
        <a:srgbClr val="7EB2E6"/>
      </a:accent3>
      <a:accent4>
        <a:srgbClr val="4A66AC"/>
      </a:accent4>
      <a:accent5>
        <a:srgbClr val="9297CF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77133</TotalTime>
  <Words>960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Verdana</vt:lpstr>
      <vt:lpstr>Wingdings</vt:lpstr>
      <vt:lpstr>Wingdings 2</vt:lpstr>
      <vt:lpstr>BJP</vt:lpstr>
      <vt:lpstr>CS 142, Spring 2024</vt:lpstr>
      <vt:lpstr>Outside of Edmonds</vt:lpstr>
      <vt:lpstr>Internships</vt:lpstr>
      <vt:lpstr>Freshman internships</vt:lpstr>
      <vt:lpstr>Freshman internships 2</vt:lpstr>
      <vt:lpstr>CS Interviews</vt:lpstr>
      <vt:lpstr>Create a CS Resume or CV</vt:lpstr>
      <vt:lpstr>Create a project of your own</vt:lpstr>
      <vt:lpstr>Teach yourself Git</vt:lpstr>
      <vt:lpstr>Teach yourself the terminal</vt:lpstr>
      <vt:lpstr>Teach yourself Linux</vt:lpstr>
      <vt:lpstr>Read about CS topics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Thoughts</dc:title>
  <dc:creator>Allison Obourn</dc:creator>
  <cp:lastModifiedBy>Allison Obourn</cp:lastModifiedBy>
  <cp:revision>1646</cp:revision>
  <cp:lastPrinted>2011-09-27T21:03:01Z</cp:lastPrinted>
  <dcterms:created xsi:type="dcterms:W3CDTF">2010-09-29T03:46:31Z</dcterms:created>
  <dcterms:modified xsi:type="dcterms:W3CDTF">2024-06-06T07:27:18Z</dcterms:modified>
</cp:coreProperties>
</file>